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Lst>
  <p:notesMasterIdLst>
    <p:notesMasterId r:id="rId86"/>
  </p:notesMasterIdLst>
  <p:handoutMasterIdLst>
    <p:handoutMasterId r:id="rId87"/>
  </p:handoutMasterIdLst>
  <p:sldIdLst>
    <p:sldId id="488" r:id="rId7"/>
    <p:sldId id="265" r:id="rId8"/>
    <p:sldId id="266" r:id="rId9"/>
    <p:sldId id="491" r:id="rId10"/>
    <p:sldId id="492" r:id="rId11"/>
    <p:sldId id="314" r:id="rId12"/>
    <p:sldId id="315" r:id="rId13"/>
    <p:sldId id="493" r:id="rId14"/>
    <p:sldId id="283" r:id="rId15"/>
    <p:sldId id="284" r:id="rId16"/>
    <p:sldId id="322" r:id="rId17"/>
    <p:sldId id="323" r:id="rId18"/>
    <p:sldId id="285" r:id="rId19"/>
    <p:sldId id="2012" r:id="rId20"/>
    <p:sldId id="494" r:id="rId21"/>
    <p:sldId id="287" r:id="rId22"/>
    <p:sldId id="289" r:id="rId23"/>
    <p:sldId id="290" r:id="rId24"/>
    <p:sldId id="291" r:id="rId25"/>
    <p:sldId id="292" r:id="rId26"/>
    <p:sldId id="495" r:id="rId27"/>
    <p:sldId id="585" r:id="rId28"/>
    <p:sldId id="586" r:id="rId29"/>
    <p:sldId id="591" r:id="rId30"/>
    <p:sldId id="592" r:id="rId31"/>
    <p:sldId id="593" r:id="rId32"/>
    <p:sldId id="594" r:id="rId33"/>
    <p:sldId id="595" r:id="rId34"/>
    <p:sldId id="596" r:id="rId35"/>
    <p:sldId id="564" r:id="rId36"/>
    <p:sldId id="566" r:id="rId37"/>
    <p:sldId id="600" r:id="rId38"/>
    <p:sldId id="601" r:id="rId39"/>
    <p:sldId id="602" r:id="rId40"/>
    <p:sldId id="2234" r:id="rId41"/>
    <p:sldId id="567" r:id="rId42"/>
    <p:sldId id="1072" r:id="rId43"/>
    <p:sldId id="568" r:id="rId44"/>
    <p:sldId id="569" r:id="rId45"/>
    <p:sldId id="570" r:id="rId46"/>
    <p:sldId id="571" r:id="rId47"/>
    <p:sldId id="580" r:id="rId48"/>
    <p:sldId id="581" r:id="rId49"/>
    <p:sldId id="582" r:id="rId50"/>
    <p:sldId id="583" r:id="rId51"/>
    <p:sldId id="584" r:id="rId52"/>
    <p:sldId id="554" r:id="rId53"/>
    <p:sldId id="603" r:id="rId54"/>
    <p:sldId id="604" r:id="rId55"/>
    <p:sldId id="510" r:id="rId56"/>
    <p:sldId id="555" r:id="rId57"/>
    <p:sldId id="556" r:id="rId58"/>
    <p:sldId id="504" r:id="rId59"/>
    <p:sldId id="505" r:id="rId60"/>
    <p:sldId id="501" r:id="rId61"/>
    <p:sldId id="502" r:id="rId62"/>
    <p:sldId id="507" r:id="rId63"/>
    <p:sldId id="557" r:id="rId64"/>
    <p:sldId id="558" r:id="rId65"/>
    <p:sldId id="559" r:id="rId66"/>
    <p:sldId id="2007" r:id="rId67"/>
    <p:sldId id="560" r:id="rId68"/>
    <p:sldId id="2009" r:id="rId69"/>
    <p:sldId id="506" r:id="rId70"/>
    <p:sldId id="562" r:id="rId71"/>
    <p:sldId id="500" r:id="rId72"/>
    <p:sldId id="2010" r:id="rId73"/>
    <p:sldId id="605" r:id="rId74"/>
    <p:sldId id="606" r:id="rId75"/>
    <p:sldId id="607" r:id="rId76"/>
    <p:sldId id="1991" r:id="rId77"/>
    <p:sldId id="1996" r:id="rId78"/>
    <p:sldId id="1997" r:id="rId79"/>
    <p:sldId id="1999" r:id="rId80"/>
    <p:sldId id="2000" r:id="rId81"/>
    <p:sldId id="2001" r:id="rId82"/>
    <p:sldId id="1046" r:id="rId83"/>
    <p:sldId id="1048" r:id="rId84"/>
    <p:sldId id="2011" r:id="rId8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5BC04467-D433-4078-813E-E351DCBF8887}">
          <p14:sldIdLst>
            <p14:sldId id="488"/>
            <p14:sldId id="265"/>
            <p14:sldId id="266"/>
            <p14:sldId id="491"/>
            <p14:sldId id="492"/>
            <p14:sldId id="314"/>
            <p14:sldId id="315"/>
            <p14:sldId id="493"/>
            <p14:sldId id="283"/>
            <p14:sldId id="284"/>
            <p14:sldId id="322"/>
            <p14:sldId id="323"/>
            <p14:sldId id="285"/>
            <p14:sldId id="2012"/>
            <p14:sldId id="494"/>
            <p14:sldId id="287"/>
            <p14:sldId id="289"/>
            <p14:sldId id="290"/>
            <p14:sldId id="291"/>
            <p14:sldId id="292"/>
            <p14:sldId id="495"/>
            <p14:sldId id="585"/>
            <p14:sldId id="586"/>
            <p14:sldId id="591"/>
            <p14:sldId id="592"/>
            <p14:sldId id="593"/>
            <p14:sldId id="594"/>
            <p14:sldId id="595"/>
            <p14:sldId id="596"/>
            <p14:sldId id="564"/>
            <p14:sldId id="566"/>
            <p14:sldId id="600"/>
            <p14:sldId id="601"/>
            <p14:sldId id="602"/>
            <p14:sldId id="2234"/>
            <p14:sldId id="567"/>
            <p14:sldId id="1072"/>
            <p14:sldId id="568"/>
            <p14:sldId id="569"/>
            <p14:sldId id="570"/>
            <p14:sldId id="571"/>
            <p14:sldId id="580"/>
            <p14:sldId id="581"/>
            <p14:sldId id="582"/>
            <p14:sldId id="583"/>
            <p14:sldId id="584"/>
            <p14:sldId id="554"/>
            <p14:sldId id="603"/>
            <p14:sldId id="604"/>
            <p14:sldId id="510"/>
            <p14:sldId id="555"/>
            <p14:sldId id="556"/>
            <p14:sldId id="504"/>
            <p14:sldId id="505"/>
            <p14:sldId id="501"/>
            <p14:sldId id="502"/>
            <p14:sldId id="507"/>
            <p14:sldId id="557"/>
            <p14:sldId id="558"/>
            <p14:sldId id="559"/>
            <p14:sldId id="2007"/>
            <p14:sldId id="560"/>
            <p14:sldId id="2009"/>
            <p14:sldId id="506"/>
            <p14:sldId id="562"/>
            <p14:sldId id="500"/>
            <p14:sldId id="2010"/>
            <p14:sldId id="605"/>
            <p14:sldId id="606"/>
            <p14:sldId id="607"/>
            <p14:sldId id="1991"/>
            <p14:sldId id="1996"/>
            <p14:sldId id="1997"/>
            <p14:sldId id="1999"/>
            <p14:sldId id="2000"/>
            <p14:sldId id="2001"/>
            <p14:sldId id="1046"/>
            <p14:sldId id="1048"/>
            <p14:sldId id="2011"/>
          </p14:sldIdLst>
        </p14:section>
        <p14:section name="Sezione senza titolo" id="{02A1D09A-2D8A-4759-98FC-D3B62C65A60C}">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111"/>
    <a:srgbClr val="FFFFFF"/>
    <a:srgbClr val="009999"/>
    <a:srgbClr val="E9EBF5"/>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05" autoAdjust="0"/>
    <p:restoredTop sz="96374" autoAdjust="0"/>
  </p:normalViewPr>
  <p:slideViewPr>
    <p:cSldViewPr snapToGrid="0">
      <p:cViewPr varScale="1">
        <p:scale>
          <a:sx n="114" d="100"/>
          <a:sy n="114" d="100"/>
        </p:scale>
        <p:origin x="1482"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01739BA-0F90-4F7E-A519-A250DA6CE7B6}" type="datetimeFigureOut">
              <a:rPr lang="it-IT" smtClean="0"/>
              <a:t>24/04/2026</a:t>
            </a:fld>
            <a:endParaRPr lang="it-IT"/>
          </a:p>
        </p:txBody>
      </p:sp>
      <p:sp>
        <p:nvSpPr>
          <p:cNvPr id="4" name="Segnaposto piè di pagina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3F55F4A-3AF5-42CE-9F28-AB77BA19EEA9}" type="slidenum">
              <a:rPr lang="it-IT" smtClean="0"/>
              <a:t>‹N›</a:t>
            </a:fld>
            <a:endParaRPr lang="it-IT"/>
          </a:p>
        </p:txBody>
      </p:sp>
    </p:spTree>
    <p:extLst>
      <p:ext uri="{BB962C8B-B14F-4D97-AF65-F5344CB8AC3E}">
        <p14:creationId xmlns:p14="http://schemas.microsoft.com/office/powerpoint/2010/main" val="3068566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2951C29-91D4-4907-AE18-A25960262728}" type="datetimeFigureOut">
              <a:rPr lang="it-IT" smtClean="0"/>
              <a:t>24/04/2026</a:t>
            </a:fld>
            <a:endParaRPr lang="it-IT"/>
          </a:p>
        </p:txBody>
      </p:sp>
      <p:sp>
        <p:nvSpPr>
          <p:cNvPr id="4" name="Segnaposto immagine diapositiva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B26E3097-71A5-40DC-B626-D3A094175B42}" type="slidenum">
              <a:rPr lang="it-IT" smtClean="0"/>
              <a:t>‹N›</a:t>
            </a:fld>
            <a:endParaRPr lang="it-IT"/>
          </a:p>
        </p:txBody>
      </p:sp>
    </p:spTree>
    <p:extLst>
      <p:ext uri="{BB962C8B-B14F-4D97-AF65-F5344CB8AC3E}">
        <p14:creationId xmlns:p14="http://schemas.microsoft.com/office/powerpoint/2010/main" val="3472472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6E3097-71A5-40DC-B626-D3A094175B42}"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32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6E3097-71A5-40DC-B626-D3A094175B42}"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756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801797-7046-49C0-8BA4-A21A6FC6656D}"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0903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223C3F-15FA-4EFF-9722-9AB816D75E52}"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5791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CD87D9F-EE32-4A5B-A8E9-37165954BF11}"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916431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F5DAFC3-546F-4957-83E5-593D441B6AB0}"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1995097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2DED591-24D4-4BAE-B1E4-EF13F91CA3EF}"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872933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734337-1787-8DCC-5AE3-75CB7A33F077}"/>
              </a:ext>
            </a:extLst>
          </p:cNvPr>
          <p:cNvSpPr>
            <a:spLocks noGrp="1"/>
          </p:cNvSpPr>
          <p:nvPr>
            <p:ph type="ctrTitle"/>
          </p:nvPr>
        </p:nvSpPr>
        <p:spPr>
          <a:xfrm>
            <a:off x="1143000" y="1122363"/>
            <a:ext cx="6858000" cy="2387600"/>
          </a:xfrm>
        </p:spPr>
        <p:txBody>
          <a:bodyPr anchor="b"/>
          <a:lstStyle>
            <a:lvl1pPr algn="ctr">
              <a:defRPr sz="45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27B64093-53F3-E1C3-56A5-29FA2EC982F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2ECEC96F-FAA2-156E-4504-8FDEB5E6A38D}"/>
              </a:ext>
            </a:extLst>
          </p:cNvPr>
          <p:cNvSpPr>
            <a:spLocks noGrp="1"/>
          </p:cNvSpPr>
          <p:nvPr>
            <p:ph type="dt" sz="half" idx="10"/>
          </p:nvPr>
        </p:nvSpPr>
        <p:spPr/>
        <p:txBody>
          <a:bodyPr/>
          <a:lstStyle/>
          <a:p>
            <a:fld id="{44042BB8-4E58-424B-88DA-5C81E840AEC6}" type="datetime1">
              <a:rPr lang="it-IT" smtClean="0"/>
              <a:t>24/04/2026</a:t>
            </a:fld>
            <a:endParaRPr lang="it-IT"/>
          </a:p>
        </p:txBody>
      </p:sp>
      <p:sp>
        <p:nvSpPr>
          <p:cNvPr id="5" name="Segnaposto piè di pagina 4">
            <a:extLst>
              <a:ext uri="{FF2B5EF4-FFF2-40B4-BE49-F238E27FC236}">
                <a16:creationId xmlns:a16="http://schemas.microsoft.com/office/drawing/2014/main" id="{1D480583-46BF-00A8-620B-E45DDBCC083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FAC6ABD-2717-9175-38C6-932E85A8929B}"/>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3395547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B481E7A-CD77-D872-F03E-E1BC4476DF0C}"/>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7CBA91E-7219-7DF3-8F61-3AEFD7068D8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B39CFE7-1F73-2488-CDC0-EEC37A0F5153}"/>
              </a:ext>
            </a:extLst>
          </p:cNvPr>
          <p:cNvSpPr>
            <a:spLocks noGrp="1"/>
          </p:cNvSpPr>
          <p:nvPr>
            <p:ph type="dt" sz="half" idx="10"/>
          </p:nvPr>
        </p:nvSpPr>
        <p:spPr/>
        <p:txBody>
          <a:bodyPr/>
          <a:lstStyle/>
          <a:p>
            <a:fld id="{3E4BFC8C-480B-4DD2-8209-D4B95B267C44}" type="datetime1">
              <a:rPr lang="it-IT" smtClean="0"/>
              <a:t>24/04/2026</a:t>
            </a:fld>
            <a:endParaRPr lang="it-IT"/>
          </a:p>
        </p:txBody>
      </p:sp>
      <p:sp>
        <p:nvSpPr>
          <p:cNvPr id="5" name="Segnaposto piè di pagina 4">
            <a:extLst>
              <a:ext uri="{FF2B5EF4-FFF2-40B4-BE49-F238E27FC236}">
                <a16:creationId xmlns:a16="http://schemas.microsoft.com/office/drawing/2014/main" id="{B5593632-E9DB-DBAF-6DEC-7FBA164C329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7E1614E-8861-315D-7CFD-C381F72CE218}"/>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1786007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BE9B5CA-CB1F-BF80-85A2-D3A46E188DF0}"/>
              </a:ext>
            </a:extLst>
          </p:cNvPr>
          <p:cNvSpPr>
            <a:spLocks noGrp="1"/>
          </p:cNvSpPr>
          <p:nvPr>
            <p:ph type="title"/>
          </p:nvPr>
        </p:nvSpPr>
        <p:spPr>
          <a:xfrm>
            <a:off x="623888" y="1709739"/>
            <a:ext cx="7886700" cy="2852737"/>
          </a:xfrm>
        </p:spPr>
        <p:txBody>
          <a:bodyPr anchor="b"/>
          <a:lstStyle>
            <a:lvl1pPr>
              <a:defRPr sz="45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8E791DB-6871-3DEC-FE69-CEBDC332A86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A6AC42DB-EA6B-E5C1-68EB-1FC2CDBC4E32}"/>
              </a:ext>
            </a:extLst>
          </p:cNvPr>
          <p:cNvSpPr>
            <a:spLocks noGrp="1"/>
          </p:cNvSpPr>
          <p:nvPr>
            <p:ph type="dt" sz="half" idx="10"/>
          </p:nvPr>
        </p:nvSpPr>
        <p:spPr/>
        <p:txBody>
          <a:bodyPr/>
          <a:lstStyle/>
          <a:p>
            <a:fld id="{8C514300-ABC5-4CF4-9707-2FDFE4F6D57F}" type="datetime1">
              <a:rPr lang="it-IT" smtClean="0"/>
              <a:t>24/04/2026</a:t>
            </a:fld>
            <a:endParaRPr lang="it-IT"/>
          </a:p>
        </p:txBody>
      </p:sp>
      <p:sp>
        <p:nvSpPr>
          <p:cNvPr id="5" name="Segnaposto piè di pagina 4">
            <a:extLst>
              <a:ext uri="{FF2B5EF4-FFF2-40B4-BE49-F238E27FC236}">
                <a16:creationId xmlns:a16="http://schemas.microsoft.com/office/drawing/2014/main" id="{5F424882-6E32-6638-530C-6337BE47140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EDBA391-3F5A-DD0F-4565-C5A975AAE7A1}"/>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666429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7360E1-30AB-08F9-1814-9C506AB400F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673AFA8-43E1-E0FA-666D-E3A43FFF0D42}"/>
              </a:ext>
            </a:extLst>
          </p:cNvPr>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A1E358F-DA21-A983-0233-F7AF86340DBC}"/>
              </a:ext>
            </a:extLst>
          </p:cNvPr>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A9FB1E8-B7E7-A0D8-82A8-30DA7AFF0D33}"/>
              </a:ext>
            </a:extLst>
          </p:cNvPr>
          <p:cNvSpPr>
            <a:spLocks noGrp="1"/>
          </p:cNvSpPr>
          <p:nvPr>
            <p:ph type="dt" sz="half" idx="10"/>
          </p:nvPr>
        </p:nvSpPr>
        <p:spPr/>
        <p:txBody>
          <a:bodyPr/>
          <a:lstStyle/>
          <a:p>
            <a:fld id="{DF3E16FB-DBA0-48BA-A2B5-8EDE8BB056B9}" type="datetime1">
              <a:rPr lang="it-IT" smtClean="0"/>
              <a:t>24/04/2026</a:t>
            </a:fld>
            <a:endParaRPr lang="it-IT"/>
          </a:p>
        </p:txBody>
      </p:sp>
      <p:sp>
        <p:nvSpPr>
          <p:cNvPr id="6" name="Segnaposto piè di pagina 5">
            <a:extLst>
              <a:ext uri="{FF2B5EF4-FFF2-40B4-BE49-F238E27FC236}">
                <a16:creationId xmlns:a16="http://schemas.microsoft.com/office/drawing/2014/main" id="{26F1F59A-AD9B-5382-1870-E73F350698F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E527151-58B3-62C4-698F-36991802587F}"/>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198874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0884B8-416A-2E6B-3056-18C01CEB7D07}"/>
              </a:ext>
            </a:extLst>
          </p:cNvPr>
          <p:cNvSpPr>
            <a:spLocks noGrp="1"/>
          </p:cNvSpPr>
          <p:nvPr>
            <p:ph type="title"/>
          </p:nvPr>
        </p:nvSpPr>
        <p:spPr>
          <a:xfrm>
            <a:off x="629841" y="365126"/>
            <a:ext cx="78867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B383AD9-FF3E-4E50-4580-0D4CA573F4D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7B8814F0-F547-FDDE-BFFE-D2784F76546F}"/>
              </a:ext>
            </a:extLst>
          </p:cNvPr>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4C5B6E8-C14B-B60A-360A-CB909AB3810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AB0AC1D-E3D1-8DF4-E645-872E7CE175EA}"/>
              </a:ext>
            </a:extLst>
          </p:cNvPr>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F1C86DCF-3384-DC23-4044-B2E1B5E065E1}"/>
              </a:ext>
            </a:extLst>
          </p:cNvPr>
          <p:cNvSpPr>
            <a:spLocks noGrp="1"/>
          </p:cNvSpPr>
          <p:nvPr>
            <p:ph type="dt" sz="half" idx="10"/>
          </p:nvPr>
        </p:nvSpPr>
        <p:spPr/>
        <p:txBody>
          <a:bodyPr/>
          <a:lstStyle/>
          <a:p>
            <a:fld id="{1AD1F65E-C0B8-4F9B-B704-7ADCCC53E7BC}" type="datetime1">
              <a:rPr lang="it-IT" smtClean="0"/>
              <a:t>24/04/2026</a:t>
            </a:fld>
            <a:endParaRPr lang="it-IT"/>
          </a:p>
        </p:txBody>
      </p:sp>
      <p:sp>
        <p:nvSpPr>
          <p:cNvPr id="8" name="Segnaposto piè di pagina 7">
            <a:extLst>
              <a:ext uri="{FF2B5EF4-FFF2-40B4-BE49-F238E27FC236}">
                <a16:creationId xmlns:a16="http://schemas.microsoft.com/office/drawing/2014/main" id="{7B5D728B-B118-6665-D127-A3A92348EEC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E3303260-9DF4-47DF-EEC5-1C3942DF68D7}"/>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2454968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A7120B9-1532-AD7D-81DC-438E6F864975}"/>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A26032F7-E2D3-8437-F696-F7963FD30856}"/>
              </a:ext>
            </a:extLst>
          </p:cNvPr>
          <p:cNvSpPr>
            <a:spLocks noGrp="1"/>
          </p:cNvSpPr>
          <p:nvPr>
            <p:ph type="dt" sz="half" idx="10"/>
          </p:nvPr>
        </p:nvSpPr>
        <p:spPr/>
        <p:txBody>
          <a:bodyPr/>
          <a:lstStyle/>
          <a:p>
            <a:fld id="{78C0FAFB-90D0-4DA7-95A6-C5B1EC5BD291}" type="datetime1">
              <a:rPr lang="it-IT" smtClean="0"/>
              <a:t>24/04/2026</a:t>
            </a:fld>
            <a:endParaRPr lang="it-IT"/>
          </a:p>
        </p:txBody>
      </p:sp>
      <p:sp>
        <p:nvSpPr>
          <p:cNvPr id="4" name="Segnaposto piè di pagina 3">
            <a:extLst>
              <a:ext uri="{FF2B5EF4-FFF2-40B4-BE49-F238E27FC236}">
                <a16:creationId xmlns:a16="http://schemas.microsoft.com/office/drawing/2014/main" id="{04A9C1F8-A0B3-1A97-D216-4074026716C9}"/>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A63F591-8577-A5B6-F697-984DDDA9E86C}"/>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968992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DF5F5DC-22CC-1BCD-B317-BEEA0DA5B8DA}"/>
              </a:ext>
            </a:extLst>
          </p:cNvPr>
          <p:cNvSpPr>
            <a:spLocks noGrp="1"/>
          </p:cNvSpPr>
          <p:nvPr>
            <p:ph type="dt" sz="half" idx="10"/>
          </p:nvPr>
        </p:nvSpPr>
        <p:spPr/>
        <p:txBody>
          <a:bodyPr/>
          <a:lstStyle/>
          <a:p>
            <a:fld id="{9335A5AD-684D-4329-A5DC-D37E32096169}" type="datetime1">
              <a:rPr lang="it-IT" smtClean="0"/>
              <a:t>24/04/2026</a:t>
            </a:fld>
            <a:endParaRPr lang="it-IT"/>
          </a:p>
        </p:txBody>
      </p:sp>
      <p:sp>
        <p:nvSpPr>
          <p:cNvPr id="3" name="Segnaposto piè di pagina 2">
            <a:extLst>
              <a:ext uri="{FF2B5EF4-FFF2-40B4-BE49-F238E27FC236}">
                <a16:creationId xmlns:a16="http://schemas.microsoft.com/office/drawing/2014/main" id="{E5917408-5411-1ED0-A7F3-DEF746B1914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A6C6F09A-4933-0928-71E3-E1238C04A5CB}"/>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3087336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A34E2C-E975-B0A7-C095-C35559222912}"/>
              </a:ext>
            </a:extLst>
          </p:cNvPr>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600D931-4202-5F45-6AFF-6945CA21650A}"/>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0A203629-6124-F04B-3FDF-93C25193EC8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65E5C74B-4C27-B70A-04C4-1C9CE02450B8}"/>
              </a:ext>
            </a:extLst>
          </p:cNvPr>
          <p:cNvSpPr>
            <a:spLocks noGrp="1"/>
          </p:cNvSpPr>
          <p:nvPr>
            <p:ph type="dt" sz="half" idx="10"/>
          </p:nvPr>
        </p:nvSpPr>
        <p:spPr/>
        <p:txBody>
          <a:bodyPr/>
          <a:lstStyle/>
          <a:p>
            <a:fld id="{FBF8738E-28B9-42D5-9186-921FEF166C42}" type="datetime1">
              <a:rPr lang="it-IT" smtClean="0"/>
              <a:t>24/04/2026</a:t>
            </a:fld>
            <a:endParaRPr lang="it-IT"/>
          </a:p>
        </p:txBody>
      </p:sp>
      <p:sp>
        <p:nvSpPr>
          <p:cNvPr id="6" name="Segnaposto piè di pagina 5">
            <a:extLst>
              <a:ext uri="{FF2B5EF4-FFF2-40B4-BE49-F238E27FC236}">
                <a16:creationId xmlns:a16="http://schemas.microsoft.com/office/drawing/2014/main" id="{628FE11C-318A-697F-CE8D-1C7A1EC87DB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2134D12-4147-C2EA-D677-0382B1CBD48B}"/>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225309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1066DC-6E0D-40E9-BBAF-24D030C2B60D}"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0618751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DD128B-F5FE-A560-919A-302449405E55}"/>
              </a:ext>
            </a:extLst>
          </p:cNvPr>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43CF21D4-889C-C005-6771-7D60E74BCBA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t-IT"/>
          </a:p>
        </p:txBody>
      </p:sp>
      <p:sp>
        <p:nvSpPr>
          <p:cNvPr id="4" name="Segnaposto testo 3">
            <a:extLst>
              <a:ext uri="{FF2B5EF4-FFF2-40B4-BE49-F238E27FC236}">
                <a16:creationId xmlns:a16="http://schemas.microsoft.com/office/drawing/2014/main" id="{8735B0C1-F3D2-3FF7-02F5-54C4404A5BF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60A1992-A9F4-BA73-E559-05A242FFB0BA}"/>
              </a:ext>
            </a:extLst>
          </p:cNvPr>
          <p:cNvSpPr>
            <a:spLocks noGrp="1"/>
          </p:cNvSpPr>
          <p:nvPr>
            <p:ph type="dt" sz="half" idx="10"/>
          </p:nvPr>
        </p:nvSpPr>
        <p:spPr/>
        <p:txBody>
          <a:bodyPr/>
          <a:lstStyle/>
          <a:p>
            <a:fld id="{7B8F095A-8F71-43A4-A7B0-C8A2B3F75757}" type="datetime1">
              <a:rPr lang="it-IT" smtClean="0"/>
              <a:t>24/04/2026</a:t>
            </a:fld>
            <a:endParaRPr lang="it-IT"/>
          </a:p>
        </p:txBody>
      </p:sp>
      <p:sp>
        <p:nvSpPr>
          <p:cNvPr id="6" name="Segnaposto piè di pagina 5">
            <a:extLst>
              <a:ext uri="{FF2B5EF4-FFF2-40B4-BE49-F238E27FC236}">
                <a16:creationId xmlns:a16="http://schemas.microsoft.com/office/drawing/2014/main" id="{4E425410-290A-EB62-1503-1621625E1480}"/>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E392A37-CC6C-68E8-5A6D-7B99A2ABE117}"/>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114524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A8EBF3-A10D-D7B9-709F-8555354F3181}"/>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A067E63-C7FF-998F-DF01-1CC7B387C8B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D1FA910-C9FB-DB18-5736-8E4B8B3BDF20}"/>
              </a:ext>
            </a:extLst>
          </p:cNvPr>
          <p:cNvSpPr>
            <a:spLocks noGrp="1"/>
          </p:cNvSpPr>
          <p:nvPr>
            <p:ph type="dt" sz="half" idx="10"/>
          </p:nvPr>
        </p:nvSpPr>
        <p:spPr/>
        <p:txBody>
          <a:bodyPr/>
          <a:lstStyle/>
          <a:p>
            <a:fld id="{2972CFCA-9FE6-472C-AC47-AD623FA03083}" type="datetime1">
              <a:rPr lang="it-IT" smtClean="0"/>
              <a:t>24/04/2026</a:t>
            </a:fld>
            <a:endParaRPr lang="it-IT"/>
          </a:p>
        </p:txBody>
      </p:sp>
      <p:sp>
        <p:nvSpPr>
          <p:cNvPr id="5" name="Segnaposto piè di pagina 4">
            <a:extLst>
              <a:ext uri="{FF2B5EF4-FFF2-40B4-BE49-F238E27FC236}">
                <a16:creationId xmlns:a16="http://schemas.microsoft.com/office/drawing/2014/main" id="{E9DB9E03-E9A9-989A-C4A7-131C412D5CF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2670C78-7B3D-55E7-0BE7-41C1B08D786F}"/>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2386269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4307D3A-6401-850E-2F11-5F630FD731FC}"/>
              </a:ext>
            </a:extLst>
          </p:cNvPr>
          <p:cNvSpPr>
            <a:spLocks noGrp="1"/>
          </p:cNvSpPr>
          <p:nvPr>
            <p:ph type="title" orient="vert"/>
          </p:nvPr>
        </p:nvSpPr>
        <p:spPr>
          <a:xfrm>
            <a:off x="6543675" y="365125"/>
            <a:ext cx="1971675"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1D4411A-8ECC-E343-CA36-9600F98EF6CE}"/>
              </a:ext>
            </a:extLst>
          </p:cNvPr>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6C9B159-CFCC-986E-253A-6893529B9795}"/>
              </a:ext>
            </a:extLst>
          </p:cNvPr>
          <p:cNvSpPr>
            <a:spLocks noGrp="1"/>
          </p:cNvSpPr>
          <p:nvPr>
            <p:ph type="dt" sz="half" idx="10"/>
          </p:nvPr>
        </p:nvSpPr>
        <p:spPr/>
        <p:txBody>
          <a:bodyPr/>
          <a:lstStyle/>
          <a:p>
            <a:fld id="{B0A31DB1-7066-48D6-B820-99EB63891951}" type="datetime1">
              <a:rPr lang="it-IT" smtClean="0"/>
              <a:t>24/04/2026</a:t>
            </a:fld>
            <a:endParaRPr lang="it-IT"/>
          </a:p>
        </p:txBody>
      </p:sp>
      <p:sp>
        <p:nvSpPr>
          <p:cNvPr id="5" name="Segnaposto piè di pagina 4">
            <a:extLst>
              <a:ext uri="{FF2B5EF4-FFF2-40B4-BE49-F238E27FC236}">
                <a16:creationId xmlns:a16="http://schemas.microsoft.com/office/drawing/2014/main" id="{E70D9C24-B9CC-5D1C-483A-6511B29561A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C4E3715-C068-D3A6-EE45-B29847FBAFEA}"/>
              </a:ext>
            </a:extLst>
          </p:cNvPr>
          <p:cNvSpPr>
            <a:spLocks noGrp="1"/>
          </p:cNvSpPr>
          <p:nvPr>
            <p:ph type="sldNum" sz="quarter" idx="12"/>
          </p:nvPr>
        </p:nvSpPr>
        <p:spPr/>
        <p:txBody>
          <a:bodyPr/>
          <a:lstStyle/>
          <a:p>
            <a:fld id="{9D03C89F-716A-4E8C-88DC-CE43C5565EB4}" type="slidenum">
              <a:rPr lang="it-IT" smtClean="0"/>
              <a:t>‹N›</a:t>
            </a:fld>
            <a:endParaRPr lang="it-IT"/>
          </a:p>
        </p:txBody>
      </p:sp>
    </p:spTree>
    <p:extLst>
      <p:ext uri="{BB962C8B-B14F-4D97-AF65-F5344CB8AC3E}">
        <p14:creationId xmlns:p14="http://schemas.microsoft.com/office/powerpoint/2010/main" val="22777084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CD87D9F-EE32-4A5B-A8E9-37165954BF11}"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3570410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1066DC-6E0D-40E9-BBAF-24D030C2B60D}"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7990711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56A29670-B5E6-49EE-87F8-B57408F2BC50}"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7388323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7400B79D-06F5-4F67-8549-A0139BAEBEF1}"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2715868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3297178A-BA5E-4783-99E8-579797211DA2}" type="datetime1">
              <a:rPr lang="it-IT" smtClean="0"/>
              <a:t>24/04/2026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806176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8EDAEF0-21D5-468D-9151-CC78909A5EED}" type="datetime1">
              <a:rPr lang="it-IT" smtClean="0"/>
              <a:t>24/04/2026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731634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71F36-66F4-4BE7-8C97-2144DE07FF62}" type="datetime1">
              <a:rPr lang="it-IT" smtClean="0"/>
              <a:t>24/04/2026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64017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56A29670-B5E6-49EE-87F8-B57408F2BC50}"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6636153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59AB2320-AC01-4B24-9A79-B78146F77C63}"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961817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9B60644A-16AA-49E5-BD5E-351540397B86}"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14151791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F5DAFC3-546F-4957-83E5-593D441B6AB0}"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9272332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2DED591-24D4-4BAE-B1E4-EF13F91CA3EF}" type="datetime1">
              <a:rPr lang="it-IT" smtClean="0"/>
              <a:t>24/04/2026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6902280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7"/>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E78DA31B-AD65-C4CB-F9DD-A1B89E7E95BE}"/>
              </a:ext>
            </a:extLst>
          </p:cNvPr>
          <p:cNvSpPr>
            <a:spLocks noGrp="1"/>
          </p:cNvSpPr>
          <p:nvPr>
            <p:ph type="dt" sz="half" idx="10"/>
          </p:nvPr>
        </p:nvSpPr>
        <p:spPr/>
        <p:txBody>
          <a:bodyPr/>
          <a:lstStyle>
            <a:lvl1pPr>
              <a:defRPr/>
            </a:lvl1pPr>
          </a:lstStyle>
          <a:p>
            <a:pPr>
              <a:defRPr/>
            </a:pPr>
            <a:fld id="{734B9243-9F43-4486-ABD8-A63666550D4D}"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04E1F362-E01D-2B05-D970-7F72D3812508}"/>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A6F4102D-FA62-F977-51FC-CFC6EF28F44B}"/>
              </a:ext>
            </a:extLst>
          </p:cNvPr>
          <p:cNvSpPr>
            <a:spLocks noGrp="1"/>
          </p:cNvSpPr>
          <p:nvPr>
            <p:ph type="sldNum" sz="quarter" idx="12"/>
          </p:nvPr>
        </p:nvSpPr>
        <p:spPr/>
        <p:txBody>
          <a:bodyPr/>
          <a:lstStyle>
            <a:lvl1pPr>
              <a:defRPr/>
            </a:lvl1pPr>
          </a:lstStyle>
          <a:p>
            <a:pPr>
              <a:defRPr/>
            </a:pPr>
            <a:fld id="{67586D1D-A91C-487B-B7CC-A83FD699352D}" type="slidenum">
              <a:rPr lang="it-IT" altLang="it-IT"/>
              <a:pPr>
                <a:defRPr/>
              </a:pPr>
              <a:t>‹N›</a:t>
            </a:fld>
            <a:endParaRPr lang="it-IT" altLang="it-IT"/>
          </a:p>
        </p:txBody>
      </p:sp>
    </p:spTree>
    <p:extLst>
      <p:ext uri="{BB962C8B-B14F-4D97-AF65-F5344CB8AC3E}">
        <p14:creationId xmlns:p14="http://schemas.microsoft.com/office/powerpoint/2010/main" val="22318868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175C985-4DC5-863D-000F-E92DE250BA9C}"/>
              </a:ext>
            </a:extLst>
          </p:cNvPr>
          <p:cNvSpPr>
            <a:spLocks noGrp="1"/>
          </p:cNvSpPr>
          <p:nvPr>
            <p:ph type="dt" sz="half" idx="10"/>
          </p:nvPr>
        </p:nvSpPr>
        <p:spPr/>
        <p:txBody>
          <a:bodyPr/>
          <a:lstStyle>
            <a:lvl1pPr>
              <a:defRPr/>
            </a:lvl1pPr>
          </a:lstStyle>
          <a:p>
            <a:pPr>
              <a:defRPr/>
            </a:pPr>
            <a:fld id="{F3D43AE6-624A-4458-93F7-0192EE7073D9}"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641022F1-4B5E-AE27-79AD-399F52C81CCD}"/>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C84EF842-A869-B9B7-275A-02A20CCC3C3A}"/>
              </a:ext>
            </a:extLst>
          </p:cNvPr>
          <p:cNvSpPr>
            <a:spLocks noGrp="1"/>
          </p:cNvSpPr>
          <p:nvPr>
            <p:ph type="sldNum" sz="quarter" idx="12"/>
          </p:nvPr>
        </p:nvSpPr>
        <p:spPr/>
        <p:txBody>
          <a:bodyPr/>
          <a:lstStyle>
            <a:lvl1pPr>
              <a:defRPr/>
            </a:lvl1pPr>
          </a:lstStyle>
          <a:p>
            <a:pPr>
              <a:defRPr/>
            </a:pPr>
            <a:fld id="{FBDC42CB-57CD-4C3C-8AA9-9AB84BDE6CFE}" type="slidenum">
              <a:rPr lang="it-IT" altLang="it-IT"/>
              <a:pPr>
                <a:defRPr/>
              </a:pPr>
              <a:t>‹N›</a:t>
            </a:fld>
            <a:endParaRPr lang="it-IT" altLang="it-IT"/>
          </a:p>
        </p:txBody>
      </p:sp>
    </p:spTree>
    <p:extLst>
      <p:ext uri="{BB962C8B-B14F-4D97-AF65-F5344CB8AC3E}">
        <p14:creationId xmlns:p14="http://schemas.microsoft.com/office/powerpoint/2010/main" val="42487836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2"/>
            <a:ext cx="7772400" cy="1362075"/>
          </a:xfrm>
        </p:spPr>
        <p:txBody>
          <a:bodyPr anchor="t"/>
          <a:lstStyle>
            <a:lvl1pPr algn="l">
              <a:defRPr sz="3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Fare clic per modificare stili del testo dello schema</a:t>
            </a:r>
          </a:p>
        </p:txBody>
      </p:sp>
      <p:sp>
        <p:nvSpPr>
          <p:cNvPr id="4" name="Segnaposto data 3">
            <a:extLst>
              <a:ext uri="{FF2B5EF4-FFF2-40B4-BE49-F238E27FC236}">
                <a16:creationId xmlns:a16="http://schemas.microsoft.com/office/drawing/2014/main" id="{C2AEE42B-CF01-2702-C3F6-13CD7CC51D13}"/>
              </a:ext>
            </a:extLst>
          </p:cNvPr>
          <p:cNvSpPr>
            <a:spLocks noGrp="1"/>
          </p:cNvSpPr>
          <p:nvPr>
            <p:ph type="dt" sz="half" idx="10"/>
          </p:nvPr>
        </p:nvSpPr>
        <p:spPr/>
        <p:txBody>
          <a:bodyPr/>
          <a:lstStyle>
            <a:lvl1pPr>
              <a:defRPr/>
            </a:lvl1pPr>
          </a:lstStyle>
          <a:p>
            <a:pPr>
              <a:defRPr/>
            </a:pPr>
            <a:fld id="{61AFFF98-9409-46FE-848D-638CEE0B032D}"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FCA5184F-3BD9-2F45-C34A-1613D195D1CE}"/>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3D806D73-6ACF-48AA-DC22-A06814403A50}"/>
              </a:ext>
            </a:extLst>
          </p:cNvPr>
          <p:cNvSpPr>
            <a:spLocks noGrp="1"/>
          </p:cNvSpPr>
          <p:nvPr>
            <p:ph type="sldNum" sz="quarter" idx="12"/>
          </p:nvPr>
        </p:nvSpPr>
        <p:spPr/>
        <p:txBody>
          <a:bodyPr/>
          <a:lstStyle>
            <a:lvl1pPr>
              <a:defRPr/>
            </a:lvl1pPr>
          </a:lstStyle>
          <a:p>
            <a:pPr>
              <a:defRPr/>
            </a:pPr>
            <a:fld id="{ADDDDE3D-C6BF-4722-929E-B8E9ADE400E7}" type="slidenum">
              <a:rPr lang="it-IT" altLang="it-IT"/>
              <a:pPr>
                <a:defRPr/>
              </a:pPr>
              <a:t>‹N›</a:t>
            </a:fld>
            <a:endParaRPr lang="it-IT" altLang="it-IT"/>
          </a:p>
        </p:txBody>
      </p:sp>
    </p:spTree>
    <p:extLst>
      <p:ext uri="{BB962C8B-B14F-4D97-AF65-F5344CB8AC3E}">
        <p14:creationId xmlns:p14="http://schemas.microsoft.com/office/powerpoint/2010/main" val="34220633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a:extLst>
              <a:ext uri="{FF2B5EF4-FFF2-40B4-BE49-F238E27FC236}">
                <a16:creationId xmlns:a16="http://schemas.microsoft.com/office/drawing/2014/main" id="{03ED94AD-0C1E-F95F-13A3-18C99B3AD093}"/>
              </a:ext>
            </a:extLst>
          </p:cNvPr>
          <p:cNvSpPr>
            <a:spLocks noGrp="1"/>
          </p:cNvSpPr>
          <p:nvPr>
            <p:ph type="dt" sz="half" idx="10"/>
          </p:nvPr>
        </p:nvSpPr>
        <p:spPr/>
        <p:txBody>
          <a:bodyPr/>
          <a:lstStyle>
            <a:lvl1pPr>
              <a:defRPr/>
            </a:lvl1pPr>
          </a:lstStyle>
          <a:p>
            <a:pPr>
              <a:defRPr/>
            </a:pPr>
            <a:fld id="{56B8EDA8-573F-4E6D-B28E-B27367A24E9E}" type="datetimeFigureOut">
              <a:rPr lang="it-IT"/>
              <a:pPr>
                <a:defRPr/>
              </a:pPr>
              <a:t>24/04/2026</a:t>
            </a:fld>
            <a:endParaRPr lang="it-IT"/>
          </a:p>
        </p:txBody>
      </p:sp>
      <p:sp>
        <p:nvSpPr>
          <p:cNvPr id="6" name="Segnaposto piè di pagina 4">
            <a:extLst>
              <a:ext uri="{FF2B5EF4-FFF2-40B4-BE49-F238E27FC236}">
                <a16:creationId xmlns:a16="http://schemas.microsoft.com/office/drawing/2014/main" id="{0041E83A-811D-B4B0-AA2D-D60C013DBF6F}"/>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113AEAFE-3790-167E-B46D-234FB703EF5E}"/>
              </a:ext>
            </a:extLst>
          </p:cNvPr>
          <p:cNvSpPr>
            <a:spLocks noGrp="1"/>
          </p:cNvSpPr>
          <p:nvPr>
            <p:ph type="sldNum" sz="quarter" idx="12"/>
          </p:nvPr>
        </p:nvSpPr>
        <p:spPr/>
        <p:txBody>
          <a:bodyPr/>
          <a:lstStyle>
            <a:lvl1pPr>
              <a:defRPr/>
            </a:lvl1pPr>
          </a:lstStyle>
          <a:p>
            <a:pPr>
              <a:defRPr/>
            </a:pPr>
            <a:fld id="{C8F60CAD-59F2-471A-AAAF-D46B87EF0250}" type="slidenum">
              <a:rPr lang="it-IT" altLang="it-IT"/>
              <a:pPr>
                <a:defRPr/>
              </a:pPr>
              <a:t>‹N›</a:t>
            </a:fld>
            <a:endParaRPr lang="it-IT" altLang="it-IT"/>
          </a:p>
        </p:txBody>
      </p:sp>
    </p:spTree>
    <p:extLst>
      <p:ext uri="{BB962C8B-B14F-4D97-AF65-F5344CB8AC3E}">
        <p14:creationId xmlns:p14="http://schemas.microsoft.com/office/powerpoint/2010/main" val="9736046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BFACBE3E-4BE7-3C11-EE9E-BBC541318B7B}"/>
              </a:ext>
            </a:extLst>
          </p:cNvPr>
          <p:cNvSpPr>
            <a:spLocks noGrp="1"/>
          </p:cNvSpPr>
          <p:nvPr>
            <p:ph type="dt" sz="half" idx="10"/>
          </p:nvPr>
        </p:nvSpPr>
        <p:spPr/>
        <p:txBody>
          <a:bodyPr/>
          <a:lstStyle>
            <a:lvl1pPr>
              <a:defRPr/>
            </a:lvl1pPr>
          </a:lstStyle>
          <a:p>
            <a:pPr>
              <a:defRPr/>
            </a:pPr>
            <a:fld id="{36B8E9A1-4795-4AF4-BBD3-A80EF0F422CD}" type="datetimeFigureOut">
              <a:rPr lang="it-IT"/>
              <a:pPr>
                <a:defRPr/>
              </a:pPr>
              <a:t>24/04/2026</a:t>
            </a:fld>
            <a:endParaRPr lang="it-IT"/>
          </a:p>
        </p:txBody>
      </p:sp>
      <p:sp>
        <p:nvSpPr>
          <p:cNvPr id="8" name="Segnaposto piè di pagina 4">
            <a:extLst>
              <a:ext uri="{FF2B5EF4-FFF2-40B4-BE49-F238E27FC236}">
                <a16:creationId xmlns:a16="http://schemas.microsoft.com/office/drawing/2014/main" id="{D96E05A6-778D-E49B-0DFA-62AAE3986DF6}"/>
              </a:ext>
            </a:extLst>
          </p:cNvPr>
          <p:cNvSpPr>
            <a:spLocks noGrp="1"/>
          </p:cNvSpPr>
          <p:nvPr>
            <p:ph type="ftr" sz="quarter" idx="11"/>
          </p:nvPr>
        </p:nvSpPr>
        <p:spPr/>
        <p:txBody>
          <a:bodyPr/>
          <a:lstStyle>
            <a:lvl1pPr>
              <a:defRPr/>
            </a:lvl1pPr>
          </a:lstStyle>
          <a:p>
            <a:pPr>
              <a:defRPr/>
            </a:pPr>
            <a:endParaRPr lang="it-IT"/>
          </a:p>
        </p:txBody>
      </p:sp>
      <p:sp>
        <p:nvSpPr>
          <p:cNvPr id="9" name="Segnaposto numero diapositiva 5">
            <a:extLst>
              <a:ext uri="{FF2B5EF4-FFF2-40B4-BE49-F238E27FC236}">
                <a16:creationId xmlns:a16="http://schemas.microsoft.com/office/drawing/2014/main" id="{D67D5439-2FFC-9BBE-54DA-2B67DDCE4775}"/>
              </a:ext>
            </a:extLst>
          </p:cNvPr>
          <p:cNvSpPr>
            <a:spLocks noGrp="1"/>
          </p:cNvSpPr>
          <p:nvPr>
            <p:ph type="sldNum" sz="quarter" idx="12"/>
          </p:nvPr>
        </p:nvSpPr>
        <p:spPr/>
        <p:txBody>
          <a:bodyPr/>
          <a:lstStyle>
            <a:lvl1pPr>
              <a:defRPr/>
            </a:lvl1pPr>
          </a:lstStyle>
          <a:p>
            <a:pPr>
              <a:defRPr/>
            </a:pPr>
            <a:fld id="{CEC61236-2BEB-45EC-AC93-7D59F5CB514F}" type="slidenum">
              <a:rPr lang="it-IT" altLang="it-IT"/>
              <a:pPr>
                <a:defRPr/>
              </a:pPr>
              <a:t>‹N›</a:t>
            </a:fld>
            <a:endParaRPr lang="it-IT" altLang="it-IT"/>
          </a:p>
        </p:txBody>
      </p:sp>
    </p:spTree>
    <p:extLst>
      <p:ext uri="{BB962C8B-B14F-4D97-AF65-F5344CB8AC3E}">
        <p14:creationId xmlns:p14="http://schemas.microsoft.com/office/powerpoint/2010/main" val="7404308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a:extLst>
              <a:ext uri="{FF2B5EF4-FFF2-40B4-BE49-F238E27FC236}">
                <a16:creationId xmlns:a16="http://schemas.microsoft.com/office/drawing/2014/main" id="{AE8D61A4-19E3-5915-7994-2C2D599DF7B0}"/>
              </a:ext>
            </a:extLst>
          </p:cNvPr>
          <p:cNvSpPr>
            <a:spLocks noGrp="1"/>
          </p:cNvSpPr>
          <p:nvPr>
            <p:ph type="dt" sz="half" idx="10"/>
          </p:nvPr>
        </p:nvSpPr>
        <p:spPr/>
        <p:txBody>
          <a:bodyPr/>
          <a:lstStyle>
            <a:lvl1pPr>
              <a:defRPr/>
            </a:lvl1pPr>
          </a:lstStyle>
          <a:p>
            <a:pPr>
              <a:defRPr/>
            </a:pPr>
            <a:fld id="{9E834F3A-7714-46E9-B048-166F4790988A}" type="datetimeFigureOut">
              <a:rPr lang="it-IT"/>
              <a:pPr>
                <a:defRPr/>
              </a:pPr>
              <a:t>24/04/2026</a:t>
            </a:fld>
            <a:endParaRPr lang="it-IT"/>
          </a:p>
        </p:txBody>
      </p:sp>
      <p:sp>
        <p:nvSpPr>
          <p:cNvPr id="4" name="Segnaposto piè di pagina 4">
            <a:extLst>
              <a:ext uri="{FF2B5EF4-FFF2-40B4-BE49-F238E27FC236}">
                <a16:creationId xmlns:a16="http://schemas.microsoft.com/office/drawing/2014/main" id="{36EE658D-5F22-6C6C-30C4-390D7865666F}"/>
              </a:ext>
            </a:extLst>
          </p:cNvPr>
          <p:cNvSpPr>
            <a:spLocks noGrp="1"/>
          </p:cNvSpPr>
          <p:nvPr>
            <p:ph type="ftr" sz="quarter" idx="11"/>
          </p:nvPr>
        </p:nvSpPr>
        <p:spPr/>
        <p:txBody>
          <a:bodyPr/>
          <a:lstStyle>
            <a:lvl1pPr>
              <a:defRPr/>
            </a:lvl1pPr>
          </a:lstStyle>
          <a:p>
            <a:pPr>
              <a:defRPr/>
            </a:pPr>
            <a:endParaRPr lang="it-IT"/>
          </a:p>
        </p:txBody>
      </p:sp>
      <p:sp>
        <p:nvSpPr>
          <p:cNvPr id="5" name="Segnaposto numero diapositiva 5">
            <a:extLst>
              <a:ext uri="{FF2B5EF4-FFF2-40B4-BE49-F238E27FC236}">
                <a16:creationId xmlns:a16="http://schemas.microsoft.com/office/drawing/2014/main" id="{D7E32F70-4E9B-3671-288D-4E3CE4CA2489}"/>
              </a:ext>
            </a:extLst>
          </p:cNvPr>
          <p:cNvSpPr>
            <a:spLocks noGrp="1"/>
          </p:cNvSpPr>
          <p:nvPr>
            <p:ph type="sldNum" sz="quarter" idx="12"/>
          </p:nvPr>
        </p:nvSpPr>
        <p:spPr/>
        <p:txBody>
          <a:bodyPr/>
          <a:lstStyle>
            <a:lvl1pPr>
              <a:defRPr/>
            </a:lvl1pPr>
          </a:lstStyle>
          <a:p>
            <a:pPr>
              <a:defRPr/>
            </a:pPr>
            <a:fld id="{F2FBB7EA-4B56-4C91-8D82-9CE49B067529}" type="slidenum">
              <a:rPr lang="it-IT" altLang="it-IT"/>
              <a:pPr>
                <a:defRPr/>
              </a:pPr>
              <a:t>‹N›</a:t>
            </a:fld>
            <a:endParaRPr lang="it-IT" altLang="it-IT"/>
          </a:p>
        </p:txBody>
      </p:sp>
    </p:spTree>
    <p:extLst>
      <p:ext uri="{BB962C8B-B14F-4D97-AF65-F5344CB8AC3E}">
        <p14:creationId xmlns:p14="http://schemas.microsoft.com/office/powerpoint/2010/main" val="174891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7400B79D-06F5-4F67-8549-A0139BAEBEF1}"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7764513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a:extLst>
              <a:ext uri="{FF2B5EF4-FFF2-40B4-BE49-F238E27FC236}">
                <a16:creationId xmlns:a16="http://schemas.microsoft.com/office/drawing/2014/main" id="{63624980-21CC-1B71-4949-895FA0174FDA}"/>
              </a:ext>
            </a:extLst>
          </p:cNvPr>
          <p:cNvSpPr>
            <a:spLocks noGrp="1"/>
          </p:cNvSpPr>
          <p:nvPr>
            <p:ph type="dt" sz="half" idx="10"/>
          </p:nvPr>
        </p:nvSpPr>
        <p:spPr/>
        <p:txBody>
          <a:bodyPr/>
          <a:lstStyle>
            <a:lvl1pPr>
              <a:defRPr/>
            </a:lvl1pPr>
          </a:lstStyle>
          <a:p>
            <a:pPr>
              <a:defRPr/>
            </a:pPr>
            <a:fld id="{C928CF76-ABB9-4A2D-A19B-8121ACBD64FC}" type="datetimeFigureOut">
              <a:rPr lang="it-IT"/>
              <a:pPr>
                <a:defRPr/>
              </a:pPr>
              <a:t>24/04/2026</a:t>
            </a:fld>
            <a:endParaRPr lang="it-IT"/>
          </a:p>
        </p:txBody>
      </p:sp>
      <p:sp>
        <p:nvSpPr>
          <p:cNvPr id="3" name="Segnaposto piè di pagina 4">
            <a:extLst>
              <a:ext uri="{FF2B5EF4-FFF2-40B4-BE49-F238E27FC236}">
                <a16:creationId xmlns:a16="http://schemas.microsoft.com/office/drawing/2014/main" id="{98433B07-A61C-EF55-0FDA-757C11E7DBC4}"/>
              </a:ext>
            </a:extLst>
          </p:cNvPr>
          <p:cNvSpPr>
            <a:spLocks noGrp="1"/>
          </p:cNvSpPr>
          <p:nvPr>
            <p:ph type="ftr" sz="quarter" idx="11"/>
          </p:nvPr>
        </p:nvSpPr>
        <p:spPr/>
        <p:txBody>
          <a:bodyPr/>
          <a:lstStyle>
            <a:lvl1pPr>
              <a:defRPr/>
            </a:lvl1pPr>
          </a:lstStyle>
          <a:p>
            <a:pPr>
              <a:defRPr/>
            </a:pPr>
            <a:endParaRPr lang="it-IT"/>
          </a:p>
        </p:txBody>
      </p:sp>
      <p:sp>
        <p:nvSpPr>
          <p:cNvPr id="4" name="Segnaposto numero diapositiva 5">
            <a:extLst>
              <a:ext uri="{FF2B5EF4-FFF2-40B4-BE49-F238E27FC236}">
                <a16:creationId xmlns:a16="http://schemas.microsoft.com/office/drawing/2014/main" id="{EDB568FE-834A-CBFC-89DF-FBEEEFC9A830}"/>
              </a:ext>
            </a:extLst>
          </p:cNvPr>
          <p:cNvSpPr>
            <a:spLocks noGrp="1"/>
          </p:cNvSpPr>
          <p:nvPr>
            <p:ph type="sldNum" sz="quarter" idx="12"/>
          </p:nvPr>
        </p:nvSpPr>
        <p:spPr/>
        <p:txBody>
          <a:bodyPr/>
          <a:lstStyle>
            <a:lvl1pPr>
              <a:defRPr/>
            </a:lvl1pPr>
          </a:lstStyle>
          <a:p>
            <a:pPr>
              <a:defRPr/>
            </a:pPr>
            <a:fld id="{0DE109A5-101C-4513-9C1F-FB95E77CF4A8}" type="slidenum">
              <a:rPr lang="it-IT" altLang="it-IT"/>
              <a:pPr>
                <a:defRPr/>
              </a:pPr>
              <a:t>‹N›</a:t>
            </a:fld>
            <a:endParaRPr lang="it-IT" altLang="it-IT"/>
          </a:p>
        </p:txBody>
      </p:sp>
    </p:spTree>
    <p:extLst>
      <p:ext uri="{BB962C8B-B14F-4D97-AF65-F5344CB8AC3E}">
        <p14:creationId xmlns:p14="http://schemas.microsoft.com/office/powerpoint/2010/main" val="4210153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1500" b="1"/>
            </a:lvl1pPr>
          </a:lstStyle>
          <a:p>
            <a:r>
              <a:rPr lang="it-IT"/>
              <a:t>Fare clic per modificare lo stile del titolo</a:t>
            </a:r>
          </a:p>
        </p:txBody>
      </p:sp>
      <p:sp>
        <p:nvSpPr>
          <p:cNvPr id="3" name="Segnaposto contenuto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id="{5EA10EA5-86B9-B9D7-C8F2-903DE2FBC36B}"/>
              </a:ext>
            </a:extLst>
          </p:cNvPr>
          <p:cNvSpPr>
            <a:spLocks noGrp="1"/>
          </p:cNvSpPr>
          <p:nvPr>
            <p:ph type="dt" sz="half" idx="10"/>
          </p:nvPr>
        </p:nvSpPr>
        <p:spPr/>
        <p:txBody>
          <a:bodyPr/>
          <a:lstStyle>
            <a:lvl1pPr>
              <a:defRPr/>
            </a:lvl1pPr>
          </a:lstStyle>
          <a:p>
            <a:pPr>
              <a:defRPr/>
            </a:pPr>
            <a:fld id="{CEF9BFCD-F275-4FE1-8FFA-1C80543E9917}" type="datetimeFigureOut">
              <a:rPr lang="it-IT"/>
              <a:pPr>
                <a:defRPr/>
              </a:pPr>
              <a:t>24/04/2026</a:t>
            </a:fld>
            <a:endParaRPr lang="it-IT"/>
          </a:p>
        </p:txBody>
      </p:sp>
      <p:sp>
        <p:nvSpPr>
          <p:cNvPr id="6" name="Segnaposto piè di pagina 4">
            <a:extLst>
              <a:ext uri="{FF2B5EF4-FFF2-40B4-BE49-F238E27FC236}">
                <a16:creationId xmlns:a16="http://schemas.microsoft.com/office/drawing/2014/main" id="{4E3B5C8D-B1C0-8E25-11CD-1BE799715810}"/>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EF4A7CF2-5BEA-246B-A1F4-FD4648C27643}"/>
              </a:ext>
            </a:extLst>
          </p:cNvPr>
          <p:cNvSpPr>
            <a:spLocks noGrp="1"/>
          </p:cNvSpPr>
          <p:nvPr>
            <p:ph type="sldNum" sz="quarter" idx="12"/>
          </p:nvPr>
        </p:nvSpPr>
        <p:spPr/>
        <p:txBody>
          <a:bodyPr/>
          <a:lstStyle>
            <a:lvl1pPr>
              <a:defRPr/>
            </a:lvl1pPr>
          </a:lstStyle>
          <a:p>
            <a:pPr>
              <a:defRPr/>
            </a:pPr>
            <a:fld id="{D44F26EF-946D-407E-8AE2-396DC2B45F18}" type="slidenum">
              <a:rPr lang="it-IT" altLang="it-IT"/>
              <a:pPr>
                <a:defRPr/>
              </a:pPr>
              <a:t>‹N›</a:t>
            </a:fld>
            <a:endParaRPr lang="it-IT" altLang="it-IT"/>
          </a:p>
        </p:txBody>
      </p:sp>
    </p:spTree>
    <p:extLst>
      <p:ext uri="{BB962C8B-B14F-4D97-AF65-F5344CB8AC3E}">
        <p14:creationId xmlns:p14="http://schemas.microsoft.com/office/powerpoint/2010/main" val="19310973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15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id="{9DE6E4BE-D7BE-F960-6F86-B0BF29A0831C}"/>
              </a:ext>
            </a:extLst>
          </p:cNvPr>
          <p:cNvSpPr>
            <a:spLocks noGrp="1"/>
          </p:cNvSpPr>
          <p:nvPr>
            <p:ph type="dt" sz="half" idx="10"/>
          </p:nvPr>
        </p:nvSpPr>
        <p:spPr/>
        <p:txBody>
          <a:bodyPr/>
          <a:lstStyle>
            <a:lvl1pPr>
              <a:defRPr/>
            </a:lvl1pPr>
          </a:lstStyle>
          <a:p>
            <a:pPr>
              <a:defRPr/>
            </a:pPr>
            <a:fld id="{E43705F2-F680-4EBD-9817-404100EC3E7D}" type="datetimeFigureOut">
              <a:rPr lang="it-IT"/>
              <a:pPr>
                <a:defRPr/>
              </a:pPr>
              <a:t>24/04/2026</a:t>
            </a:fld>
            <a:endParaRPr lang="it-IT"/>
          </a:p>
        </p:txBody>
      </p:sp>
      <p:sp>
        <p:nvSpPr>
          <p:cNvPr id="6" name="Segnaposto piè di pagina 4">
            <a:extLst>
              <a:ext uri="{FF2B5EF4-FFF2-40B4-BE49-F238E27FC236}">
                <a16:creationId xmlns:a16="http://schemas.microsoft.com/office/drawing/2014/main" id="{0CEF928D-4F0C-70DA-E2D2-69DE0D846445}"/>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499CE9DD-AFC2-18F2-64F8-C9CFBE92E857}"/>
              </a:ext>
            </a:extLst>
          </p:cNvPr>
          <p:cNvSpPr>
            <a:spLocks noGrp="1"/>
          </p:cNvSpPr>
          <p:nvPr>
            <p:ph type="sldNum" sz="quarter" idx="12"/>
          </p:nvPr>
        </p:nvSpPr>
        <p:spPr/>
        <p:txBody>
          <a:bodyPr/>
          <a:lstStyle>
            <a:lvl1pPr>
              <a:defRPr/>
            </a:lvl1pPr>
          </a:lstStyle>
          <a:p>
            <a:pPr>
              <a:defRPr/>
            </a:pPr>
            <a:fld id="{BCBE8627-DC5A-4204-9F8F-D7AEE1B9DEDE}" type="slidenum">
              <a:rPr lang="it-IT" altLang="it-IT"/>
              <a:pPr>
                <a:defRPr/>
              </a:pPr>
              <a:t>‹N›</a:t>
            </a:fld>
            <a:endParaRPr lang="it-IT" altLang="it-IT"/>
          </a:p>
        </p:txBody>
      </p:sp>
    </p:spTree>
    <p:extLst>
      <p:ext uri="{BB962C8B-B14F-4D97-AF65-F5344CB8AC3E}">
        <p14:creationId xmlns:p14="http://schemas.microsoft.com/office/powerpoint/2010/main" val="36813446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DEDF6BF-1FC8-C5AF-3D77-922D35163D56}"/>
              </a:ext>
            </a:extLst>
          </p:cNvPr>
          <p:cNvSpPr>
            <a:spLocks noGrp="1"/>
          </p:cNvSpPr>
          <p:nvPr>
            <p:ph type="dt" sz="half" idx="10"/>
          </p:nvPr>
        </p:nvSpPr>
        <p:spPr/>
        <p:txBody>
          <a:bodyPr/>
          <a:lstStyle>
            <a:lvl1pPr>
              <a:defRPr/>
            </a:lvl1pPr>
          </a:lstStyle>
          <a:p>
            <a:pPr>
              <a:defRPr/>
            </a:pPr>
            <a:fld id="{86B87831-261D-49D9-B082-1F59C850DDDF}"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2CBD87AA-06D1-3F0A-3BB4-50AFD0D1EE96}"/>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2BF4DC7A-C035-6D9C-31D7-59B8F376AA7D}"/>
              </a:ext>
            </a:extLst>
          </p:cNvPr>
          <p:cNvSpPr>
            <a:spLocks noGrp="1"/>
          </p:cNvSpPr>
          <p:nvPr>
            <p:ph type="sldNum" sz="quarter" idx="12"/>
          </p:nvPr>
        </p:nvSpPr>
        <p:spPr/>
        <p:txBody>
          <a:bodyPr/>
          <a:lstStyle>
            <a:lvl1pPr>
              <a:defRPr/>
            </a:lvl1pPr>
          </a:lstStyle>
          <a:p>
            <a:pPr>
              <a:defRPr/>
            </a:pPr>
            <a:fld id="{BEEB3AF7-760E-47DF-835A-F5746DE240AA}" type="slidenum">
              <a:rPr lang="it-IT" altLang="it-IT"/>
              <a:pPr>
                <a:defRPr/>
              </a:pPr>
              <a:t>‹N›</a:t>
            </a:fld>
            <a:endParaRPr lang="it-IT" altLang="it-IT"/>
          </a:p>
        </p:txBody>
      </p:sp>
    </p:spTree>
    <p:extLst>
      <p:ext uri="{BB962C8B-B14F-4D97-AF65-F5344CB8AC3E}">
        <p14:creationId xmlns:p14="http://schemas.microsoft.com/office/powerpoint/2010/main" val="28431592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0"/>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40"/>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56E5F32-2C20-B57E-05C9-B9BEF4BCDF32}"/>
              </a:ext>
            </a:extLst>
          </p:cNvPr>
          <p:cNvSpPr>
            <a:spLocks noGrp="1"/>
          </p:cNvSpPr>
          <p:nvPr>
            <p:ph type="dt" sz="half" idx="10"/>
          </p:nvPr>
        </p:nvSpPr>
        <p:spPr/>
        <p:txBody>
          <a:bodyPr/>
          <a:lstStyle>
            <a:lvl1pPr>
              <a:defRPr/>
            </a:lvl1pPr>
          </a:lstStyle>
          <a:p>
            <a:pPr>
              <a:defRPr/>
            </a:pPr>
            <a:fld id="{6F860DE4-A6FE-40E9-89C3-575373FABAAB}"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5DD05A79-3C68-20B6-D1FA-A4D099012128}"/>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6C5EBB19-A358-797B-89C5-F694E65BCAC2}"/>
              </a:ext>
            </a:extLst>
          </p:cNvPr>
          <p:cNvSpPr>
            <a:spLocks noGrp="1"/>
          </p:cNvSpPr>
          <p:nvPr>
            <p:ph type="sldNum" sz="quarter" idx="12"/>
          </p:nvPr>
        </p:nvSpPr>
        <p:spPr/>
        <p:txBody>
          <a:bodyPr/>
          <a:lstStyle>
            <a:lvl1pPr>
              <a:defRPr/>
            </a:lvl1pPr>
          </a:lstStyle>
          <a:p>
            <a:pPr>
              <a:defRPr/>
            </a:pPr>
            <a:fld id="{78F18FB0-69F8-4BC8-9F0D-5D22B77B40C3}" type="slidenum">
              <a:rPr lang="it-IT" altLang="it-IT"/>
              <a:pPr>
                <a:defRPr/>
              </a:pPr>
              <a:t>‹N›</a:t>
            </a:fld>
            <a:endParaRPr lang="it-IT" altLang="it-IT"/>
          </a:p>
        </p:txBody>
      </p:sp>
    </p:spTree>
    <p:extLst>
      <p:ext uri="{BB962C8B-B14F-4D97-AF65-F5344CB8AC3E}">
        <p14:creationId xmlns:p14="http://schemas.microsoft.com/office/powerpoint/2010/main" val="6401490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06E234-B60E-40C3-A07D-84AE65758A2B}"/>
              </a:ext>
            </a:extLst>
          </p:cNvPr>
          <p:cNvSpPr>
            <a:spLocks noGrp="1"/>
          </p:cNvSpPr>
          <p:nvPr>
            <p:ph type="ctrTitle"/>
          </p:nvPr>
        </p:nvSpPr>
        <p:spPr>
          <a:xfrm>
            <a:off x="1143000" y="1122363"/>
            <a:ext cx="6858000" cy="2387600"/>
          </a:xfrm>
        </p:spPr>
        <p:txBody>
          <a:bodyPr anchor="b"/>
          <a:lstStyle>
            <a:lvl1pPr algn="ctr">
              <a:defRPr sz="3375"/>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38A18A5-E305-4F29-908B-6CBBDC4B2ABD}"/>
              </a:ext>
            </a:extLst>
          </p:cNvPr>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E6D892A6-F428-4A9A-B592-5532C4D4492F}"/>
              </a:ext>
            </a:extLst>
          </p:cNvPr>
          <p:cNvSpPr>
            <a:spLocks noGrp="1"/>
          </p:cNvSpPr>
          <p:nvPr>
            <p:ph type="dt" sz="half" idx="10"/>
          </p:nvPr>
        </p:nvSpPr>
        <p:spPr/>
        <p:txBody>
          <a:bodyPr/>
          <a:lstStyle/>
          <a:p>
            <a:fld id="{94C3FA15-6939-44EB-997D-3F7D846EAEE7}" type="datetime1">
              <a:rPr lang="it-IT" smtClean="0"/>
              <a:t>24/04/2026</a:t>
            </a:fld>
            <a:endParaRPr lang="it-IT"/>
          </a:p>
        </p:txBody>
      </p:sp>
      <p:sp>
        <p:nvSpPr>
          <p:cNvPr id="5" name="Segnaposto piè di pagina 4">
            <a:extLst>
              <a:ext uri="{FF2B5EF4-FFF2-40B4-BE49-F238E27FC236}">
                <a16:creationId xmlns:a16="http://schemas.microsoft.com/office/drawing/2014/main" id="{9E709F6D-F7C7-48B1-A0C7-21585D98E13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2EFEBB4-F058-44F9-B0A9-9AEF9995AEA2}"/>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9510408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506795C-0E6A-400F-9EDF-638FCA7A06C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0F290C3-C1AF-417F-8184-D8EC974CB0F3}"/>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AC05C69-DE3D-48F5-8049-7662AD9DE278}"/>
              </a:ext>
            </a:extLst>
          </p:cNvPr>
          <p:cNvSpPr>
            <a:spLocks noGrp="1"/>
          </p:cNvSpPr>
          <p:nvPr>
            <p:ph type="dt" sz="half" idx="10"/>
          </p:nvPr>
        </p:nvSpPr>
        <p:spPr/>
        <p:txBody>
          <a:bodyPr/>
          <a:lstStyle/>
          <a:p>
            <a:fld id="{3C7FF807-5FC2-4D2C-9015-4E3718E93790}" type="datetime1">
              <a:rPr lang="it-IT" smtClean="0"/>
              <a:t>24/04/2026</a:t>
            </a:fld>
            <a:endParaRPr lang="it-IT"/>
          </a:p>
        </p:txBody>
      </p:sp>
      <p:sp>
        <p:nvSpPr>
          <p:cNvPr id="5" name="Segnaposto piè di pagina 4">
            <a:extLst>
              <a:ext uri="{FF2B5EF4-FFF2-40B4-BE49-F238E27FC236}">
                <a16:creationId xmlns:a16="http://schemas.microsoft.com/office/drawing/2014/main" id="{0B5B545C-0293-49A1-89EF-70038C011E9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AA43A96-6804-44A6-AA31-6ABE9F6F8899}"/>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28299487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0F213E-D579-4692-8BD3-51FA0BADA35B}"/>
              </a:ext>
            </a:extLst>
          </p:cNvPr>
          <p:cNvSpPr>
            <a:spLocks noGrp="1"/>
          </p:cNvSpPr>
          <p:nvPr>
            <p:ph type="title"/>
          </p:nvPr>
        </p:nvSpPr>
        <p:spPr>
          <a:xfrm>
            <a:off x="623888" y="1709741"/>
            <a:ext cx="7886700" cy="2852737"/>
          </a:xfrm>
        </p:spPr>
        <p:txBody>
          <a:bodyPr anchor="b"/>
          <a:lstStyle>
            <a:lvl1pPr>
              <a:defRPr sz="3375"/>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7FC3D05E-2FDD-482B-A215-487FA51A7AA5}"/>
              </a:ext>
            </a:extLst>
          </p:cNvPr>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CE31FDD0-9D7B-45D2-A022-D4FE36C35EA7}"/>
              </a:ext>
            </a:extLst>
          </p:cNvPr>
          <p:cNvSpPr>
            <a:spLocks noGrp="1"/>
          </p:cNvSpPr>
          <p:nvPr>
            <p:ph type="dt" sz="half" idx="10"/>
          </p:nvPr>
        </p:nvSpPr>
        <p:spPr/>
        <p:txBody>
          <a:bodyPr/>
          <a:lstStyle/>
          <a:p>
            <a:fld id="{DB6FC49E-EDB8-42E8-A25B-2829B1571C5C}" type="datetime1">
              <a:rPr lang="it-IT" smtClean="0"/>
              <a:t>24/04/2026</a:t>
            </a:fld>
            <a:endParaRPr lang="it-IT"/>
          </a:p>
        </p:txBody>
      </p:sp>
      <p:sp>
        <p:nvSpPr>
          <p:cNvPr id="5" name="Segnaposto piè di pagina 4">
            <a:extLst>
              <a:ext uri="{FF2B5EF4-FFF2-40B4-BE49-F238E27FC236}">
                <a16:creationId xmlns:a16="http://schemas.microsoft.com/office/drawing/2014/main" id="{D7E77685-C144-4E49-B213-33A86EFA6A2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5BC62F3-04E2-487D-BFB7-4BC25788C45F}"/>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7022500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7DAA67A-3C27-4516-9890-A4631C4BD6D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8214E8F-02AD-4687-97B2-45B978A6A6C5}"/>
              </a:ext>
            </a:extLst>
          </p:cNvPr>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8812947B-3E38-4808-9AB9-0A138457AA1B}"/>
              </a:ext>
            </a:extLst>
          </p:cNvPr>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E495A45E-DDC2-4C0C-B62A-F9EE1156E405}"/>
              </a:ext>
            </a:extLst>
          </p:cNvPr>
          <p:cNvSpPr>
            <a:spLocks noGrp="1"/>
          </p:cNvSpPr>
          <p:nvPr>
            <p:ph type="dt" sz="half" idx="10"/>
          </p:nvPr>
        </p:nvSpPr>
        <p:spPr/>
        <p:txBody>
          <a:bodyPr/>
          <a:lstStyle/>
          <a:p>
            <a:fld id="{8296C2D8-A7B6-4EBD-B6CD-BF3DBC9467F0}" type="datetime1">
              <a:rPr lang="it-IT" smtClean="0"/>
              <a:t>24/04/2026</a:t>
            </a:fld>
            <a:endParaRPr lang="it-IT"/>
          </a:p>
        </p:txBody>
      </p:sp>
      <p:sp>
        <p:nvSpPr>
          <p:cNvPr id="6" name="Segnaposto piè di pagina 5">
            <a:extLst>
              <a:ext uri="{FF2B5EF4-FFF2-40B4-BE49-F238E27FC236}">
                <a16:creationId xmlns:a16="http://schemas.microsoft.com/office/drawing/2014/main" id="{8BEF9F1D-7FD2-4BD5-AFF0-2D33003963B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F6965DD-7636-4213-82C4-0398336E58ED}"/>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9414006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568409-53ED-4DB9-B424-1EDDC3E8C02B}"/>
              </a:ext>
            </a:extLst>
          </p:cNvPr>
          <p:cNvSpPr>
            <a:spLocks noGrp="1"/>
          </p:cNvSpPr>
          <p:nvPr>
            <p:ph type="title"/>
          </p:nvPr>
        </p:nvSpPr>
        <p:spPr>
          <a:xfrm>
            <a:off x="629841" y="365128"/>
            <a:ext cx="78867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C7FA4D61-E83C-4273-AB23-055D80411831}"/>
              </a:ext>
            </a:extLst>
          </p:cNvPr>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EBDA1F1-4F07-43B5-B58A-FCC2C72D901E}"/>
              </a:ext>
            </a:extLst>
          </p:cNvPr>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12A085E-8E3D-4E30-8726-F5BBF3D03EEA}"/>
              </a:ext>
            </a:extLst>
          </p:cNvPr>
          <p:cNvSpPr>
            <a:spLocks noGrp="1"/>
          </p:cNvSpPr>
          <p:nvPr>
            <p:ph type="body" sz="quarter" idx="3"/>
          </p:nvPr>
        </p:nvSpPr>
        <p:spPr>
          <a:xfrm>
            <a:off x="4629151"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128FC58-3FCA-4100-9CAE-D6A70C822D52}"/>
              </a:ext>
            </a:extLst>
          </p:cNvPr>
          <p:cNvSpPr>
            <a:spLocks noGrp="1"/>
          </p:cNvSpPr>
          <p:nvPr>
            <p:ph sz="quarter" idx="4"/>
          </p:nvPr>
        </p:nvSpPr>
        <p:spPr>
          <a:xfrm>
            <a:off x="4629151"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69C8EFF7-45D8-45F1-9B8E-E399F04202A6}"/>
              </a:ext>
            </a:extLst>
          </p:cNvPr>
          <p:cNvSpPr>
            <a:spLocks noGrp="1"/>
          </p:cNvSpPr>
          <p:nvPr>
            <p:ph type="dt" sz="half" idx="10"/>
          </p:nvPr>
        </p:nvSpPr>
        <p:spPr/>
        <p:txBody>
          <a:bodyPr/>
          <a:lstStyle/>
          <a:p>
            <a:fld id="{D58A4167-B633-4B59-A327-DC5E44585931}" type="datetime1">
              <a:rPr lang="it-IT" smtClean="0"/>
              <a:t>24/04/2026</a:t>
            </a:fld>
            <a:endParaRPr lang="it-IT"/>
          </a:p>
        </p:txBody>
      </p:sp>
      <p:sp>
        <p:nvSpPr>
          <p:cNvPr id="8" name="Segnaposto piè di pagina 7">
            <a:extLst>
              <a:ext uri="{FF2B5EF4-FFF2-40B4-BE49-F238E27FC236}">
                <a16:creationId xmlns:a16="http://schemas.microsoft.com/office/drawing/2014/main" id="{71DE5969-6242-4D69-B704-A7B8C4F1B320}"/>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937CC2D-E6C4-4568-87BD-A6723141FB60}"/>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3949529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3297178A-BA5E-4783-99E8-579797211DA2}" type="datetime1">
              <a:rPr lang="it-IT" smtClean="0"/>
              <a:t>24/04/2026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6548029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A4A7E88-31AE-4F37-B2C8-58703C43B47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1B34AAEB-0926-4CA7-ACDD-72BA936A33E1}"/>
              </a:ext>
            </a:extLst>
          </p:cNvPr>
          <p:cNvSpPr>
            <a:spLocks noGrp="1"/>
          </p:cNvSpPr>
          <p:nvPr>
            <p:ph type="dt" sz="half" idx="10"/>
          </p:nvPr>
        </p:nvSpPr>
        <p:spPr/>
        <p:txBody>
          <a:bodyPr/>
          <a:lstStyle/>
          <a:p>
            <a:fld id="{CFAD5FA7-8B38-4DA7-A966-3BE50AB36782}" type="datetime1">
              <a:rPr lang="it-IT" smtClean="0"/>
              <a:t>24/04/2026</a:t>
            </a:fld>
            <a:endParaRPr lang="it-IT"/>
          </a:p>
        </p:txBody>
      </p:sp>
      <p:sp>
        <p:nvSpPr>
          <p:cNvPr id="4" name="Segnaposto piè di pagina 3">
            <a:extLst>
              <a:ext uri="{FF2B5EF4-FFF2-40B4-BE49-F238E27FC236}">
                <a16:creationId xmlns:a16="http://schemas.microsoft.com/office/drawing/2014/main" id="{D819BAD9-1069-4D4D-8943-F8A93DBB2CEF}"/>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BE095886-2110-4F88-82C1-F1E6A9B47DA0}"/>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31417415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2C8BC085-B27E-4AE8-AC69-704AF8BA1D77}"/>
              </a:ext>
            </a:extLst>
          </p:cNvPr>
          <p:cNvSpPr>
            <a:spLocks noGrp="1"/>
          </p:cNvSpPr>
          <p:nvPr>
            <p:ph type="dt" sz="half" idx="10"/>
          </p:nvPr>
        </p:nvSpPr>
        <p:spPr/>
        <p:txBody>
          <a:bodyPr/>
          <a:lstStyle/>
          <a:p>
            <a:fld id="{2FF7CB6F-9781-446B-B9BC-770D0C0260CA}" type="datetime1">
              <a:rPr lang="it-IT" smtClean="0"/>
              <a:t>24/04/2026</a:t>
            </a:fld>
            <a:endParaRPr lang="it-IT"/>
          </a:p>
        </p:txBody>
      </p:sp>
      <p:sp>
        <p:nvSpPr>
          <p:cNvPr id="3" name="Segnaposto piè di pagina 2">
            <a:extLst>
              <a:ext uri="{FF2B5EF4-FFF2-40B4-BE49-F238E27FC236}">
                <a16:creationId xmlns:a16="http://schemas.microsoft.com/office/drawing/2014/main" id="{2EF381F7-4519-462A-9837-83074D1A1C6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379A41F-3F45-49A4-80D6-B1B0EB6A2857}"/>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27448981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59C0B8-D64D-4707-9217-825E4AECAB88}"/>
              </a:ext>
            </a:extLst>
          </p:cNvPr>
          <p:cNvSpPr>
            <a:spLocks noGrp="1"/>
          </p:cNvSpPr>
          <p:nvPr>
            <p:ph type="title"/>
          </p:nvPr>
        </p:nvSpPr>
        <p:spPr>
          <a:xfrm>
            <a:off x="629841" y="457200"/>
            <a:ext cx="2949178" cy="1600200"/>
          </a:xfrm>
        </p:spPr>
        <p:txBody>
          <a:bodyPr anchor="b"/>
          <a:lstStyle>
            <a:lvl1pPr>
              <a:defRPr sz="18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57BAB2A-99DC-4A6A-B7A8-F3AFB1A44BF3}"/>
              </a:ext>
            </a:extLst>
          </p:cNvPr>
          <p:cNvSpPr>
            <a:spLocks noGrp="1"/>
          </p:cNvSpPr>
          <p:nvPr>
            <p:ph idx="1"/>
          </p:nvPr>
        </p:nvSpPr>
        <p:spPr>
          <a:xfrm>
            <a:off x="3887391" y="987428"/>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3AE0272D-956A-46B2-8F9A-F0ACAAA8FF44}"/>
              </a:ext>
            </a:extLst>
          </p:cNvPr>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F8FFB238-DF1F-4988-A822-9B24765CA290}"/>
              </a:ext>
            </a:extLst>
          </p:cNvPr>
          <p:cNvSpPr>
            <a:spLocks noGrp="1"/>
          </p:cNvSpPr>
          <p:nvPr>
            <p:ph type="dt" sz="half" idx="10"/>
          </p:nvPr>
        </p:nvSpPr>
        <p:spPr/>
        <p:txBody>
          <a:bodyPr/>
          <a:lstStyle/>
          <a:p>
            <a:fld id="{3C88B6A3-32FA-4662-9FCD-67DC98B41B43}" type="datetime1">
              <a:rPr lang="it-IT" smtClean="0"/>
              <a:t>24/04/2026</a:t>
            </a:fld>
            <a:endParaRPr lang="it-IT"/>
          </a:p>
        </p:txBody>
      </p:sp>
      <p:sp>
        <p:nvSpPr>
          <p:cNvPr id="6" name="Segnaposto piè di pagina 5">
            <a:extLst>
              <a:ext uri="{FF2B5EF4-FFF2-40B4-BE49-F238E27FC236}">
                <a16:creationId xmlns:a16="http://schemas.microsoft.com/office/drawing/2014/main" id="{2C0F5C7B-A7DD-4A43-931E-571466518B9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A73DCBF-872B-48B8-B320-CB23B1D6B539}"/>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38826134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6AF53D5-A68D-4254-849A-6E945594A67C}"/>
              </a:ext>
            </a:extLst>
          </p:cNvPr>
          <p:cNvSpPr>
            <a:spLocks noGrp="1"/>
          </p:cNvSpPr>
          <p:nvPr>
            <p:ph type="title"/>
          </p:nvPr>
        </p:nvSpPr>
        <p:spPr>
          <a:xfrm>
            <a:off x="629841" y="457200"/>
            <a:ext cx="2949178" cy="1600200"/>
          </a:xfrm>
        </p:spPr>
        <p:txBody>
          <a:bodyPr anchor="b"/>
          <a:lstStyle>
            <a:lvl1pPr>
              <a:defRPr sz="18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7DCFB5C5-F85E-4DEF-B000-CE810654E754}"/>
              </a:ext>
            </a:extLst>
          </p:cNvPr>
          <p:cNvSpPr>
            <a:spLocks noGrp="1"/>
          </p:cNvSpPr>
          <p:nvPr>
            <p:ph type="pic" idx="1"/>
          </p:nvPr>
        </p:nvSpPr>
        <p:spPr>
          <a:xfrm>
            <a:off x="3887391" y="987428"/>
            <a:ext cx="4629150" cy="487362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it-IT"/>
          </a:p>
        </p:txBody>
      </p:sp>
      <p:sp>
        <p:nvSpPr>
          <p:cNvPr id="4" name="Segnaposto testo 3">
            <a:extLst>
              <a:ext uri="{FF2B5EF4-FFF2-40B4-BE49-F238E27FC236}">
                <a16:creationId xmlns:a16="http://schemas.microsoft.com/office/drawing/2014/main" id="{9F06E1AE-5CA4-43B1-8B76-73B60F2D5188}"/>
              </a:ext>
            </a:extLst>
          </p:cNvPr>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74ED763-E7FE-465E-84CF-90481C279AA2}"/>
              </a:ext>
            </a:extLst>
          </p:cNvPr>
          <p:cNvSpPr>
            <a:spLocks noGrp="1"/>
          </p:cNvSpPr>
          <p:nvPr>
            <p:ph type="dt" sz="half" idx="10"/>
          </p:nvPr>
        </p:nvSpPr>
        <p:spPr/>
        <p:txBody>
          <a:bodyPr/>
          <a:lstStyle/>
          <a:p>
            <a:fld id="{8AE7570C-4EE5-4ED0-B94D-17CDA7F8030A}" type="datetime1">
              <a:rPr lang="it-IT" smtClean="0"/>
              <a:t>24/04/2026</a:t>
            </a:fld>
            <a:endParaRPr lang="it-IT"/>
          </a:p>
        </p:txBody>
      </p:sp>
      <p:sp>
        <p:nvSpPr>
          <p:cNvPr id="6" name="Segnaposto piè di pagina 5">
            <a:extLst>
              <a:ext uri="{FF2B5EF4-FFF2-40B4-BE49-F238E27FC236}">
                <a16:creationId xmlns:a16="http://schemas.microsoft.com/office/drawing/2014/main" id="{B14DB475-99F2-4AC5-9CAD-4D3F5AA46B0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14416FF-1E93-4CC3-85A3-82FC172411E1}"/>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16762248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8BE4A97-9328-4B14-99A7-B0AB024E5C6D}"/>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145E9E5-4B2C-42B8-9C08-C7B97536186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CED63AA-4B5A-47CE-AB9C-5635CD4FCC45}"/>
              </a:ext>
            </a:extLst>
          </p:cNvPr>
          <p:cNvSpPr>
            <a:spLocks noGrp="1"/>
          </p:cNvSpPr>
          <p:nvPr>
            <p:ph type="dt" sz="half" idx="10"/>
          </p:nvPr>
        </p:nvSpPr>
        <p:spPr/>
        <p:txBody>
          <a:bodyPr/>
          <a:lstStyle/>
          <a:p>
            <a:fld id="{73A31908-1705-42AB-AFFD-A03DF0EE6981}" type="datetime1">
              <a:rPr lang="it-IT" smtClean="0"/>
              <a:t>24/04/2026</a:t>
            </a:fld>
            <a:endParaRPr lang="it-IT"/>
          </a:p>
        </p:txBody>
      </p:sp>
      <p:sp>
        <p:nvSpPr>
          <p:cNvPr id="5" name="Segnaposto piè di pagina 4">
            <a:extLst>
              <a:ext uri="{FF2B5EF4-FFF2-40B4-BE49-F238E27FC236}">
                <a16:creationId xmlns:a16="http://schemas.microsoft.com/office/drawing/2014/main" id="{A2C5BC9A-5076-42CC-A12A-F2234889253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BB0A158-60FD-4B29-9C91-635A1D87ECC5}"/>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27548992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E29107E-3D62-4C00-AF4C-8BDAB7472F96}"/>
              </a:ext>
            </a:extLst>
          </p:cNvPr>
          <p:cNvSpPr>
            <a:spLocks noGrp="1"/>
          </p:cNvSpPr>
          <p:nvPr>
            <p:ph type="title" orient="vert"/>
          </p:nvPr>
        </p:nvSpPr>
        <p:spPr>
          <a:xfrm>
            <a:off x="6543676" y="365125"/>
            <a:ext cx="1971675"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D7ED4EB-3346-4A7C-BAE7-F2C0FCC0EB41}"/>
              </a:ext>
            </a:extLst>
          </p:cNvPr>
          <p:cNvSpPr>
            <a:spLocks noGrp="1"/>
          </p:cNvSpPr>
          <p:nvPr>
            <p:ph type="body" orient="vert" idx="1"/>
          </p:nvPr>
        </p:nvSpPr>
        <p:spPr>
          <a:xfrm>
            <a:off x="628651"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5AA83D7-13EE-40CD-ADFB-0D3E39ADB9C0}"/>
              </a:ext>
            </a:extLst>
          </p:cNvPr>
          <p:cNvSpPr>
            <a:spLocks noGrp="1"/>
          </p:cNvSpPr>
          <p:nvPr>
            <p:ph type="dt" sz="half" idx="10"/>
          </p:nvPr>
        </p:nvSpPr>
        <p:spPr/>
        <p:txBody>
          <a:bodyPr/>
          <a:lstStyle/>
          <a:p>
            <a:fld id="{3FD354BB-0785-40C6-82FE-F081122986C2}" type="datetime1">
              <a:rPr lang="it-IT" smtClean="0"/>
              <a:t>24/04/2026</a:t>
            </a:fld>
            <a:endParaRPr lang="it-IT"/>
          </a:p>
        </p:txBody>
      </p:sp>
      <p:sp>
        <p:nvSpPr>
          <p:cNvPr id="5" name="Segnaposto piè di pagina 4">
            <a:extLst>
              <a:ext uri="{FF2B5EF4-FFF2-40B4-BE49-F238E27FC236}">
                <a16:creationId xmlns:a16="http://schemas.microsoft.com/office/drawing/2014/main" id="{C6F173CE-AD3C-44FB-A359-7E7C6A67E84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BDF45B3-1BBB-4613-8973-3A1FDD78BC69}"/>
              </a:ext>
            </a:extLst>
          </p:cNvPr>
          <p:cNvSpPr>
            <a:spLocks noGrp="1"/>
          </p:cNvSpPr>
          <p:nvPr>
            <p:ph type="sldNum" sz="quarter" idx="12"/>
          </p:nvPr>
        </p:nvSpPr>
        <p:spPr/>
        <p:txBody>
          <a:bodyPr/>
          <a:lstStyle/>
          <a:p>
            <a:fld id="{AB0F8D9A-AFD8-4A88-8415-4E6756A0FCA9}" type="slidenum">
              <a:rPr lang="it-IT" smtClean="0"/>
              <a:t>‹N›</a:t>
            </a:fld>
            <a:endParaRPr lang="it-IT"/>
          </a:p>
        </p:txBody>
      </p:sp>
    </p:spTree>
    <p:extLst>
      <p:ext uri="{BB962C8B-B14F-4D97-AF65-F5344CB8AC3E}">
        <p14:creationId xmlns:p14="http://schemas.microsoft.com/office/powerpoint/2010/main" val="1479457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CD87D9F-EE32-4A5B-A8E9-37165954BF11}" type="datetime1">
              <a:rPr lang="it-IT" smtClean="0">
                <a:solidFill>
                  <a:prstClr val="black">
                    <a:tint val="75000"/>
                  </a:prstClr>
                </a:solidFill>
              </a:rPr>
              <a:pPr/>
              <a:t>24/04/2026</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9225769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1066DC-6E0D-40E9-BBAF-24D030C2B60D}" type="datetime1">
              <a:rPr lang="it-IT" smtClean="0">
                <a:solidFill>
                  <a:prstClr val="black">
                    <a:tint val="75000"/>
                  </a:prstClr>
                </a:solidFill>
              </a:rPr>
              <a:pPr/>
              <a:t>24/04/2026</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8267076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56A29670-B5E6-49EE-87F8-B57408F2BC50}" type="datetime1">
              <a:rPr lang="it-IT" smtClean="0">
                <a:solidFill>
                  <a:prstClr val="black">
                    <a:tint val="75000"/>
                  </a:prstClr>
                </a:solidFill>
              </a:rPr>
              <a:pPr/>
              <a:t>24/04/2026</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40473881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7400B79D-06F5-4F67-8549-A0139BAEBEF1}" type="datetime1">
              <a:rPr lang="it-IT" smtClean="0">
                <a:solidFill>
                  <a:prstClr val="black">
                    <a:tint val="75000"/>
                  </a:prstClr>
                </a:solidFill>
              </a:rPr>
              <a:pPr/>
              <a:t>24/04/2026</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98230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8EDAEF0-21D5-468D-9151-CC78909A5EED}" type="datetime1">
              <a:rPr lang="it-IT" smtClean="0"/>
              <a:t>24/04/2026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2832918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3297178A-BA5E-4783-99E8-579797211DA2}" type="datetime1">
              <a:rPr lang="it-IT" smtClean="0">
                <a:solidFill>
                  <a:prstClr val="black">
                    <a:tint val="75000"/>
                  </a:prstClr>
                </a:solidFill>
              </a:rPr>
              <a:pPr/>
              <a:t>24/04/2026</a:t>
            </a:fld>
            <a:endParaRPr lang="it-IT">
              <a:solidFill>
                <a:prstClr val="black">
                  <a:tint val="75000"/>
                </a:prstClr>
              </a:solidFill>
            </a:endParaRPr>
          </a:p>
        </p:txBody>
      </p:sp>
      <p:sp>
        <p:nvSpPr>
          <p:cNvPr id="8" name="Footer Placeholder 7"/>
          <p:cNvSpPr>
            <a:spLocks noGrp="1"/>
          </p:cNvSpPr>
          <p:nvPr>
            <p:ph type="ftr" sz="quarter" idx="11"/>
          </p:nvPr>
        </p:nvSpPr>
        <p:spPr/>
        <p:txBody>
          <a:bodyPr/>
          <a:lstStyle/>
          <a:p>
            <a:endParaRPr lang="it-IT">
              <a:solidFill>
                <a:prstClr val="black">
                  <a:tint val="75000"/>
                </a:prstClr>
              </a:solidFill>
            </a:endParaRPr>
          </a:p>
        </p:txBody>
      </p:sp>
      <p:sp>
        <p:nvSpPr>
          <p:cNvPr id="9" name="Slide Number Placeholder 8"/>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1309850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8EDAEF0-21D5-468D-9151-CC78909A5EED}" type="datetime1">
              <a:rPr lang="it-IT" smtClean="0">
                <a:solidFill>
                  <a:prstClr val="black">
                    <a:tint val="75000"/>
                  </a:prstClr>
                </a:solidFill>
              </a:rPr>
              <a:pPr/>
              <a:t>24/04/2026</a:t>
            </a:fld>
            <a:endParaRPr lang="it-IT">
              <a:solidFill>
                <a:prstClr val="black">
                  <a:tint val="75000"/>
                </a:prstClr>
              </a:solidFill>
            </a:endParaRPr>
          </a:p>
        </p:txBody>
      </p:sp>
      <p:sp>
        <p:nvSpPr>
          <p:cNvPr id="4" name="Footer Placeholder 3"/>
          <p:cNvSpPr>
            <a:spLocks noGrp="1"/>
          </p:cNvSpPr>
          <p:nvPr>
            <p:ph type="ftr" sz="quarter" idx="11"/>
          </p:nvPr>
        </p:nvSpPr>
        <p:spPr/>
        <p:txBody>
          <a:bodyPr/>
          <a:lstStyle/>
          <a:p>
            <a:endParaRPr lang="it-IT">
              <a:solidFill>
                <a:prstClr val="black">
                  <a:tint val="75000"/>
                </a:prstClr>
              </a:solidFill>
            </a:endParaRPr>
          </a:p>
        </p:txBody>
      </p:sp>
      <p:sp>
        <p:nvSpPr>
          <p:cNvPr id="5" name="Slide Number Placeholder 4"/>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5060398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71F36-66F4-4BE7-8C97-2144DE07FF62}" type="datetime1">
              <a:rPr lang="it-IT" smtClean="0">
                <a:solidFill>
                  <a:prstClr val="black">
                    <a:tint val="75000"/>
                  </a:prstClr>
                </a:solidFill>
              </a:rPr>
              <a:pPr/>
              <a:t>24/04/2026</a:t>
            </a:fld>
            <a:endParaRPr lang="it-IT">
              <a:solidFill>
                <a:prstClr val="black">
                  <a:tint val="75000"/>
                </a:prstClr>
              </a:solidFill>
            </a:endParaRPr>
          </a:p>
        </p:txBody>
      </p:sp>
      <p:sp>
        <p:nvSpPr>
          <p:cNvPr id="3" name="Footer Placeholder 2"/>
          <p:cNvSpPr>
            <a:spLocks noGrp="1"/>
          </p:cNvSpPr>
          <p:nvPr>
            <p:ph type="ftr" sz="quarter" idx="11"/>
          </p:nvPr>
        </p:nvSpPr>
        <p:spPr/>
        <p:txBody>
          <a:bodyPr/>
          <a:lstStyle/>
          <a:p>
            <a:endParaRPr lang="it-IT">
              <a:solidFill>
                <a:prstClr val="black">
                  <a:tint val="75000"/>
                </a:prstClr>
              </a:solidFill>
            </a:endParaRPr>
          </a:p>
        </p:txBody>
      </p:sp>
      <p:sp>
        <p:nvSpPr>
          <p:cNvPr id="4" name="Slide Number Placeholder 3"/>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0302648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59AB2320-AC01-4B24-9A79-B78146F77C63}" type="datetime1">
              <a:rPr lang="it-IT" smtClean="0">
                <a:solidFill>
                  <a:prstClr val="black">
                    <a:tint val="75000"/>
                  </a:prstClr>
                </a:solidFill>
              </a:rPr>
              <a:pPr/>
              <a:t>24/04/2026</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8945814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9B60644A-16AA-49E5-BD5E-351540397B86}" type="datetime1">
              <a:rPr lang="it-IT" smtClean="0">
                <a:solidFill>
                  <a:prstClr val="black">
                    <a:tint val="75000"/>
                  </a:prstClr>
                </a:solidFill>
              </a:rPr>
              <a:pPr/>
              <a:t>24/04/2026</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1141913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F5DAFC3-546F-4957-83E5-593D441B6AB0}" type="datetime1">
              <a:rPr lang="it-IT" smtClean="0">
                <a:solidFill>
                  <a:prstClr val="black">
                    <a:tint val="75000"/>
                  </a:prstClr>
                </a:solidFill>
              </a:rPr>
              <a:pPr/>
              <a:t>24/04/2026</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7455456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2DED591-24D4-4BAE-B1E4-EF13F91CA3EF}" type="datetime1">
              <a:rPr lang="it-IT" smtClean="0">
                <a:solidFill>
                  <a:prstClr val="black">
                    <a:tint val="75000"/>
                  </a:prstClr>
                </a:solidFill>
              </a:rPr>
              <a:pPr/>
              <a:t>24/04/2026</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97F8CA34-8078-4AC2-88CD-5E1D11E5CB0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254811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71F36-66F4-4BE7-8C97-2144DE07FF62}" type="datetime1">
              <a:rPr lang="it-IT" smtClean="0"/>
              <a:t>24/04/2026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492731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59AB2320-AC01-4B24-9A79-B78146F77C63}"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3159143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9B60644A-16AA-49E5-BD5E-351540397B86}" type="datetime1">
              <a:rPr lang="it-IT" smtClean="0"/>
              <a:t>24/04/2026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F8CA34-8078-4AC2-88CD-5E1D11E5CB06}" type="slidenum">
              <a:rPr lang="it-IT" smtClean="0"/>
              <a:t>‹N›</a:t>
            </a:fld>
            <a:endParaRPr lang="it-IT"/>
          </a:p>
        </p:txBody>
      </p:sp>
    </p:spTree>
    <p:extLst>
      <p:ext uri="{BB962C8B-B14F-4D97-AF65-F5344CB8AC3E}">
        <p14:creationId xmlns:p14="http://schemas.microsoft.com/office/powerpoint/2010/main" val="2089552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ECD1B-C010-47F5-935B-1B59A7E45612}" type="datetime1">
              <a:rPr lang="it-IT" smtClean="0"/>
              <a:t>24/04/2026</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F8CA34-8078-4AC2-88CD-5E1D11E5CB06}" type="slidenum">
              <a:rPr lang="it-IT" smtClean="0"/>
              <a:t>‹N›</a:t>
            </a:fld>
            <a:endParaRPr lang="it-IT"/>
          </a:p>
        </p:txBody>
      </p:sp>
    </p:spTree>
    <p:extLst>
      <p:ext uri="{BB962C8B-B14F-4D97-AF65-F5344CB8AC3E}">
        <p14:creationId xmlns:p14="http://schemas.microsoft.com/office/powerpoint/2010/main" val="41809696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11EFD5D-F5EC-AD89-2A8F-6CA2413E9152}"/>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E69A7F0-CFBD-2526-79DB-B304C80DC56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0AED201-18EB-0FE0-4910-7633029A528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FB3B0F7-A0DC-4A2B-919D-6D0FB0D87655}" type="datetime1">
              <a:rPr lang="it-IT" smtClean="0"/>
              <a:t>24/04/2026</a:t>
            </a:fld>
            <a:endParaRPr lang="it-IT"/>
          </a:p>
        </p:txBody>
      </p:sp>
      <p:sp>
        <p:nvSpPr>
          <p:cNvPr id="5" name="Segnaposto piè di pagina 4">
            <a:extLst>
              <a:ext uri="{FF2B5EF4-FFF2-40B4-BE49-F238E27FC236}">
                <a16:creationId xmlns:a16="http://schemas.microsoft.com/office/drawing/2014/main" id="{8E88F38A-8759-8A3C-F547-73223A2CA4B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0C500B69-9AA6-D094-FF35-75A8E400BF91}"/>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D03C89F-716A-4E8C-88DC-CE43C5565EB4}" type="slidenum">
              <a:rPr lang="it-IT" smtClean="0"/>
              <a:t>‹N›</a:t>
            </a:fld>
            <a:endParaRPr lang="it-IT"/>
          </a:p>
        </p:txBody>
      </p:sp>
    </p:spTree>
    <p:extLst>
      <p:ext uri="{BB962C8B-B14F-4D97-AF65-F5344CB8AC3E}">
        <p14:creationId xmlns:p14="http://schemas.microsoft.com/office/powerpoint/2010/main" val="20463104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59ECD1B-C010-47F5-935B-1B59A7E45612}" type="datetime1">
              <a:rPr lang="it-IT" smtClean="0"/>
              <a:t>24/04/2026</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F8CA34-8078-4AC2-88CD-5E1D11E5CB06}" type="slidenum">
              <a:rPr lang="it-IT" smtClean="0"/>
              <a:t>‹N›</a:t>
            </a:fld>
            <a:endParaRPr lang="it-IT"/>
          </a:p>
        </p:txBody>
      </p:sp>
    </p:spTree>
    <p:extLst>
      <p:ext uri="{BB962C8B-B14F-4D97-AF65-F5344CB8AC3E}">
        <p14:creationId xmlns:p14="http://schemas.microsoft.com/office/powerpoint/2010/main" val="70386201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a:extLst>
              <a:ext uri="{FF2B5EF4-FFF2-40B4-BE49-F238E27FC236}">
                <a16:creationId xmlns:a16="http://schemas.microsoft.com/office/drawing/2014/main" id="{DEDA95F1-708D-B181-BCA3-F48EFB47EE7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Segnaposto testo 2">
            <a:extLst>
              <a:ext uri="{FF2B5EF4-FFF2-40B4-BE49-F238E27FC236}">
                <a16:creationId xmlns:a16="http://schemas.microsoft.com/office/drawing/2014/main" id="{3B363F01-A034-4567-CD5C-518F2B4B1B36}"/>
              </a:ext>
            </a:extLst>
          </p:cNvPr>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a:extLst>
              <a:ext uri="{FF2B5EF4-FFF2-40B4-BE49-F238E27FC236}">
                <a16:creationId xmlns:a16="http://schemas.microsoft.com/office/drawing/2014/main" id="{DF36152E-2134-E078-D13D-79F24AFFBCAB}"/>
              </a:ext>
            </a:extLst>
          </p:cNvPr>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cs typeface="+mn-cs"/>
              </a:defRPr>
            </a:lvl1pPr>
          </a:lstStyle>
          <a:p>
            <a:pPr>
              <a:defRPr/>
            </a:pPr>
            <a:fld id="{D4ABD3CA-B492-4B4A-8BB9-C9EBF52CA443}" type="datetimeFigureOut">
              <a:rPr lang="it-IT"/>
              <a:pPr>
                <a:defRPr/>
              </a:pPr>
              <a:t>24/04/2026</a:t>
            </a:fld>
            <a:endParaRPr lang="it-IT"/>
          </a:p>
        </p:txBody>
      </p:sp>
      <p:sp>
        <p:nvSpPr>
          <p:cNvPr id="5" name="Segnaposto piè di pagina 4">
            <a:extLst>
              <a:ext uri="{FF2B5EF4-FFF2-40B4-BE49-F238E27FC236}">
                <a16:creationId xmlns:a16="http://schemas.microsoft.com/office/drawing/2014/main" id="{D529522B-2607-11B0-B324-10C7B2B394CE}"/>
              </a:ext>
            </a:extLst>
          </p:cNvPr>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cs typeface="+mn-cs"/>
              </a:defRPr>
            </a:lvl1pPr>
          </a:lstStyle>
          <a:p>
            <a:pPr>
              <a:defRPr/>
            </a:pPr>
            <a:endParaRPr lang="it-IT"/>
          </a:p>
        </p:txBody>
      </p:sp>
      <p:sp>
        <p:nvSpPr>
          <p:cNvPr id="6" name="Segnaposto numero diapositiva 5">
            <a:extLst>
              <a:ext uri="{FF2B5EF4-FFF2-40B4-BE49-F238E27FC236}">
                <a16:creationId xmlns:a16="http://schemas.microsoft.com/office/drawing/2014/main" id="{F33A14DB-6019-3379-D288-13C5929FE589}"/>
              </a:ext>
            </a:extLst>
          </p:cNvPr>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989DCD2A-1304-4E71-BD43-7CF0884A3153}" type="slidenum">
              <a:rPr lang="it-IT" altLang="it-IT"/>
              <a:pPr>
                <a:defRPr/>
              </a:pPr>
              <a:t>‹N›</a:t>
            </a:fld>
            <a:endParaRPr lang="it-IT" altLang="it-IT"/>
          </a:p>
        </p:txBody>
      </p:sp>
    </p:spTree>
    <p:extLst>
      <p:ext uri="{BB962C8B-B14F-4D97-AF65-F5344CB8AC3E}">
        <p14:creationId xmlns:p14="http://schemas.microsoft.com/office/powerpoint/2010/main" val="10533596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9F87C7E-912B-4A1E-BFBF-C8199B9FF305}"/>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78D1873-2C0F-47CF-92FF-40F09A92610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24D71CE-B88B-48CB-86D3-5C0471079925}"/>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6F8E22A3-1966-410F-8B34-E333464C27D0}" type="datetime1">
              <a:rPr lang="it-IT" smtClean="0"/>
              <a:t>24/04/2026</a:t>
            </a:fld>
            <a:endParaRPr lang="it-IT"/>
          </a:p>
        </p:txBody>
      </p:sp>
      <p:sp>
        <p:nvSpPr>
          <p:cNvPr id="5" name="Segnaposto piè di pagina 4">
            <a:extLst>
              <a:ext uri="{FF2B5EF4-FFF2-40B4-BE49-F238E27FC236}">
                <a16:creationId xmlns:a16="http://schemas.microsoft.com/office/drawing/2014/main" id="{C6328A78-20C6-49E0-A66F-79F5E4FD1117}"/>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7E32D756-DCEE-45C7-A11A-88C910C9FE3C}"/>
              </a:ext>
            </a:extLst>
          </p:cNvPr>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AB0F8D9A-AFD8-4A88-8415-4E6756A0FCA9}" type="slidenum">
              <a:rPr lang="it-IT" smtClean="0"/>
              <a:t>‹N›</a:t>
            </a:fld>
            <a:endParaRPr lang="it-IT"/>
          </a:p>
        </p:txBody>
      </p:sp>
    </p:spTree>
    <p:extLst>
      <p:ext uri="{BB962C8B-B14F-4D97-AF65-F5344CB8AC3E}">
        <p14:creationId xmlns:p14="http://schemas.microsoft.com/office/powerpoint/2010/main" val="10885150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it-IT"/>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659ECD1B-C010-47F5-935B-1B59A7E45612}" type="datetime1">
              <a:rPr lang="it-IT" smtClean="0">
                <a:solidFill>
                  <a:prstClr val="black">
                    <a:tint val="75000"/>
                  </a:prstClr>
                </a:solidFill>
              </a:rPr>
              <a:pPr defTabSz="685800"/>
              <a:t>24/04/2026</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t-IT">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7F8CA34-8078-4AC2-88CD-5E1D11E5CB06}" type="slidenum">
              <a:rPr lang="it-IT" smtClean="0">
                <a:solidFill>
                  <a:prstClr val="black">
                    <a:tint val="75000"/>
                  </a:prstClr>
                </a:solidFill>
              </a:rPr>
              <a:pPr defTabSz="685800"/>
              <a:t>‹N›</a:t>
            </a:fld>
            <a:endParaRPr lang="it-IT">
              <a:solidFill>
                <a:prstClr val="black">
                  <a:tint val="75000"/>
                </a:prstClr>
              </a:solidFill>
            </a:endParaRPr>
          </a:p>
        </p:txBody>
      </p:sp>
    </p:spTree>
    <p:extLst>
      <p:ext uri="{BB962C8B-B14F-4D97-AF65-F5344CB8AC3E}">
        <p14:creationId xmlns:p14="http://schemas.microsoft.com/office/powerpoint/2010/main" val="199762037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image" Target="../media/image21.jpeg"/><Relationship Id="rId2" Type="http://schemas.openxmlformats.org/officeDocument/2006/relationships/image" Target="../media/image11.jpeg"/><Relationship Id="rId1" Type="http://schemas.openxmlformats.org/officeDocument/2006/relationships/slideLayout" Target="../slideLayouts/slideLayout12.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Layout" Target="../slideLayouts/slideLayout29.xml"/><Relationship Id="rId4" Type="http://schemas.openxmlformats.org/officeDocument/2006/relationships/image" Target="../media/image44.jpg"/></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5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wmf"/><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image" Target="../media/image51.tif"/><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gif"/><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image" Target="../media/image55.tif"/><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59.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51.tif"/><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6C41CD2-A1B5-680C-CED7-F1ABF612A078}"/>
              </a:ext>
            </a:extLst>
          </p:cNvPr>
          <p:cNvSpPr>
            <a:spLocks noGrp="1"/>
          </p:cNvSpPr>
          <p:nvPr>
            <p:ph type="sldNum" sz="quarter" idx="12"/>
          </p:nvPr>
        </p:nvSpPr>
        <p:spPr/>
        <p:txBody>
          <a:bodyPr/>
          <a:lstStyle/>
          <a:p>
            <a:fld id="{97F8CA34-8078-4AC2-88CD-5E1D11E5CB06}" type="slidenum">
              <a:rPr lang="it-IT" smtClean="0"/>
              <a:t>1</a:t>
            </a:fld>
            <a:endParaRPr lang="it-IT"/>
          </a:p>
        </p:txBody>
      </p:sp>
      <p:sp>
        <p:nvSpPr>
          <p:cNvPr id="3" name="CasellaDiTesto 2">
            <a:extLst>
              <a:ext uri="{FF2B5EF4-FFF2-40B4-BE49-F238E27FC236}">
                <a16:creationId xmlns:a16="http://schemas.microsoft.com/office/drawing/2014/main" id="{4F9D13E3-7063-99E0-75D6-5709CCCD2FC8}"/>
              </a:ext>
            </a:extLst>
          </p:cNvPr>
          <p:cNvSpPr txBox="1"/>
          <p:nvPr/>
        </p:nvSpPr>
        <p:spPr>
          <a:xfrm>
            <a:off x="39591" y="2630993"/>
            <a:ext cx="5131172" cy="1596014"/>
          </a:xfrm>
          <a:prstGeom prst="rect">
            <a:avLst/>
          </a:prstGeom>
          <a:noFill/>
        </p:spPr>
        <p:txBody>
          <a:bodyPr wrap="square" rtlCol="0">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it-IT" altLang="it-IT" sz="2800" b="1" i="0" u="none" strike="noStrike" kern="0" cap="none" spc="0" normalizeH="0" baseline="0" noProof="0" dirty="0">
                <a:ln>
                  <a:noFill/>
                </a:ln>
                <a:solidFill>
                  <a:schemeClr val="accent6">
                    <a:lumMod val="50000"/>
                  </a:schemeClr>
                </a:solidFill>
                <a:effectLst/>
                <a:uLnTx/>
                <a:uFillTx/>
                <a:latin typeface="Arial" panose="020B0604020202020204" pitchFamily="34" charset="0"/>
              </a:rPr>
              <a:t>PREVENZIONE E GESTIONE </a:t>
            </a:r>
          </a:p>
          <a:p>
            <a:pPr marL="0" marR="0" lvl="0" indent="0" algn="ctr" defTabSz="914400" eaLnBrk="1" fontAlgn="base" latinLnBrk="0" hangingPunct="1">
              <a:lnSpc>
                <a:spcPct val="120000"/>
              </a:lnSpc>
              <a:spcBef>
                <a:spcPct val="0"/>
              </a:spcBef>
              <a:spcAft>
                <a:spcPct val="0"/>
              </a:spcAft>
              <a:buClrTx/>
              <a:buSzTx/>
              <a:buFontTx/>
              <a:buNone/>
              <a:tabLst/>
              <a:defRPr/>
            </a:pPr>
            <a:r>
              <a:rPr kumimoji="0" lang="it-IT" altLang="it-IT" sz="2800" b="1" i="0" u="none" strike="noStrike" kern="0" cap="none" spc="0" normalizeH="0" baseline="0" noProof="0" dirty="0">
                <a:ln>
                  <a:noFill/>
                </a:ln>
                <a:solidFill>
                  <a:schemeClr val="accent6">
                    <a:lumMod val="50000"/>
                  </a:schemeClr>
                </a:solidFill>
                <a:effectLst/>
                <a:uLnTx/>
                <a:uFillTx/>
                <a:latin typeface="Arial" panose="020B0604020202020204" pitchFamily="34" charset="0"/>
              </a:rPr>
              <a:t>DEL RISCHIO ELETTRICO </a:t>
            </a:r>
          </a:p>
          <a:p>
            <a:pPr marL="0" marR="0" lvl="0" indent="0" algn="ctr" defTabSz="914400" eaLnBrk="1" fontAlgn="base" latinLnBrk="0" hangingPunct="1">
              <a:lnSpc>
                <a:spcPct val="120000"/>
              </a:lnSpc>
              <a:spcBef>
                <a:spcPct val="0"/>
              </a:spcBef>
              <a:spcAft>
                <a:spcPct val="0"/>
              </a:spcAft>
              <a:buClrTx/>
              <a:buSzTx/>
              <a:buFontTx/>
              <a:buNone/>
              <a:tabLst/>
              <a:defRPr/>
            </a:pPr>
            <a:r>
              <a:rPr kumimoji="0" lang="it-IT" altLang="it-IT" sz="2800" b="1" i="0" u="none" strike="noStrike" kern="0" cap="none" spc="0" normalizeH="0" baseline="0" noProof="0" dirty="0">
                <a:ln>
                  <a:noFill/>
                </a:ln>
                <a:solidFill>
                  <a:schemeClr val="accent6">
                    <a:lumMod val="50000"/>
                  </a:schemeClr>
                </a:solidFill>
                <a:effectLst/>
                <a:uLnTx/>
                <a:uFillTx/>
                <a:latin typeface="Arial" panose="020B0604020202020204" pitchFamily="34" charset="0"/>
              </a:rPr>
              <a:t>NEI CANTIERI</a:t>
            </a:r>
          </a:p>
        </p:txBody>
      </p:sp>
      <p:sp>
        <p:nvSpPr>
          <p:cNvPr id="4" name="CasellaDiTesto 3">
            <a:extLst>
              <a:ext uri="{FF2B5EF4-FFF2-40B4-BE49-F238E27FC236}">
                <a16:creationId xmlns:a16="http://schemas.microsoft.com/office/drawing/2014/main" id="{785CD9B8-F424-7CEA-9E1F-CC49C8B2F3FF}"/>
              </a:ext>
            </a:extLst>
          </p:cNvPr>
          <p:cNvSpPr txBox="1"/>
          <p:nvPr/>
        </p:nvSpPr>
        <p:spPr>
          <a:xfrm>
            <a:off x="6884991" y="6017797"/>
            <a:ext cx="1948458" cy="338554"/>
          </a:xfrm>
          <a:prstGeom prst="rect">
            <a:avLst/>
          </a:prstGeom>
          <a:noFill/>
        </p:spPr>
        <p:txBody>
          <a:bodyPr wrap="square" rtlCol="0">
            <a:spAutoFit/>
          </a:bodyPr>
          <a:lstStyle/>
          <a:p>
            <a:r>
              <a:rPr lang="it-IT" sz="1600" dirty="0">
                <a:latin typeface="Arial" panose="020B0604020202020204" pitchFamily="34" charset="0"/>
                <a:cs typeface="Arial" panose="020B0604020202020204" pitchFamily="34" charset="0"/>
              </a:rPr>
              <a:t>Lecco, 28/04/2026</a:t>
            </a:r>
          </a:p>
        </p:txBody>
      </p:sp>
      <p:sp>
        <p:nvSpPr>
          <p:cNvPr id="5" name="Segnaposto numero diapositiva 6">
            <a:extLst>
              <a:ext uri="{FF2B5EF4-FFF2-40B4-BE49-F238E27FC236}">
                <a16:creationId xmlns:a16="http://schemas.microsoft.com/office/drawing/2014/main" id="{E8BE679D-65B2-7880-DED1-0952BFE26CD7}"/>
              </a:ext>
            </a:extLst>
          </p:cNvPr>
          <p:cNvSpPr txBox="1">
            <a:spLocks/>
          </p:cNvSpPr>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B46659-3890-4C13-83D1-04E58CA28234}" type="slidenum">
              <a:rPr lang="it-IT" smtClean="0"/>
              <a:pPr/>
              <a:t>1</a:t>
            </a:fld>
            <a:endParaRPr lang="it-IT" dirty="0"/>
          </a:p>
        </p:txBody>
      </p:sp>
      <p:pic>
        <p:nvPicPr>
          <p:cNvPr id="6" name="Segnaposto contenuto 4">
            <a:extLst>
              <a:ext uri="{FF2B5EF4-FFF2-40B4-BE49-F238E27FC236}">
                <a16:creationId xmlns:a16="http://schemas.microsoft.com/office/drawing/2014/main" id="{D7037ABD-CF39-BEA0-4036-3F10E34C3E84}"/>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79184" y="104234"/>
            <a:ext cx="3940725" cy="1455676"/>
          </a:xfrm>
          <a:prstGeom prst="rect">
            <a:avLst/>
          </a:prstGeom>
        </p:spPr>
      </p:pic>
      <p:pic>
        <p:nvPicPr>
          <p:cNvPr id="10" name="Immagine 9">
            <a:extLst>
              <a:ext uri="{FF2B5EF4-FFF2-40B4-BE49-F238E27FC236}">
                <a16:creationId xmlns:a16="http://schemas.microsoft.com/office/drawing/2014/main" id="{25541141-8D64-E653-863D-5D901615D5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55946" y="2132529"/>
            <a:ext cx="3889411" cy="2592941"/>
          </a:xfrm>
          <a:prstGeom prst="rect">
            <a:avLst/>
          </a:prstGeom>
        </p:spPr>
      </p:pic>
    </p:spTree>
    <p:extLst>
      <p:ext uri="{BB962C8B-B14F-4D97-AF65-F5344CB8AC3E}">
        <p14:creationId xmlns:p14="http://schemas.microsoft.com/office/powerpoint/2010/main" val="1375195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10</a:t>
            </a:fld>
            <a:endParaRPr lang="it-IT">
              <a:solidFill>
                <a:prstClr val="black">
                  <a:tint val="75000"/>
                </a:prstClr>
              </a:solidFill>
              <a:latin typeface="Calibri" panose="020F0502020204030204"/>
            </a:endParaRPr>
          </a:p>
        </p:txBody>
      </p:sp>
      <p:pic>
        <p:nvPicPr>
          <p:cNvPr id="2" name="Immagine 5">
            <a:extLst>
              <a:ext uri="{FF2B5EF4-FFF2-40B4-BE49-F238E27FC236}">
                <a16:creationId xmlns:a16="http://schemas.microsoft.com/office/drawing/2014/main" id="{C44BCDEF-86B8-DA5B-DDFB-918062205E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41" y="1864979"/>
            <a:ext cx="1250156" cy="86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6">
            <a:extLst>
              <a:ext uri="{FF2B5EF4-FFF2-40B4-BE49-F238E27FC236}">
                <a16:creationId xmlns:a16="http://schemas.microsoft.com/office/drawing/2014/main" id="{2F5680BD-3079-1193-5522-5BCD196D19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660" y="1936144"/>
            <a:ext cx="1250156" cy="1003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7">
            <a:extLst>
              <a:ext uri="{FF2B5EF4-FFF2-40B4-BE49-F238E27FC236}">
                <a16:creationId xmlns:a16="http://schemas.microsoft.com/office/drawing/2014/main" id="{F1E239BB-3B5E-EBCB-58D2-8060F4AF0B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557" y="2068032"/>
            <a:ext cx="1250156" cy="88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8">
            <a:extLst>
              <a:ext uri="{FF2B5EF4-FFF2-40B4-BE49-F238E27FC236}">
                <a16:creationId xmlns:a16="http://schemas.microsoft.com/office/drawing/2014/main" id="{699E5301-3890-A202-7435-BD47AD58D43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55984" y="2080969"/>
            <a:ext cx="1250156" cy="8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magine 9">
            <a:extLst>
              <a:ext uri="{FF2B5EF4-FFF2-40B4-BE49-F238E27FC236}">
                <a16:creationId xmlns:a16="http://schemas.microsoft.com/office/drawing/2014/main" id="{A2EEC79E-D11C-C0E2-ACE0-389C268BD3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3324" y="2078128"/>
            <a:ext cx="1135856" cy="147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sellaDiTesto 10">
            <a:extLst>
              <a:ext uri="{FF2B5EF4-FFF2-40B4-BE49-F238E27FC236}">
                <a16:creationId xmlns:a16="http://schemas.microsoft.com/office/drawing/2014/main" id="{20CBC703-6F11-9DF3-BF0D-77E9A5A174B6}"/>
              </a:ext>
            </a:extLst>
          </p:cNvPr>
          <p:cNvSpPr txBox="1">
            <a:spLocks noChangeArrowheads="1"/>
          </p:cNvSpPr>
          <p:nvPr/>
        </p:nvSpPr>
        <p:spPr bwMode="auto">
          <a:xfrm>
            <a:off x="853752" y="1387400"/>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1</a:t>
            </a:r>
          </a:p>
        </p:txBody>
      </p:sp>
      <p:sp>
        <p:nvSpPr>
          <p:cNvPr id="11" name="CasellaDiTesto 11">
            <a:extLst>
              <a:ext uri="{FF2B5EF4-FFF2-40B4-BE49-F238E27FC236}">
                <a16:creationId xmlns:a16="http://schemas.microsoft.com/office/drawing/2014/main" id="{FE11A0DB-20B1-B0AD-A197-8A680BB84FB6}"/>
              </a:ext>
            </a:extLst>
          </p:cNvPr>
          <p:cNvSpPr txBox="1">
            <a:spLocks noChangeArrowheads="1"/>
          </p:cNvSpPr>
          <p:nvPr/>
        </p:nvSpPr>
        <p:spPr bwMode="auto">
          <a:xfrm>
            <a:off x="2141397" y="1385417"/>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2</a:t>
            </a:r>
          </a:p>
        </p:txBody>
      </p:sp>
      <p:sp>
        <p:nvSpPr>
          <p:cNvPr id="12" name="CasellaDiTesto 12">
            <a:extLst>
              <a:ext uri="{FF2B5EF4-FFF2-40B4-BE49-F238E27FC236}">
                <a16:creationId xmlns:a16="http://schemas.microsoft.com/office/drawing/2014/main" id="{B6DE9FC6-00E5-F811-EC53-62904732969E}"/>
              </a:ext>
            </a:extLst>
          </p:cNvPr>
          <p:cNvSpPr txBox="1">
            <a:spLocks noChangeArrowheads="1"/>
          </p:cNvSpPr>
          <p:nvPr/>
        </p:nvSpPr>
        <p:spPr bwMode="auto">
          <a:xfrm>
            <a:off x="3545821" y="1388344"/>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3</a:t>
            </a:r>
          </a:p>
        </p:txBody>
      </p:sp>
      <p:sp>
        <p:nvSpPr>
          <p:cNvPr id="13" name="CasellaDiTesto 13">
            <a:extLst>
              <a:ext uri="{FF2B5EF4-FFF2-40B4-BE49-F238E27FC236}">
                <a16:creationId xmlns:a16="http://schemas.microsoft.com/office/drawing/2014/main" id="{B0AE13E0-8726-114C-A171-6AEA1DE02FEC}"/>
              </a:ext>
            </a:extLst>
          </p:cNvPr>
          <p:cNvSpPr txBox="1">
            <a:spLocks noChangeArrowheads="1"/>
          </p:cNvSpPr>
          <p:nvPr/>
        </p:nvSpPr>
        <p:spPr bwMode="auto">
          <a:xfrm>
            <a:off x="4947068" y="1392011"/>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4</a:t>
            </a:r>
          </a:p>
        </p:txBody>
      </p:sp>
      <p:sp>
        <p:nvSpPr>
          <p:cNvPr id="14" name="CasellaDiTesto 14">
            <a:extLst>
              <a:ext uri="{FF2B5EF4-FFF2-40B4-BE49-F238E27FC236}">
                <a16:creationId xmlns:a16="http://schemas.microsoft.com/office/drawing/2014/main" id="{0B7D4B88-9A8E-1B70-AF97-F11113F2E191}"/>
              </a:ext>
            </a:extLst>
          </p:cNvPr>
          <p:cNvSpPr txBox="1">
            <a:spLocks noChangeArrowheads="1"/>
          </p:cNvSpPr>
          <p:nvPr/>
        </p:nvSpPr>
        <p:spPr bwMode="auto">
          <a:xfrm>
            <a:off x="6223232" y="1387738"/>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5</a:t>
            </a:r>
          </a:p>
        </p:txBody>
      </p:sp>
      <p:sp>
        <p:nvSpPr>
          <p:cNvPr id="15" name="CasellaDiTesto 15">
            <a:extLst>
              <a:ext uri="{FF2B5EF4-FFF2-40B4-BE49-F238E27FC236}">
                <a16:creationId xmlns:a16="http://schemas.microsoft.com/office/drawing/2014/main" id="{E931B1E0-F025-752A-DA57-C24FFB569DCE}"/>
              </a:ext>
            </a:extLst>
          </p:cNvPr>
          <p:cNvSpPr txBox="1">
            <a:spLocks noChangeArrowheads="1"/>
          </p:cNvSpPr>
          <p:nvPr/>
        </p:nvSpPr>
        <p:spPr bwMode="auto">
          <a:xfrm>
            <a:off x="6781013" y="1385417"/>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6</a:t>
            </a:r>
          </a:p>
        </p:txBody>
      </p:sp>
      <p:sp>
        <p:nvSpPr>
          <p:cNvPr id="16" name="CasellaDiTesto 16">
            <a:extLst>
              <a:ext uri="{FF2B5EF4-FFF2-40B4-BE49-F238E27FC236}">
                <a16:creationId xmlns:a16="http://schemas.microsoft.com/office/drawing/2014/main" id="{0FD2B919-E499-7A16-F3EC-E78A32718021}"/>
              </a:ext>
            </a:extLst>
          </p:cNvPr>
          <p:cNvSpPr txBox="1">
            <a:spLocks noChangeArrowheads="1"/>
          </p:cNvSpPr>
          <p:nvPr/>
        </p:nvSpPr>
        <p:spPr bwMode="auto">
          <a:xfrm>
            <a:off x="794138" y="720447"/>
            <a:ext cx="54290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defTabSz="685800" eaLnBrk="0" fontAlgn="base" hangingPunct="0">
              <a:spcBef>
                <a:spcPct val="20000"/>
              </a:spcBef>
              <a:spcAft>
                <a:spcPct val="0"/>
              </a:spcAft>
              <a:buClr>
                <a:srgbClr val="FF9966"/>
              </a:buClr>
              <a:buSzPct val="50000"/>
              <a:defRPr/>
            </a:pPr>
            <a:r>
              <a:rPr lang="it-IT" altLang="it-IT" sz="1800" kern="0" dirty="0">
                <a:solidFill>
                  <a:prstClr val="black"/>
                </a:solidFill>
              </a:rPr>
              <a:t>Protezione contro la penetrazione dei corpi solidi</a:t>
            </a:r>
          </a:p>
        </p:txBody>
      </p:sp>
      <p:sp>
        <p:nvSpPr>
          <p:cNvPr id="17" name="CasellaDiTesto 2">
            <a:extLst>
              <a:ext uri="{FF2B5EF4-FFF2-40B4-BE49-F238E27FC236}">
                <a16:creationId xmlns:a16="http://schemas.microsoft.com/office/drawing/2014/main" id="{D46F373A-B9FC-9107-8047-0B407F8278B9}"/>
              </a:ext>
            </a:extLst>
          </p:cNvPr>
          <p:cNvSpPr txBox="1">
            <a:spLocks noChangeArrowheads="1"/>
          </p:cNvSpPr>
          <p:nvPr/>
        </p:nvSpPr>
        <p:spPr bwMode="auto">
          <a:xfrm>
            <a:off x="998146" y="3846371"/>
            <a:ext cx="54087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defTabSz="685800" eaLnBrk="0" fontAlgn="base" hangingPunct="0">
              <a:spcBef>
                <a:spcPct val="20000"/>
              </a:spcBef>
              <a:spcAft>
                <a:spcPct val="0"/>
              </a:spcAft>
              <a:buClr>
                <a:srgbClr val="FF9966"/>
              </a:buClr>
              <a:buSzPct val="50000"/>
              <a:defRPr/>
            </a:pPr>
            <a:r>
              <a:rPr lang="it-IT" altLang="it-IT" sz="1800" kern="0" dirty="0">
                <a:solidFill>
                  <a:prstClr val="black"/>
                </a:solidFill>
              </a:rPr>
              <a:t>Protezione contro la penetrazione dei corpi liquidi</a:t>
            </a:r>
          </a:p>
        </p:txBody>
      </p:sp>
      <p:pic>
        <p:nvPicPr>
          <p:cNvPr id="18" name="Immagine 12">
            <a:extLst>
              <a:ext uri="{FF2B5EF4-FFF2-40B4-BE49-F238E27FC236}">
                <a16:creationId xmlns:a16="http://schemas.microsoft.com/office/drawing/2014/main" id="{55029385-5DE6-61CC-D3B5-D08F6A0076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3632" y="4929343"/>
            <a:ext cx="502444"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magine 13">
            <a:extLst>
              <a:ext uri="{FF2B5EF4-FFF2-40B4-BE49-F238E27FC236}">
                <a16:creationId xmlns:a16="http://schemas.microsoft.com/office/drawing/2014/main" id="{83921C4C-58D9-5CF0-8D87-AED7972482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4275" y="4966494"/>
            <a:ext cx="700088" cy="55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magine 14">
            <a:extLst>
              <a:ext uri="{FF2B5EF4-FFF2-40B4-BE49-F238E27FC236}">
                <a16:creationId xmlns:a16="http://schemas.microsoft.com/office/drawing/2014/main" id="{861C094C-819B-9A48-25D7-4D765E7A93A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8777" y="4934798"/>
            <a:ext cx="832247" cy="486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Immagine 15">
            <a:extLst>
              <a:ext uri="{FF2B5EF4-FFF2-40B4-BE49-F238E27FC236}">
                <a16:creationId xmlns:a16="http://schemas.microsoft.com/office/drawing/2014/main" id="{349666E5-00D8-2AE2-E7B1-B2791D384E7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3935" y="4932905"/>
            <a:ext cx="677465" cy="61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Immagine 16">
            <a:extLst>
              <a:ext uri="{FF2B5EF4-FFF2-40B4-BE49-F238E27FC236}">
                <a16:creationId xmlns:a16="http://schemas.microsoft.com/office/drawing/2014/main" id="{85129C19-BE3E-1117-227E-05B6C25193F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0879" y="4910675"/>
            <a:ext cx="926306"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magine 17">
            <a:extLst>
              <a:ext uri="{FF2B5EF4-FFF2-40B4-BE49-F238E27FC236}">
                <a16:creationId xmlns:a16="http://schemas.microsoft.com/office/drawing/2014/main" id="{A7B0C756-30DF-A5CF-57EE-F2E9C06C1AA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48002" y="4896388"/>
            <a:ext cx="1033463" cy="427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Immagine 18">
            <a:extLst>
              <a:ext uri="{FF2B5EF4-FFF2-40B4-BE49-F238E27FC236}">
                <a16:creationId xmlns:a16="http://schemas.microsoft.com/office/drawing/2014/main" id="{1D46710F-297C-C29A-D768-555A95BEFBA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65837" y="4891864"/>
            <a:ext cx="703659" cy="50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CasellaDiTesto 19">
            <a:extLst>
              <a:ext uri="{FF2B5EF4-FFF2-40B4-BE49-F238E27FC236}">
                <a16:creationId xmlns:a16="http://schemas.microsoft.com/office/drawing/2014/main" id="{9E1AA4D4-704E-9B0E-4761-5FBFCC41D11D}"/>
              </a:ext>
            </a:extLst>
          </p:cNvPr>
          <p:cNvSpPr txBox="1">
            <a:spLocks noChangeArrowheads="1"/>
          </p:cNvSpPr>
          <p:nvPr/>
        </p:nvSpPr>
        <p:spPr bwMode="auto">
          <a:xfrm>
            <a:off x="739703" y="4378667"/>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1</a:t>
            </a:r>
          </a:p>
        </p:txBody>
      </p:sp>
      <p:sp>
        <p:nvSpPr>
          <p:cNvPr id="26" name="CasellaDiTesto 20">
            <a:extLst>
              <a:ext uri="{FF2B5EF4-FFF2-40B4-BE49-F238E27FC236}">
                <a16:creationId xmlns:a16="http://schemas.microsoft.com/office/drawing/2014/main" id="{5D1E6BD8-D726-D327-F89D-6C2CA9C48022}"/>
              </a:ext>
            </a:extLst>
          </p:cNvPr>
          <p:cNvSpPr txBox="1">
            <a:spLocks noChangeArrowheads="1"/>
          </p:cNvSpPr>
          <p:nvPr/>
        </p:nvSpPr>
        <p:spPr bwMode="auto">
          <a:xfrm>
            <a:off x="1532629" y="4382613"/>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2</a:t>
            </a:r>
          </a:p>
        </p:txBody>
      </p:sp>
      <p:sp>
        <p:nvSpPr>
          <p:cNvPr id="27" name="CasellaDiTesto 21">
            <a:extLst>
              <a:ext uri="{FF2B5EF4-FFF2-40B4-BE49-F238E27FC236}">
                <a16:creationId xmlns:a16="http://schemas.microsoft.com/office/drawing/2014/main" id="{7EB82630-5428-6809-7D63-1653CD5BF701}"/>
              </a:ext>
            </a:extLst>
          </p:cNvPr>
          <p:cNvSpPr txBox="1">
            <a:spLocks noChangeArrowheads="1"/>
          </p:cNvSpPr>
          <p:nvPr/>
        </p:nvSpPr>
        <p:spPr bwMode="auto">
          <a:xfrm>
            <a:off x="2459472" y="4358729"/>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3</a:t>
            </a:r>
          </a:p>
        </p:txBody>
      </p:sp>
      <p:sp>
        <p:nvSpPr>
          <p:cNvPr id="28" name="CasellaDiTesto 22">
            <a:extLst>
              <a:ext uri="{FF2B5EF4-FFF2-40B4-BE49-F238E27FC236}">
                <a16:creationId xmlns:a16="http://schemas.microsoft.com/office/drawing/2014/main" id="{1A2F93EA-C466-E6E6-F8C0-928D83B1D238}"/>
              </a:ext>
            </a:extLst>
          </p:cNvPr>
          <p:cNvSpPr txBox="1">
            <a:spLocks noChangeArrowheads="1"/>
          </p:cNvSpPr>
          <p:nvPr/>
        </p:nvSpPr>
        <p:spPr bwMode="auto">
          <a:xfrm>
            <a:off x="3483116" y="4376756"/>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4</a:t>
            </a:r>
          </a:p>
        </p:txBody>
      </p:sp>
      <p:sp>
        <p:nvSpPr>
          <p:cNvPr id="29" name="CasellaDiTesto 23">
            <a:extLst>
              <a:ext uri="{FF2B5EF4-FFF2-40B4-BE49-F238E27FC236}">
                <a16:creationId xmlns:a16="http://schemas.microsoft.com/office/drawing/2014/main" id="{47FABF2E-4FE5-EF82-457D-0BAD059AC43F}"/>
              </a:ext>
            </a:extLst>
          </p:cNvPr>
          <p:cNvSpPr txBox="1">
            <a:spLocks noChangeArrowheads="1"/>
          </p:cNvSpPr>
          <p:nvPr/>
        </p:nvSpPr>
        <p:spPr bwMode="auto">
          <a:xfrm>
            <a:off x="4546433" y="4378087"/>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5</a:t>
            </a:r>
          </a:p>
        </p:txBody>
      </p:sp>
      <p:sp>
        <p:nvSpPr>
          <p:cNvPr id="30" name="CasellaDiTesto 24">
            <a:extLst>
              <a:ext uri="{FF2B5EF4-FFF2-40B4-BE49-F238E27FC236}">
                <a16:creationId xmlns:a16="http://schemas.microsoft.com/office/drawing/2014/main" id="{808F0059-77F6-482D-C49E-B698DB70BA42}"/>
              </a:ext>
            </a:extLst>
          </p:cNvPr>
          <p:cNvSpPr txBox="1">
            <a:spLocks noChangeArrowheads="1"/>
          </p:cNvSpPr>
          <p:nvPr/>
        </p:nvSpPr>
        <p:spPr bwMode="auto">
          <a:xfrm>
            <a:off x="5555183" y="4375304"/>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6</a:t>
            </a:r>
          </a:p>
        </p:txBody>
      </p:sp>
      <p:sp>
        <p:nvSpPr>
          <p:cNvPr id="31" name="CasellaDiTesto 25">
            <a:extLst>
              <a:ext uri="{FF2B5EF4-FFF2-40B4-BE49-F238E27FC236}">
                <a16:creationId xmlns:a16="http://schemas.microsoft.com/office/drawing/2014/main" id="{88CD533C-AA4D-1BC3-0DEA-0568771E4B22}"/>
              </a:ext>
            </a:extLst>
          </p:cNvPr>
          <p:cNvSpPr txBox="1">
            <a:spLocks noChangeArrowheads="1"/>
          </p:cNvSpPr>
          <p:nvPr/>
        </p:nvSpPr>
        <p:spPr bwMode="auto">
          <a:xfrm>
            <a:off x="6406904" y="4370498"/>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7</a:t>
            </a:r>
          </a:p>
        </p:txBody>
      </p:sp>
      <p:sp>
        <p:nvSpPr>
          <p:cNvPr id="32" name="CasellaDiTesto 26">
            <a:extLst>
              <a:ext uri="{FF2B5EF4-FFF2-40B4-BE49-F238E27FC236}">
                <a16:creationId xmlns:a16="http://schemas.microsoft.com/office/drawing/2014/main" id="{4ACD0422-7186-601E-2E42-CFC5BB01EC77}"/>
              </a:ext>
            </a:extLst>
          </p:cNvPr>
          <p:cNvSpPr txBox="1">
            <a:spLocks noChangeArrowheads="1"/>
          </p:cNvSpPr>
          <p:nvPr/>
        </p:nvSpPr>
        <p:spPr bwMode="auto">
          <a:xfrm>
            <a:off x="6917666" y="4372062"/>
            <a:ext cx="419100" cy="369332"/>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1800" kern="0" dirty="0">
                <a:solidFill>
                  <a:srgbClr val="009999"/>
                </a:solidFill>
              </a:rPr>
              <a:t>8</a:t>
            </a:r>
          </a:p>
        </p:txBody>
      </p:sp>
    </p:spTree>
    <p:extLst>
      <p:ext uri="{BB962C8B-B14F-4D97-AF65-F5344CB8AC3E}">
        <p14:creationId xmlns:p14="http://schemas.microsoft.com/office/powerpoint/2010/main" val="367647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529922E2-9A7E-28F1-2A3C-73A9A310674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11</a:t>
            </a:fld>
            <a:endParaRPr lang="it-IT">
              <a:solidFill>
                <a:prstClr val="black">
                  <a:tint val="75000"/>
                </a:prstClr>
              </a:solidFill>
              <a:latin typeface="Calibri" panose="020F0502020204030204"/>
            </a:endParaRPr>
          </a:p>
        </p:txBody>
      </p:sp>
      <p:graphicFrame>
        <p:nvGraphicFramePr>
          <p:cNvPr id="7" name="Tabella 6">
            <a:extLst>
              <a:ext uri="{FF2B5EF4-FFF2-40B4-BE49-F238E27FC236}">
                <a16:creationId xmlns:a16="http://schemas.microsoft.com/office/drawing/2014/main" id="{3E46F16C-A026-DBA6-DF6D-A5507CC29424}"/>
              </a:ext>
            </a:extLst>
          </p:cNvPr>
          <p:cNvGraphicFramePr>
            <a:graphicFrameLocks noGrp="1"/>
          </p:cNvGraphicFramePr>
          <p:nvPr>
            <p:extLst>
              <p:ext uri="{D42A27DB-BD31-4B8C-83A1-F6EECF244321}">
                <p14:modId xmlns:p14="http://schemas.microsoft.com/office/powerpoint/2010/main" val="1623939773"/>
              </p:ext>
            </p:extLst>
          </p:nvPr>
        </p:nvGraphicFramePr>
        <p:xfrm>
          <a:off x="835263" y="2046976"/>
          <a:ext cx="2914650" cy="2225040"/>
        </p:xfrm>
        <a:graphic>
          <a:graphicData uri="http://schemas.openxmlformats.org/drawingml/2006/table">
            <a:tbl>
              <a:tblPr firstRow="1" bandRow="1"/>
              <a:tblGrid>
                <a:gridCol w="378050">
                  <a:extLst>
                    <a:ext uri="{9D8B030D-6E8A-4147-A177-3AD203B41FA5}">
                      <a16:colId xmlns:a16="http://schemas.microsoft.com/office/drawing/2014/main" val="20000"/>
                    </a:ext>
                  </a:extLst>
                </a:gridCol>
                <a:gridCol w="2536600">
                  <a:extLst>
                    <a:ext uri="{9D8B030D-6E8A-4147-A177-3AD203B41FA5}">
                      <a16:colId xmlns:a16="http://schemas.microsoft.com/office/drawing/2014/main" val="20001"/>
                    </a:ext>
                  </a:extLst>
                </a:gridCol>
              </a:tblGrid>
              <a:tr h="48006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it-IT" sz="1600" b="0" dirty="0">
                          <a:solidFill>
                            <a:schemeClr val="tx1"/>
                          </a:solidFill>
                        </a:rPr>
                        <a:t>A</a:t>
                      </a:r>
                    </a:p>
                  </a:txBody>
                  <a:tcPr marL="68580" marR="68580" marT="34290" marB="3429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ECF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it-IT" sz="1600" b="0" dirty="0">
                          <a:solidFill>
                            <a:schemeClr val="tx1"/>
                          </a:solidFill>
                        </a:rPr>
                        <a:t>Protetto contro l’accesso con il dorso della mano</a:t>
                      </a:r>
                    </a:p>
                  </a:txBody>
                  <a:tcPr marL="68580" marR="68580" marT="34290" marB="3429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0"/>
                  </a:ext>
                </a:extLst>
              </a:tr>
              <a:tr h="48006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B</a:t>
                      </a:r>
                    </a:p>
                  </a:txBody>
                  <a:tcPr marL="68580" marR="68580" marT="34290" marB="3429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Protetto</a:t>
                      </a:r>
                      <a:r>
                        <a:rPr lang="it-IT" sz="1600" b="0" baseline="0" dirty="0">
                          <a:solidFill>
                            <a:schemeClr val="tx1"/>
                          </a:solidFill>
                        </a:rPr>
                        <a:t> contro l’accesso con un dito</a:t>
                      </a:r>
                      <a:endParaRPr lang="it-IT" sz="1600" b="0" dirty="0">
                        <a:solidFill>
                          <a:schemeClr val="tx1"/>
                        </a:solidFill>
                      </a:endParaRPr>
                    </a:p>
                  </a:txBody>
                  <a:tcPr marL="68580" marR="68580" marT="34290" marB="3429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extLst>
                  <a:ext uri="{0D108BD9-81ED-4DB2-BD59-A6C34878D82A}">
                    <a16:rowId xmlns:a16="http://schemas.microsoft.com/office/drawing/2014/main" val="10001"/>
                  </a:ext>
                </a:extLst>
              </a:tr>
              <a:tr h="48006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C</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Protetto contro l’accesso con un attrezzo</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20000"/>
                      </a:srgbClr>
                    </a:solidFill>
                  </a:tcPr>
                </a:tc>
                <a:extLst>
                  <a:ext uri="{0D108BD9-81ED-4DB2-BD59-A6C34878D82A}">
                    <a16:rowId xmlns:a16="http://schemas.microsoft.com/office/drawing/2014/main" val="10002"/>
                  </a:ext>
                </a:extLst>
              </a:tr>
              <a:tr h="48006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D</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Protetto contro</a:t>
                      </a:r>
                      <a:r>
                        <a:rPr lang="it-IT" sz="1600" b="0" baseline="0" dirty="0">
                          <a:solidFill>
                            <a:schemeClr val="tx1"/>
                          </a:solidFill>
                        </a:rPr>
                        <a:t> l’accesso con un filo</a:t>
                      </a:r>
                      <a:endParaRPr lang="it-IT" sz="1600" b="0" dirty="0">
                        <a:solidFill>
                          <a:schemeClr val="tx1"/>
                        </a:solidFill>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extLst>
                  <a:ext uri="{0D108BD9-81ED-4DB2-BD59-A6C34878D82A}">
                    <a16:rowId xmlns:a16="http://schemas.microsoft.com/office/drawing/2014/main" val="10003"/>
                  </a:ext>
                </a:extLst>
              </a:tr>
            </a:tbl>
          </a:graphicData>
        </a:graphic>
      </p:graphicFrame>
      <p:graphicFrame>
        <p:nvGraphicFramePr>
          <p:cNvPr id="8" name="Tabella 7">
            <a:extLst>
              <a:ext uri="{FF2B5EF4-FFF2-40B4-BE49-F238E27FC236}">
                <a16:creationId xmlns:a16="http://schemas.microsoft.com/office/drawing/2014/main" id="{71A01770-1B80-9EF9-C1B2-513EDDA742B1}"/>
              </a:ext>
            </a:extLst>
          </p:cNvPr>
          <p:cNvGraphicFramePr>
            <a:graphicFrameLocks noGrp="1"/>
          </p:cNvGraphicFramePr>
          <p:nvPr>
            <p:extLst>
              <p:ext uri="{D42A27DB-BD31-4B8C-83A1-F6EECF244321}">
                <p14:modId xmlns:p14="http://schemas.microsoft.com/office/powerpoint/2010/main" val="1094265346"/>
              </p:ext>
            </p:extLst>
          </p:nvPr>
        </p:nvGraphicFramePr>
        <p:xfrm>
          <a:off x="4834978" y="2046976"/>
          <a:ext cx="3473759" cy="2956560"/>
        </p:xfrm>
        <a:graphic>
          <a:graphicData uri="http://schemas.openxmlformats.org/drawingml/2006/table">
            <a:tbl>
              <a:tblPr firstRow="1" bandRow="1"/>
              <a:tblGrid>
                <a:gridCol w="427562">
                  <a:extLst>
                    <a:ext uri="{9D8B030D-6E8A-4147-A177-3AD203B41FA5}">
                      <a16:colId xmlns:a16="http://schemas.microsoft.com/office/drawing/2014/main" val="20000"/>
                    </a:ext>
                  </a:extLst>
                </a:gridCol>
                <a:gridCol w="3046197">
                  <a:extLst>
                    <a:ext uri="{9D8B030D-6E8A-4147-A177-3AD203B41FA5}">
                      <a16:colId xmlns:a16="http://schemas.microsoft.com/office/drawing/2014/main" val="20001"/>
                    </a:ext>
                  </a:extLst>
                </a:gridCol>
              </a:tblGrid>
              <a:tr h="48006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it-IT" sz="1600" b="0" dirty="0">
                          <a:solidFill>
                            <a:schemeClr val="tx1"/>
                          </a:solidFill>
                        </a:rPr>
                        <a:t>H</a:t>
                      </a:r>
                    </a:p>
                  </a:txBody>
                  <a:tcPr marL="68580" marR="68580" marT="34290" marB="3429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ECF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it-IT" sz="1600" b="0" dirty="0">
                          <a:solidFill>
                            <a:schemeClr val="tx1"/>
                          </a:solidFill>
                        </a:rPr>
                        <a:t>Apparecchiatura</a:t>
                      </a:r>
                      <a:r>
                        <a:rPr lang="it-IT" sz="1600" b="0" baseline="0" dirty="0">
                          <a:solidFill>
                            <a:schemeClr val="tx1"/>
                          </a:solidFill>
                        </a:rPr>
                        <a:t> ad alta tensione</a:t>
                      </a:r>
                      <a:endParaRPr lang="it-IT" sz="1600" b="0" dirty="0">
                        <a:solidFill>
                          <a:schemeClr val="tx1"/>
                        </a:solidFill>
                      </a:endParaRPr>
                    </a:p>
                  </a:txBody>
                  <a:tcPr marL="68580" marR="68580" marT="34290" marB="3429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0"/>
                  </a:ext>
                </a:extLst>
              </a:tr>
              <a:tr h="6858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M</a:t>
                      </a:r>
                    </a:p>
                  </a:txBody>
                  <a:tcPr marL="68580" marR="68580" marT="34290" marB="3429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Provato contro gli effetti dannosi dovuti all’ingresso</a:t>
                      </a:r>
                      <a:r>
                        <a:rPr lang="it-IT" sz="1600" b="0" baseline="0" dirty="0">
                          <a:solidFill>
                            <a:schemeClr val="tx1"/>
                          </a:solidFill>
                        </a:rPr>
                        <a:t> di acqua con l’apparecchiatura in moto</a:t>
                      </a:r>
                      <a:endParaRPr lang="it-IT" sz="1600" b="0" dirty="0">
                        <a:solidFill>
                          <a:schemeClr val="tx1"/>
                        </a:solidFill>
                      </a:endParaRPr>
                    </a:p>
                  </a:txBody>
                  <a:tcPr marL="68580" marR="68580" marT="34290" marB="3429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extLst>
                  <a:ext uri="{0D108BD9-81ED-4DB2-BD59-A6C34878D82A}">
                    <a16:rowId xmlns:a16="http://schemas.microsoft.com/office/drawing/2014/main" val="10001"/>
                  </a:ext>
                </a:extLst>
              </a:tr>
              <a:tr h="8915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S</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600" b="0" dirty="0">
                          <a:solidFill>
                            <a:schemeClr val="tx1"/>
                          </a:solidFill>
                        </a:rPr>
                        <a:t>Provato contro gli effetti dannosi dovuti all’ingresso</a:t>
                      </a:r>
                      <a:r>
                        <a:rPr lang="it-IT" sz="1600" b="0" baseline="0" dirty="0">
                          <a:solidFill>
                            <a:schemeClr val="tx1"/>
                          </a:solidFill>
                        </a:rPr>
                        <a:t> di acqua con l’apparecchiatura non in moto</a:t>
                      </a:r>
                      <a:endParaRPr lang="it-IT" sz="1600" b="0" dirty="0">
                        <a:solidFill>
                          <a:schemeClr val="tx1"/>
                        </a:solidFill>
                      </a:endParaRPr>
                    </a:p>
                    <a:p>
                      <a:endParaRPr lang="it-IT" sz="1600" b="0" dirty="0">
                        <a:solidFill>
                          <a:schemeClr val="tx1"/>
                        </a:solidFill>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20000"/>
                      </a:srgbClr>
                    </a:solidFill>
                  </a:tcPr>
                </a:tc>
                <a:extLst>
                  <a:ext uri="{0D108BD9-81ED-4DB2-BD59-A6C34878D82A}">
                    <a16:rowId xmlns:a16="http://schemas.microsoft.com/office/drawing/2014/main" val="10002"/>
                  </a:ext>
                </a:extLst>
              </a:tr>
              <a:tr h="48006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W</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it-IT" sz="1600" b="0" dirty="0">
                          <a:solidFill>
                            <a:schemeClr val="tx1"/>
                          </a:solidFill>
                        </a:rPr>
                        <a:t>Adatto all’uso in condizioni atmosferiche specificate</a:t>
                      </a: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ECFF">
                        <a:tint val="40000"/>
                      </a:srgbClr>
                    </a:solidFill>
                  </a:tcPr>
                </a:tc>
                <a:extLst>
                  <a:ext uri="{0D108BD9-81ED-4DB2-BD59-A6C34878D82A}">
                    <a16:rowId xmlns:a16="http://schemas.microsoft.com/office/drawing/2014/main" val="10003"/>
                  </a:ext>
                </a:extLst>
              </a:tr>
            </a:tbl>
          </a:graphicData>
        </a:graphic>
      </p:graphicFrame>
      <p:sp>
        <p:nvSpPr>
          <p:cNvPr id="9" name="CasellaDiTesto 8">
            <a:extLst>
              <a:ext uri="{FF2B5EF4-FFF2-40B4-BE49-F238E27FC236}">
                <a16:creationId xmlns:a16="http://schemas.microsoft.com/office/drawing/2014/main" id="{1F351F0B-2A69-35DC-4202-595B4BBF8516}"/>
              </a:ext>
            </a:extLst>
          </p:cNvPr>
          <p:cNvSpPr txBox="1"/>
          <p:nvPr/>
        </p:nvSpPr>
        <p:spPr>
          <a:xfrm>
            <a:off x="835263" y="1373157"/>
            <a:ext cx="2444750" cy="369332"/>
          </a:xfrm>
          <a:prstGeom prst="rect">
            <a:avLst/>
          </a:prstGeom>
          <a:noFill/>
        </p:spPr>
        <p:txBody>
          <a:bodyPr wrap="square" rtlCol="0">
            <a:spAutoFit/>
          </a:bodyPr>
          <a:lstStyle/>
          <a:p>
            <a:pPr defTabSz="685800" eaLnBrk="0" fontAlgn="base" hangingPunct="0">
              <a:spcBef>
                <a:spcPct val="20000"/>
              </a:spcBef>
              <a:spcAft>
                <a:spcPct val="0"/>
              </a:spcAft>
              <a:buClr>
                <a:srgbClr val="FF9966"/>
              </a:buClr>
              <a:buSzPct val="50000"/>
            </a:pPr>
            <a:r>
              <a:rPr kumimoji="1" lang="it-IT" b="1" dirty="0">
                <a:solidFill>
                  <a:srgbClr val="009999"/>
                </a:solidFill>
                <a:latin typeface="Arial" pitchFamily="34" charset="0"/>
              </a:rPr>
              <a:t>Lettere addizionali</a:t>
            </a:r>
          </a:p>
        </p:txBody>
      </p:sp>
      <p:sp>
        <p:nvSpPr>
          <p:cNvPr id="10" name="CasellaDiTesto 9">
            <a:extLst>
              <a:ext uri="{FF2B5EF4-FFF2-40B4-BE49-F238E27FC236}">
                <a16:creationId xmlns:a16="http://schemas.microsoft.com/office/drawing/2014/main" id="{27C5BA01-3102-9968-3052-76033E35D2DC}"/>
              </a:ext>
            </a:extLst>
          </p:cNvPr>
          <p:cNvSpPr txBox="1"/>
          <p:nvPr/>
        </p:nvSpPr>
        <p:spPr>
          <a:xfrm>
            <a:off x="4740089" y="1373157"/>
            <a:ext cx="2816652" cy="369332"/>
          </a:xfrm>
          <a:prstGeom prst="rect">
            <a:avLst/>
          </a:prstGeom>
          <a:noFill/>
        </p:spPr>
        <p:txBody>
          <a:bodyPr wrap="square" rtlCol="0">
            <a:spAutoFit/>
          </a:bodyPr>
          <a:lstStyle/>
          <a:p>
            <a:pPr defTabSz="685800" eaLnBrk="0" fontAlgn="base" hangingPunct="0">
              <a:spcBef>
                <a:spcPct val="20000"/>
              </a:spcBef>
              <a:spcAft>
                <a:spcPct val="0"/>
              </a:spcAft>
              <a:buClr>
                <a:srgbClr val="FF9966"/>
              </a:buClr>
              <a:buSzPct val="50000"/>
            </a:pPr>
            <a:r>
              <a:rPr kumimoji="1" lang="it-IT" b="1" dirty="0">
                <a:solidFill>
                  <a:srgbClr val="009999"/>
                </a:solidFill>
                <a:latin typeface="Arial" pitchFamily="34" charset="0"/>
              </a:rPr>
              <a:t>Lettere supplementari</a:t>
            </a:r>
          </a:p>
        </p:txBody>
      </p:sp>
    </p:spTree>
    <p:extLst>
      <p:ext uri="{BB962C8B-B14F-4D97-AF65-F5344CB8AC3E}">
        <p14:creationId xmlns:p14="http://schemas.microsoft.com/office/powerpoint/2010/main" val="1812594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529922E2-9A7E-28F1-2A3C-73A9A310674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12</a:t>
            </a:fld>
            <a:endParaRPr lang="it-IT">
              <a:solidFill>
                <a:prstClr val="black">
                  <a:tint val="75000"/>
                </a:prstClr>
              </a:solidFill>
              <a:latin typeface="Calibri" panose="020F0502020204030204"/>
            </a:endParaRPr>
          </a:p>
        </p:txBody>
      </p:sp>
      <p:sp>
        <p:nvSpPr>
          <p:cNvPr id="2" name="Text Box 5">
            <a:extLst>
              <a:ext uri="{FF2B5EF4-FFF2-40B4-BE49-F238E27FC236}">
                <a16:creationId xmlns:a16="http://schemas.microsoft.com/office/drawing/2014/main" id="{3207254E-946B-DA29-7601-1E444BF4AC2A}"/>
              </a:ext>
            </a:extLst>
          </p:cNvPr>
          <p:cNvSpPr txBox="1">
            <a:spLocks noChangeArrowheads="1"/>
          </p:cNvSpPr>
          <p:nvPr/>
        </p:nvSpPr>
        <p:spPr bwMode="auto">
          <a:xfrm>
            <a:off x="625161" y="1399169"/>
            <a:ext cx="8014448" cy="461665"/>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pPr>
            <a:r>
              <a:rPr kumimoji="1" lang="it-IT" sz="1500" b="1" dirty="0">
                <a:solidFill>
                  <a:srgbClr val="009999"/>
                </a:solidFill>
                <a:latin typeface="Arial" pitchFamily="34" charset="0"/>
              </a:rPr>
              <a:t>Art. 412.2.1: Le parti attive devono essere poste dentro involucri o dietro barriere tali da assicurare almeno il grado di protezione IPXXB</a:t>
            </a:r>
          </a:p>
        </p:txBody>
      </p:sp>
      <p:pic>
        <p:nvPicPr>
          <p:cNvPr id="3" name="Segnaposto contenuto 3">
            <a:extLst>
              <a:ext uri="{FF2B5EF4-FFF2-40B4-BE49-F238E27FC236}">
                <a16:creationId xmlns:a16="http://schemas.microsoft.com/office/drawing/2014/main" id="{9DD5FF97-300C-8612-7235-3AF10EE76B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643" b="2290"/>
          <a:stretch/>
        </p:blipFill>
        <p:spPr>
          <a:xfrm>
            <a:off x="2366053" y="2183233"/>
            <a:ext cx="4411893" cy="3907201"/>
          </a:xfrm>
          <a:prstGeom prst="rect">
            <a:avLst/>
          </a:prstGeom>
        </p:spPr>
      </p:pic>
      <p:sp>
        <p:nvSpPr>
          <p:cNvPr id="7" name="Text Box 5">
            <a:extLst>
              <a:ext uri="{FF2B5EF4-FFF2-40B4-BE49-F238E27FC236}">
                <a16:creationId xmlns:a16="http://schemas.microsoft.com/office/drawing/2014/main" id="{DF91DF2B-AC78-D8B8-5FE9-5D86F8187ACA}"/>
              </a:ext>
            </a:extLst>
          </p:cNvPr>
          <p:cNvSpPr txBox="1">
            <a:spLocks noChangeArrowheads="1"/>
          </p:cNvSpPr>
          <p:nvPr/>
        </p:nvSpPr>
        <p:spPr bwMode="auto">
          <a:xfrm>
            <a:off x="1238979" y="857249"/>
            <a:ext cx="6912983" cy="369332"/>
          </a:xfrm>
          <a:prstGeom prst="rect">
            <a:avLst/>
          </a:prstGeom>
          <a:noFill/>
          <a:ln w="9525" algn="ctr">
            <a:noFill/>
            <a:miter lim="800000"/>
            <a:headEnd/>
            <a:tailEnd/>
          </a:ln>
        </p:spPr>
        <p:txBody>
          <a:bodyPr wrap="square" lIns="0" tIns="0" rIns="0" bIns="0">
            <a:spAutoFit/>
          </a:bodyPr>
          <a:lstStyle/>
          <a:p>
            <a:pPr algn="ctr" defTabSz="782241" eaLnBrk="0" fontAlgn="base" hangingPunct="0">
              <a:spcBef>
                <a:spcPct val="50000"/>
              </a:spcBef>
              <a:spcAft>
                <a:spcPct val="0"/>
              </a:spcAft>
              <a:buClr>
                <a:srgbClr val="FF9966"/>
              </a:buClr>
              <a:buSzPct val="50000"/>
            </a:pPr>
            <a:r>
              <a:rPr lang="it-IT" sz="2400" b="1" dirty="0">
                <a:solidFill>
                  <a:prstClr val="black"/>
                </a:solidFill>
                <a:latin typeface="Arial" panose="020B0604020202020204" pitchFamily="34" charset="0"/>
              </a:rPr>
              <a:t>Protezione contro i contatti diretti - sistema TT</a:t>
            </a:r>
          </a:p>
        </p:txBody>
      </p:sp>
    </p:spTree>
    <p:extLst>
      <p:ext uri="{BB962C8B-B14F-4D97-AF65-F5344CB8AC3E}">
        <p14:creationId xmlns:p14="http://schemas.microsoft.com/office/powerpoint/2010/main" val="1100761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13</a:t>
            </a:fld>
            <a:endParaRPr lang="it-IT">
              <a:solidFill>
                <a:prstClr val="black">
                  <a:tint val="75000"/>
                </a:prstClr>
              </a:solidFill>
              <a:latin typeface="Calibri" panose="020F0502020204030204"/>
            </a:endParaRPr>
          </a:p>
        </p:txBody>
      </p:sp>
      <p:sp>
        <p:nvSpPr>
          <p:cNvPr id="9" name="Rectangle 4">
            <a:extLst>
              <a:ext uri="{FF2B5EF4-FFF2-40B4-BE49-F238E27FC236}">
                <a16:creationId xmlns:a16="http://schemas.microsoft.com/office/drawing/2014/main" id="{FBD0102D-8992-DB69-CCD3-C9E4B7DDB570}"/>
              </a:ext>
            </a:extLst>
          </p:cNvPr>
          <p:cNvSpPr>
            <a:spLocks noChangeArrowheads="1"/>
          </p:cNvSpPr>
          <p:nvPr/>
        </p:nvSpPr>
        <p:spPr bwMode="auto">
          <a:xfrm>
            <a:off x="1097832" y="1051096"/>
            <a:ext cx="6948335"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defTabSz="685800" fontAlgn="base">
              <a:lnSpc>
                <a:spcPct val="110000"/>
              </a:lnSpc>
              <a:spcBef>
                <a:spcPct val="100000"/>
              </a:spcBef>
              <a:spcAft>
                <a:spcPct val="100000"/>
              </a:spcAft>
              <a:buClrTx/>
              <a:buSzTx/>
              <a:buNone/>
              <a:defRPr/>
            </a:pPr>
            <a:r>
              <a:rPr kumimoji="0" lang="it-IT" altLang="it-IT" b="1" kern="0" dirty="0">
                <a:solidFill>
                  <a:prstClr val="black"/>
                </a:solidFill>
              </a:rPr>
              <a:t>PROTEZIONE CONTRO I CONTATTI INDIRETTI</a:t>
            </a:r>
            <a:r>
              <a:rPr kumimoji="0" lang="it-IT" altLang="it-IT" sz="1800" b="1" kern="0" dirty="0">
                <a:solidFill>
                  <a:prstClr val="black"/>
                </a:solidFill>
              </a:rPr>
              <a:t> </a:t>
            </a:r>
          </a:p>
          <a:p>
            <a:pPr algn="ctr" defTabSz="685800" fontAlgn="base">
              <a:lnSpc>
                <a:spcPct val="110000"/>
              </a:lnSpc>
              <a:spcBef>
                <a:spcPct val="100000"/>
              </a:spcBef>
              <a:spcAft>
                <a:spcPct val="100000"/>
              </a:spcAft>
              <a:buClrTx/>
              <a:buSzTx/>
              <a:buNone/>
              <a:defRPr/>
            </a:pPr>
            <a:endParaRPr kumimoji="0" lang="it-IT" altLang="it-IT" sz="1800" b="1" kern="0" dirty="0">
              <a:solidFill>
                <a:srgbClr val="009999"/>
              </a:solidFill>
            </a:endParaRPr>
          </a:p>
        </p:txBody>
      </p:sp>
      <p:sp>
        <p:nvSpPr>
          <p:cNvPr id="10" name="Rectangle 2">
            <a:extLst>
              <a:ext uri="{FF2B5EF4-FFF2-40B4-BE49-F238E27FC236}">
                <a16:creationId xmlns:a16="http://schemas.microsoft.com/office/drawing/2014/main" id="{BD24F650-4159-2406-BCC5-6C14B4231669}"/>
              </a:ext>
            </a:extLst>
          </p:cNvPr>
          <p:cNvSpPr>
            <a:spLocks noChangeArrowheads="1"/>
          </p:cNvSpPr>
          <p:nvPr/>
        </p:nvSpPr>
        <p:spPr bwMode="auto">
          <a:xfrm>
            <a:off x="1097833" y="2415396"/>
            <a:ext cx="6724522" cy="192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sz="1800" b="1" kern="0" dirty="0">
                <a:solidFill>
                  <a:prstClr val="black"/>
                </a:solidFill>
              </a:rPr>
              <a:t>La protezione contro i contatti indiretti (fault </a:t>
            </a:r>
            <a:r>
              <a:rPr kumimoji="0" lang="it-IT" altLang="it-IT" sz="1800" b="1" kern="0" dirty="0" err="1">
                <a:solidFill>
                  <a:prstClr val="black"/>
                </a:solidFill>
              </a:rPr>
              <a:t>protection</a:t>
            </a:r>
            <a:r>
              <a:rPr kumimoji="0" lang="it-IT" altLang="it-IT" sz="1800" b="1" kern="0" dirty="0">
                <a:solidFill>
                  <a:prstClr val="black"/>
                </a:solidFill>
              </a:rPr>
              <a:t> secondo l’articolo 23.6 bis della Norma CEI 64-8), si attua coordinando l’impianto di terra con l’interruzione automatica dell’alimentazione (nei sistemi TT tale interruzione avviene con l’intervento dell’interruttore differenziale) </a:t>
            </a:r>
          </a:p>
        </p:txBody>
      </p:sp>
    </p:spTree>
    <p:extLst>
      <p:ext uri="{BB962C8B-B14F-4D97-AF65-F5344CB8AC3E}">
        <p14:creationId xmlns:p14="http://schemas.microsoft.com/office/powerpoint/2010/main" val="415005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9310-1B50-E084-F4FB-F49EB28E285E}"/>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6D811EEB-44D4-A558-A1BE-43FF3C1C9301}"/>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14</a:t>
            </a:fld>
            <a:endParaRPr lang="it-IT">
              <a:solidFill>
                <a:prstClr val="black">
                  <a:tint val="75000"/>
                </a:prstClr>
              </a:solidFill>
              <a:latin typeface="Calibri" panose="020F0502020204030204"/>
            </a:endParaRPr>
          </a:p>
        </p:txBody>
      </p:sp>
      <p:sp>
        <p:nvSpPr>
          <p:cNvPr id="8" name="Rectangle 4">
            <a:extLst>
              <a:ext uri="{FF2B5EF4-FFF2-40B4-BE49-F238E27FC236}">
                <a16:creationId xmlns:a16="http://schemas.microsoft.com/office/drawing/2014/main" id="{A98F81FD-1892-A872-EB07-55AAD4D3CB58}"/>
              </a:ext>
            </a:extLst>
          </p:cNvPr>
          <p:cNvSpPr>
            <a:spLocks noChangeArrowheads="1"/>
          </p:cNvSpPr>
          <p:nvPr/>
        </p:nvSpPr>
        <p:spPr bwMode="auto">
          <a:xfrm>
            <a:off x="1268083" y="2308601"/>
            <a:ext cx="6650965"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defTabSz="685800" fontAlgn="base">
              <a:lnSpc>
                <a:spcPct val="110000"/>
              </a:lnSpc>
              <a:spcBef>
                <a:spcPct val="100000"/>
              </a:spcBef>
              <a:spcAft>
                <a:spcPct val="100000"/>
              </a:spcAft>
              <a:buClrTx/>
              <a:buSzTx/>
              <a:buNone/>
              <a:defRPr/>
            </a:pPr>
            <a:r>
              <a:rPr kumimoji="0" lang="it-IT" altLang="it-IT" sz="2200" b="1" kern="0" dirty="0">
                <a:solidFill>
                  <a:prstClr val="black"/>
                </a:solidFill>
              </a:rPr>
              <a:t>Impianto di terra (art. 24-11, Norma CEI 64-8)</a:t>
            </a:r>
          </a:p>
        </p:txBody>
      </p:sp>
      <p:sp>
        <p:nvSpPr>
          <p:cNvPr id="9" name="Rectangle 4">
            <a:extLst>
              <a:ext uri="{FF2B5EF4-FFF2-40B4-BE49-F238E27FC236}">
                <a16:creationId xmlns:a16="http://schemas.microsoft.com/office/drawing/2014/main" id="{837FF6FC-AFED-34BA-DBD3-0E3C87B084F7}"/>
              </a:ext>
            </a:extLst>
          </p:cNvPr>
          <p:cNvSpPr>
            <a:spLocks noChangeArrowheads="1"/>
          </p:cNvSpPr>
          <p:nvPr/>
        </p:nvSpPr>
        <p:spPr bwMode="auto">
          <a:xfrm>
            <a:off x="1097832" y="1051096"/>
            <a:ext cx="6948335"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defTabSz="685800" fontAlgn="base">
              <a:lnSpc>
                <a:spcPct val="110000"/>
              </a:lnSpc>
              <a:spcBef>
                <a:spcPct val="100000"/>
              </a:spcBef>
              <a:spcAft>
                <a:spcPct val="100000"/>
              </a:spcAft>
              <a:buClrTx/>
              <a:buSzTx/>
              <a:buNone/>
              <a:defRPr/>
            </a:pPr>
            <a:r>
              <a:rPr kumimoji="0" lang="it-IT" altLang="it-IT" b="1" kern="0" dirty="0">
                <a:solidFill>
                  <a:prstClr val="black"/>
                </a:solidFill>
              </a:rPr>
              <a:t>IMPIANTO DI TERRA</a:t>
            </a:r>
            <a:r>
              <a:rPr kumimoji="0" lang="it-IT" altLang="it-IT" sz="1800" b="1" kern="0" dirty="0">
                <a:solidFill>
                  <a:prstClr val="black"/>
                </a:solidFill>
              </a:rPr>
              <a:t> </a:t>
            </a:r>
          </a:p>
          <a:p>
            <a:pPr algn="ctr" defTabSz="685800" fontAlgn="base">
              <a:lnSpc>
                <a:spcPct val="110000"/>
              </a:lnSpc>
              <a:spcBef>
                <a:spcPct val="100000"/>
              </a:spcBef>
              <a:spcAft>
                <a:spcPct val="100000"/>
              </a:spcAft>
              <a:buClrTx/>
              <a:buSzTx/>
              <a:buNone/>
              <a:defRPr/>
            </a:pPr>
            <a:endParaRPr kumimoji="0" lang="it-IT" altLang="it-IT" sz="1800" b="1" kern="0" dirty="0">
              <a:solidFill>
                <a:srgbClr val="009999"/>
              </a:solidFill>
            </a:endParaRPr>
          </a:p>
        </p:txBody>
      </p:sp>
      <p:sp>
        <p:nvSpPr>
          <p:cNvPr id="10" name="Rectangle 2">
            <a:extLst>
              <a:ext uri="{FF2B5EF4-FFF2-40B4-BE49-F238E27FC236}">
                <a16:creationId xmlns:a16="http://schemas.microsoft.com/office/drawing/2014/main" id="{BDD26546-CB20-6E67-CFF6-1C1CC6787A0E}"/>
              </a:ext>
            </a:extLst>
          </p:cNvPr>
          <p:cNvSpPr>
            <a:spLocks noChangeArrowheads="1"/>
          </p:cNvSpPr>
          <p:nvPr/>
        </p:nvSpPr>
        <p:spPr bwMode="auto">
          <a:xfrm>
            <a:off x="1568355" y="2718840"/>
            <a:ext cx="6253999" cy="16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sz="1800" b="1" kern="0" dirty="0">
                <a:solidFill>
                  <a:prstClr val="black"/>
                </a:solidFill>
              </a:rPr>
              <a:t>Insieme dei dispersori, dei conduttori di terra, dei collettori (o nodi) principali di terra e dei conduttori di protezione  ed equipotenziali, destinato a realizzare la messa a terra di protezione e/o di funzionamento</a:t>
            </a:r>
          </a:p>
        </p:txBody>
      </p:sp>
    </p:spTree>
    <p:extLst>
      <p:ext uri="{BB962C8B-B14F-4D97-AF65-F5344CB8AC3E}">
        <p14:creationId xmlns:p14="http://schemas.microsoft.com/office/powerpoint/2010/main" val="753515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EE96C554-4179-703A-12F0-6B1B2CA52C55}"/>
              </a:ext>
            </a:extLst>
          </p:cNvPr>
          <p:cNvSpPr>
            <a:spLocks noGrp="1"/>
          </p:cNvSpPr>
          <p:nvPr>
            <p:ph type="sldNum" sz="quarter" idx="12"/>
          </p:nvPr>
        </p:nvSpPr>
        <p:spPr/>
        <p:txBody>
          <a:bodyPr/>
          <a:lstStyle/>
          <a:p>
            <a:fld id="{9D03C89F-716A-4E8C-88DC-CE43C5565EB4}" type="slidenum">
              <a:rPr lang="it-IT" smtClean="0"/>
              <a:t>15</a:t>
            </a:fld>
            <a:endParaRPr lang="it-IT"/>
          </a:p>
        </p:txBody>
      </p:sp>
      <p:pic>
        <p:nvPicPr>
          <p:cNvPr id="6" name="Immagine 5">
            <a:extLst>
              <a:ext uri="{FF2B5EF4-FFF2-40B4-BE49-F238E27FC236}">
                <a16:creationId xmlns:a16="http://schemas.microsoft.com/office/drawing/2014/main" id="{117BA3D9-39CF-74FE-A9EF-25A315BA50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9677" y="369000"/>
            <a:ext cx="6044646" cy="6120000"/>
          </a:xfrm>
          <a:prstGeom prst="rect">
            <a:avLst/>
          </a:prstGeom>
        </p:spPr>
      </p:pic>
    </p:spTree>
    <p:extLst>
      <p:ext uri="{BB962C8B-B14F-4D97-AF65-F5344CB8AC3E}">
        <p14:creationId xmlns:p14="http://schemas.microsoft.com/office/powerpoint/2010/main" val="269327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16</a:t>
            </a:fld>
            <a:endParaRPr lang="it-IT">
              <a:solidFill>
                <a:prstClr val="black">
                  <a:tint val="75000"/>
                </a:prstClr>
              </a:solidFill>
              <a:latin typeface="Calibri" panose="020F0502020204030204"/>
            </a:endParaRPr>
          </a:p>
        </p:txBody>
      </p:sp>
      <p:sp>
        <p:nvSpPr>
          <p:cNvPr id="2" name="Text Box 5">
            <a:extLst>
              <a:ext uri="{FF2B5EF4-FFF2-40B4-BE49-F238E27FC236}">
                <a16:creationId xmlns:a16="http://schemas.microsoft.com/office/drawing/2014/main" id="{C64C1803-A706-2FF3-6621-253AD33B5631}"/>
              </a:ext>
            </a:extLst>
          </p:cNvPr>
          <p:cNvSpPr txBox="1">
            <a:spLocks noChangeArrowheads="1"/>
          </p:cNvSpPr>
          <p:nvPr/>
        </p:nvSpPr>
        <p:spPr bwMode="auto">
          <a:xfrm>
            <a:off x="733329" y="1862242"/>
            <a:ext cx="3183334" cy="923330"/>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defRPr/>
            </a:pPr>
            <a:r>
              <a:rPr kumimoji="1" lang="it-IT" sz="1600" b="1" dirty="0">
                <a:solidFill>
                  <a:prstClr val="black"/>
                </a:solidFill>
                <a:latin typeface="Arial" pitchFamily="34" charset="0"/>
              </a:rPr>
              <a:t>Dispersore verticale</a:t>
            </a:r>
          </a:p>
          <a:p>
            <a:pPr defTabSz="782241" eaLnBrk="0" fontAlgn="base" hangingPunct="0">
              <a:spcBef>
                <a:spcPct val="50000"/>
              </a:spcBef>
              <a:spcAft>
                <a:spcPct val="0"/>
              </a:spcAft>
              <a:buClr>
                <a:srgbClr val="FF9966"/>
              </a:buClr>
              <a:buSzPct val="50000"/>
              <a:defRPr/>
            </a:pPr>
            <a:endParaRPr kumimoji="1" lang="it-IT" sz="800" b="1"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Profilato, tubo o asta metallica infisso nel terreno</a:t>
            </a:r>
          </a:p>
        </p:txBody>
      </p:sp>
      <p:pic>
        <p:nvPicPr>
          <p:cNvPr id="4" name="Immagine 3">
            <a:extLst>
              <a:ext uri="{FF2B5EF4-FFF2-40B4-BE49-F238E27FC236}">
                <a16:creationId xmlns:a16="http://schemas.microsoft.com/office/drawing/2014/main" id="{FCF44A70-C8A9-6C93-8F0E-8336B8063B51}"/>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6003" y="3725255"/>
            <a:ext cx="3437985" cy="1985522"/>
          </a:xfrm>
          <a:prstGeom prst="rect">
            <a:avLst/>
          </a:prstGeom>
        </p:spPr>
      </p:pic>
      <p:sp>
        <p:nvSpPr>
          <p:cNvPr id="6" name="Text Box 5">
            <a:extLst>
              <a:ext uri="{FF2B5EF4-FFF2-40B4-BE49-F238E27FC236}">
                <a16:creationId xmlns:a16="http://schemas.microsoft.com/office/drawing/2014/main" id="{96B0AE50-4710-1169-5785-41E0164BFDFF}"/>
              </a:ext>
            </a:extLst>
          </p:cNvPr>
          <p:cNvSpPr txBox="1">
            <a:spLocks noChangeArrowheads="1"/>
          </p:cNvSpPr>
          <p:nvPr/>
        </p:nvSpPr>
        <p:spPr bwMode="auto">
          <a:xfrm>
            <a:off x="4969537" y="1862242"/>
            <a:ext cx="3183334" cy="1661993"/>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defRPr/>
            </a:pPr>
            <a:r>
              <a:rPr kumimoji="1" lang="it-IT" sz="1600" b="1" dirty="0">
                <a:solidFill>
                  <a:prstClr val="black"/>
                </a:solidFill>
                <a:latin typeface="Arial" pitchFamily="34" charset="0"/>
              </a:rPr>
              <a:t>Dispersore orizzontale</a:t>
            </a:r>
          </a:p>
          <a:p>
            <a:pPr defTabSz="782241" eaLnBrk="0" fontAlgn="base" hangingPunct="0">
              <a:spcBef>
                <a:spcPct val="50000"/>
              </a:spcBef>
              <a:spcAft>
                <a:spcPct val="0"/>
              </a:spcAft>
              <a:buClr>
                <a:srgbClr val="FF9966"/>
              </a:buClr>
              <a:buSzPct val="50000"/>
              <a:defRPr/>
            </a:pPr>
            <a:endParaRPr kumimoji="1" lang="it-IT" sz="800" b="1"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Conduttore interrato costituito da nastro, tondino o a corda che può essere disposto in modo radiale,</a:t>
            </a: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ad anello, a maglia o da una loro combinazione</a:t>
            </a:r>
          </a:p>
        </p:txBody>
      </p:sp>
      <p:pic>
        <p:nvPicPr>
          <p:cNvPr id="8" name="Immagine 7">
            <a:extLst>
              <a:ext uri="{FF2B5EF4-FFF2-40B4-BE49-F238E27FC236}">
                <a16:creationId xmlns:a16="http://schemas.microsoft.com/office/drawing/2014/main" id="{B3D9B8F4-F537-6926-B9AD-C6B0F5DA00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9537" y="3725255"/>
            <a:ext cx="3648172" cy="1985522"/>
          </a:xfrm>
          <a:prstGeom prst="rect">
            <a:avLst/>
          </a:prstGeom>
        </p:spPr>
      </p:pic>
      <p:sp>
        <p:nvSpPr>
          <p:cNvPr id="9" name="Rectangle 2">
            <a:extLst>
              <a:ext uri="{FF2B5EF4-FFF2-40B4-BE49-F238E27FC236}">
                <a16:creationId xmlns:a16="http://schemas.microsoft.com/office/drawing/2014/main" id="{EDFDD730-9927-311F-C546-17131640BC23}"/>
              </a:ext>
            </a:extLst>
          </p:cNvPr>
          <p:cNvSpPr>
            <a:spLocks noChangeArrowheads="1"/>
          </p:cNvSpPr>
          <p:nvPr/>
        </p:nvSpPr>
        <p:spPr bwMode="auto">
          <a:xfrm>
            <a:off x="2886350" y="867965"/>
            <a:ext cx="3536831"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b="1" kern="0" dirty="0">
                <a:solidFill>
                  <a:prstClr val="black"/>
                </a:solidFill>
              </a:rPr>
              <a:t>IMPIANTO DI TERRA</a:t>
            </a:r>
          </a:p>
        </p:txBody>
      </p:sp>
    </p:spTree>
    <p:extLst>
      <p:ext uri="{BB962C8B-B14F-4D97-AF65-F5344CB8AC3E}">
        <p14:creationId xmlns:p14="http://schemas.microsoft.com/office/powerpoint/2010/main" val="2828746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17</a:t>
            </a:fld>
            <a:endParaRPr lang="it-IT">
              <a:solidFill>
                <a:prstClr val="black">
                  <a:tint val="75000"/>
                </a:prstClr>
              </a:solidFill>
              <a:latin typeface="Calibri" panose="020F0502020204030204"/>
            </a:endParaRPr>
          </a:p>
        </p:txBody>
      </p:sp>
      <p:sp>
        <p:nvSpPr>
          <p:cNvPr id="8" name="Text Box 5">
            <a:extLst>
              <a:ext uri="{FF2B5EF4-FFF2-40B4-BE49-F238E27FC236}">
                <a16:creationId xmlns:a16="http://schemas.microsoft.com/office/drawing/2014/main" id="{12D792ED-C99D-FFDE-4EE4-E074E19FFE95}"/>
              </a:ext>
            </a:extLst>
          </p:cNvPr>
          <p:cNvSpPr txBox="1">
            <a:spLocks noChangeArrowheads="1"/>
          </p:cNvSpPr>
          <p:nvPr/>
        </p:nvSpPr>
        <p:spPr bwMode="auto">
          <a:xfrm>
            <a:off x="628650" y="1616592"/>
            <a:ext cx="4288234" cy="4739759"/>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defRPr/>
            </a:pPr>
            <a:r>
              <a:rPr kumimoji="1" lang="it-IT" sz="1600" b="1" dirty="0">
                <a:solidFill>
                  <a:prstClr val="black"/>
                </a:solidFill>
                <a:latin typeface="Arial" pitchFamily="34" charset="0"/>
              </a:rPr>
              <a:t>Conduttore di protezione (PE)</a:t>
            </a:r>
          </a:p>
          <a:p>
            <a:pPr defTabSz="782241" eaLnBrk="0" fontAlgn="base" hangingPunct="0">
              <a:spcBef>
                <a:spcPct val="50000"/>
              </a:spcBef>
              <a:spcAft>
                <a:spcPct val="0"/>
              </a:spcAft>
              <a:buClr>
                <a:srgbClr val="FF9966"/>
              </a:buClr>
              <a:buSzPct val="50000"/>
              <a:defRPr/>
            </a:pPr>
            <a:endParaRPr kumimoji="1" lang="it-IT" sz="800" b="1"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Conduttore prescritto per alcune misure di protezione, prevalentemente contro i contatti indiretti per il collegamento di alcune delle seguenti parti:</a:t>
            </a:r>
          </a:p>
          <a:p>
            <a:pPr marL="257175" indent="-257175" defTabSz="782241" eaLnBrk="0" fontAlgn="base" hangingPunct="0">
              <a:spcAft>
                <a:spcPct val="0"/>
              </a:spcAft>
              <a:buClr>
                <a:srgbClr val="009999"/>
              </a:buClr>
              <a:buSzPct val="100000"/>
              <a:buFont typeface="Arial" panose="020B0604020202020204" pitchFamily="34" charset="0"/>
              <a:buChar char="•"/>
              <a:defRPr/>
            </a:pPr>
            <a:r>
              <a:rPr kumimoji="1" lang="it-IT" sz="1600" dirty="0">
                <a:solidFill>
                  <a:prstClr val="black"/>
                </a:solidFill>
                <a:latin typeface="Arial" pitchFamily="34" charset="0"/>
              </a:rPr>
              <a:t>masse;</a:t>
            </a:r>
          </a:p>
          <a:p>
            <a:pPr marL="257175" indent="-257175" defTabSz="782241" eaLnBrk="0" fontAlgn="base" hangingPunct="0">
              <a:spcAft>
                <a:spcPct val="0"/>
              </a:spcAft>
              <a:buClr>
                <a:srgbClr val="009999"/>
              </a:buClr>
              <a:buSzPct val="100000"/>
              <a:buFont typeface="Arial" panose="020B0604020202020204" pitchFamily="34" charset="0"/>
              <a:buChar char="•"/>
              <a:defRPr/>
            </a:pPr>
            <a:r>
              <a:rPr kumimoji="1" lang="it-IT" sz="1600" dirty="0">
                <a:solidFill>
                  <a:prstClr val="black"/>
                </a:solidFill>
                <a:latin typeface="Arial" pitchFamily="34" charset="0"/>
              </a:rPr>
              <a:t>masse estranee;</a:t>
            </a:r>
          </a:p>
          <a:p>
            <a:pPr marL="257175" indent="-257175" defTabSz="782241" eaLnBrk="0" fontAlgn="base" hangingPunct="0">
              <a:spcAft>
                <a:spcPct val="0"/>
              </a:spcAft>
              <a:buClr>
                <a:srgbClr val="009999"/>
              </a:buClr>
              <a:buSzPct val="100000"/>
              <a:buFont typeface="Arial" panose="020B0604020202020204" pitchFamily="34" charset="0"/>
              <a:buChar char="•"/>
              <a:defRPr/>
            </a:pPr>
            <a:r>
              <a:rPr kumimoji="1" lang="it-IT" sz="1600" dirty="0">
                <a:solidFill>
                  <a:prstClr val="black"/>
                </a:solidFill>
                <a:latin typeface="Arial" pitchFamily="34" charset="0"/>
              </a:rPr>
              <a:t>collettore (o nodo) principale di terra;</a:t>
            </a:r>
          </a:p>
          <a:p>
            <a:pPr marL="257175" indent="-257175" defTabSz="782241" eaLnBrk="0" fontAlgn="base" hangingPunct="0">
              <a:spcAft>
                <a:spcPct val="0"/>
              </a:spcAft>
              <a:buClr>
                <a:srgbClr val="009999"/>
              </a:buClr>
              <a:buSzPct val="100000"/>
              <a:buFont typeface="Arial" panose="020B0604020202020204" pitchFamily="34" charset="0"/>
              <a:buChar char="•"/>
              <a:defRPr/>
            </a:pPr>
            <a:r>
              <a:rPr kumimoji="1" lang="it-IT" sz="1600" dirty="0">
                <a:solidFill>
                  <a:prstClr val="black"/>
                </a:solidFill>
                <a:latin typeface="Arial" pitchFamily="34" charset="0"/>
              </a:rPr>
              <a:t>dispersore;</a:t>
            </a:r>
          </a:p>
          <a:p>
            <a:pPr marL="257175" indent="-257175" defTabSz="782241" eaLnBrk="0" fontAlgn="base" hangingPunct="0">
              <a:spcAft>
                <a:spcPct val="0"/>
              </a:spcAft>
              <a:buClr>
                <a:srgbClr val="009999"/>
              </a:buClr>
              <a:buSzPct val="100000"/>
              <a:buFont typeface="Arial" panose="020B0604020202020204" pitchFamily="34" charset="0"/>
              <a:buChar char="•"/>
              <a:defRPr/>
            </a:pPr>
            <a:r>
              <a:rPr kumimoji="1" lang="it-IT" sz="1600" dirty="0">
                <a:solidFill>
                  <a:prstClr val="black"/>
                </a:solidFill>
                <a:latin typeface="Arial" pitchFamily="34" charset="0"/>
              </a:rPr>
              <a:t>punto di terra della sorgente o neutro artificiale.</a:t>
            </a:r>
          </a:p>
          <a:p>
            <a:pPr defTabSz="782241" eaLnBrk="0" fontAlgn="base" hangingPunct="0">
              <a:spcAft>
                <a:spcPct val="0"/>
              </a:spcAft>
              <a:buClr>
                <a:srgbClr val="009999"/>
              </a:buClr>
              <a:buSzPct val="100000"/>
              <a:defRPr/>
            </a:pPr>
            <a:endParaRPr kumimoji="1" lang="it-IT" sz="1600" dirty="0">
              <a:solidFill>
                <a:prstClr val="black"/>
              </a:solidFill>
              <a:latin typeface="Arial" pitchFamily="34" charset="0"/>
            </a:endParaRPr>
          </a:p>
          <a:p>
            <a:pPr defTabSz="782241" eaLnBrk="0" fontAlgn="base" hangingPunct="0">
              <a:spcAft>
                <a:spcPct val="0"/>
              </a:spcAft>
              <a:buClr>
                <a:srgbClr val="009999"/>
              </a:buClr>
              <a:buSzPct val="100000"/>
              <a:defRPr/>
            </a:pPr>
            <a:r>
              <a:rPr kumimoji="1" lang="it-IT" sz="1600" b="1" dirty="0">
                <a:solidFill>
                  <a:prstClr val="black"/>
                </a:solidFill>
                <a:latin typeface="Arial" pitchFamily="34" charset="0"/>
              </a:rPr>
              <a:t>Conduttore di terra (CT)</a:t>
            </a:r>
            <a:endParaRPr kumimoji="1" lang="it-IT" sz="1600" dirty="0">
              <a:solidFill>
                <a:prstClr val="black"/>
              </a:solidFill>
              <a:latin typeface="Arial" pitchFamily="34" charset="0"/>
            </a:endParaRPr>
          </a:p>
          <a:p>
            <a:pPr defTabSz="782241" eaLnBrk="0" fontAlgn="base" hangingPunct="0">
              <a:spcAft>
                <a:spcPct val="0"/>
              </a:spcAft>
              <a:buClr>
                <a:srgbClr val="009999"/>
              </a:buClr>
              <a:buSzPct val="100000"/>
              <a:defRPr/>
            </a:pPr>
            <a:endParaRPr kumimoji="1" lang="it-IT" sz="800" dirty="0">
              <a:solidFill>
                <a:prstClr val="black"/>
              </a:solidFill>
              <a:latin typeface="Arial" pitchFamily="34" charset="0"/>
            </a:endParaRPr>
          </a:p>
          <a:p>
            <a:pPr defTabSz="782241" eaLnBrk="0" fontAlgn="base" hangingPunct="0">
              <a:spcAft>
                <a:spcPct val="0"/>
              </a:spcAft>
              <a:buClr>
                <a:srgbClr val="009999"/>
              </a:buClr>
              <a:buSzPct val="100000"/>
              <a:defRPr/>
            </a:pPr>
            <a:r>
              <a:rPr kumimoji="1" lang="it-IT" sz="1600" dirty="0">
                <a:solidFill>
                  <a:prstClr val="black"/>
                </a:solidFill>
                <a:latin typeface="Arial" pitchFamily="34" charset="0"/>
              </a:rPr>
              <a:t>Conduttore di protezione che collega il collettore (o nodo) principale di terra (MET) al dispersore e/o i singoli elementi del dispersore tra di loro.</a:t>
            </a:r>
          </a:p>
          <a:p>
            <a:pPr marL="257175" indent="-257175" defTabSz="782241" eaLnBrk="0" fontAlgn="base" hangingPunct="0">
              <a:spcAft>
                <a:spcPct val="0"/>
              </a:spcAft>
              <a:buClr>
                <a:srgbClr val="009999"/>
              </a:buClr>
              <a:buSzPct val="100000"/>
              <a:buFont typeface="Arial" panose="020B0604020202020204" pitchFamily="34" charset="0"/>
              <a:buChar char="•"/>
              <a:defRPr/>
            </a:pPr>
            <a:endParaRPr kumimoji="1" lang="it-IT" sz="1600" dirty="0">
              <a:solidFill>
                <a:srgbClr val="009999"/>
              </a:solidFill>
              <a:latin typeface="Arial" pitchFamily="34" charset="0"/>
            </a:endParaRPr>
          </a:p>
        </p:txBody>
      </p:sp>
      <p:pic>
        <p:nvPicPr>
          <p:cNvPr id="9" name="Immagine 8">
            <a:extLst>
              <a:ext uri="{FF2B5EF4-FFF2-40B4-BE49-F238E27FC236}">
                <a16:creationId xmlns:a16="http://schemas.microsoft.com/office/drawing/2014/main" id="{800E15E0-18CE-7DAB-0948-5910B102CC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263" y="2694876"/>
            <a:ext cx="2816087" cy="2075678"/>
          </a:xfrm>
          <a:prstGeom prst="rect">
            <a:avLst/>
          </a:prstGeom>
        </p:spPr>
      </p:pic>
      <p:sp>
        <p:nvSpPr>
          <p:cNvPr id="4" name="Rectangle 2">
            <a:extLst>
              <a:ext uri="{FF2B5EF4-FFF2-40B4-BE49-F238E27FC236}">
                <a16:creationId xmlns:a16="http://schemas.microsoft.com/office/drawing/2014/main" id="{6E0AFB8C-CB05-5CC3-B5B0-037EBA2205CD}"/>
              </a:ext>
            </a:extLst>
          </p:cNvPr>
          <p:cNvSpPr>
            <a:spLocks noChangeArrowheads="1"/>
          </p:cNvSpPr>
          <p:nvPr/>
        </p:nvSpPr>
        <p:spPr bwMode="auto">
          <a:xfrm>
            <a:off x="2886350" y="867965"/>
            <a:ext cx="3536831"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b="1" kern="0" dirty="0">
                <a:solidFill>
                  <a:prstClr val="black"/>
                </a:solidFill>
              </a:rPr>
              <a:t>IMPIANTO DI TERRA</a:t>
            </a:r>
          </a:p>
        </p:txBody>
      </p:sp>
    </p:spTree>
    <p:extLst>
      <p:ext uri="{BB962C8B-B14F-4D97-AF65-F5344CB8AC3E}">
        <p14:creationId xmlns:p14="http://schemas.microsoft.com/office/powerpoint/2010/main" val="3659452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18</a:t>
            </a:fld>
            <a:endParaRPr lang="it-IT">
              <a:solidFill>
                <a:prstClr val="black">
                  <a:tint val="75000"/>
                </a:prstClr>
              </a:solidFill>
              <a:latin typeface="Calibri" panose="020F0502020204030204"/>
            </a:endParaRPr>
          </a:p>
        </p:txBody>
      </p:sp>
      <p:sp>
        <p:nvSpPr>
          <p:cNvPr id="2" name="Text Box 5">
            <a:extLst>
              <a:ext uri="{FF2B5EF4-FFF2-40B4-BE49-F238E27FC236}">
                <a16:creationId xmlns:a16="http://schemas.microsoft.com/office/drawing/2014/main" id="{C2BD8482-1EC9-7BF3-1FC1-BE78B053CEE3}"/>
              </a:ext>
            </a:extLst>
          </p:cNvPr>
          <p:cNvSpPr txBox="1">
            <a:spLocks noChangeArrowheads="1"/>
          </p:cNvSpPr>
          <p:nvPr/>
        </p:nvSpPr>
        <p:spPr bwMode="auto">
          <a:xfrm>
            <a:off x="693041" y="2012719"/>
            <a:ext cx="4776106" cy="2123658"/>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defRPr/>
            </a:pPr>
            <a:r>
              <a:rPr kumimoji="1" lang="it-IT" sz="1600" b="1" dirty="0">
                <a:solidFill>
                  <a:prstClr val="black"/>
                </a:solidFill>
                <a:latin typeface="Arial" pitchFamily="34" charset="0"/>
              </a:rPr>
              <a:t>1.7.1 Collettore (o nodo) principale di terra (MET)</a:t>
            </a:r>
          </a:p>
          <a:p>
            <a:pPr defTabSz="782241" eaLnBrk="0" fontAlgn="base" hangingPunct="0">
              <a:spcBef>
                <a:spcPct val="50000"/>
              </a:spcBef>
              <a:spcAft>
                <a:spcPct val="0"/>
              </a:spcAft>
              <a:buClr>
                <a:srgbClr val="FF9966"/>
              </a:buClr>
              <a:buSzPct val="50000"/>
              <a:defRPr/>
            </a:pPr>
            <a:endParaRPr kumimoji="1" lang="it-IT" sz="800" b="1"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Elemento (barra o morsettiera) a cui si</a:t>
            </a: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collegano il conduttore di terra, i conduttori di protezione, inclusi i conduttori equipotenziali,</a:t>
            </a: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nonché i conduttori per la terra funzionale, se esistente.</a:t>
            </a:r>
          </a:p>
          <a:p>
            <a:pPr defTabSz="782241" eaLnBrk="0" fontAlgn="base" hangingPunct="0">
              <a:spcAft>
                <a:spcPct val="0"/>
              </a:spcAft>
              <a:buClr>
                <a:srgbClr val="FF9966"/>
              </a:buClr>
              <a:buSzPct val="50000"/>
              <a:defRPr/>
            </a:pPr>
            <a:endParaRPr kumimoji="1" lang="it-IT" sz="1600"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400" dirty="0">
                <a:solidFill>
                  <a:prstClr val="black"/>
                </a:solidFill>
                <a:latin typeface="Arial" pitchFamily="34" charset="0"/>
              </a:rPr>
              <a:t>Nota: MET (</a:t>
            </a:r>
            <a:r>
              <a:rPr kumimoji="1" lang="it-IT" sz="1400" dirty="0" err="1">
                <a:solidFill>
                  <a:prstClr val="black"/>
                </a:solidFill>
                <a:latin typeface="Arial" pitchFamily="34" charset="0"/>
              </a:rPr>
              <a:t>Main</a:t>
            </a:r>
            <a:r>
              <a:rPr kumimoji="1" lang="it-IT" sz="1400" dirty="0">
                <a:solidFill>
                  <a:prstClr val="black"/>
                </a:solidFill>
                <a:latin typeface="Arial" pitchFamily="34" charset="0"/>
              </a:rPr>
              <a:t> Earth </a:t>
            </a:r>
            <a:r>
              <a:rPr kumimoji="1" lang="it-IT" sz="1400" dirty="0" err="1">
                <a:solidFill>
                  <a:prstClr val="black"/>
                </a:solidFill>
                <a:latin typeface="Arial" pitchFamily="34" charset="0"/>
              </a:rPr>
              <a:t>Therminal</a:t>
            </a:r>
            <a:r>
              <a:rPr kumimoji="1" lang="it-IT" sz="1400" dirty="0">
                <a:solidFill>
                  <a:prstClr val="black"/>
                </a:solidFill>
                <a:latin typeface="Arial" pitchFamily="34" charset="0"/>
              </a:rPr>
              <a:t>)</a:t>
            </a:r>
          </a:p>
        </p:txBody>
      </p:sp>
      <p:pic>
        <p:nvPicPr>
          <p:cNvPr id="4" name="Immagine 3">
            <a:extLst>
              <a:ext uri="{FF2B5EF4-FFF2-40B4-BE49-F238E27FC236}">
                <a16:creationId xmlns:a16="http://schemas.microsoft.com/office/drawing/2014/main" id="{BD945D6F-7A9F-EBE2-3F90-213B1C5A33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6708" y="3755421"/>
            <a:ext cx="3087837" cy="2387519"/>
          </a:xfrm>
          <a:prstGeom prst="rect">
            <a:avLst/>
          </a:prstGeom>
        </p:spPr>
      </p:pic>
      <p:sp>
        <p:nvSpPr>
          <p:cNvPr id="5" name="Rectangle 2">
            <a:extLst>
              <a:ext uri="{FF2B5EF4-FFF2-40B4-BE49-F238E27FC236}">
                <a16:creationId xmlns:a16="http://schemas.microsoft.com/office/drawing/2014/main" id="{2C8BC829-8524-0ABB-368F-D83C8D5C6A82}"/>
              </a:ext>
            </a:extLst>
          </p:cNvPr>
          <p:cNvSpPr>
            <a:spLocks noChangeArrowheads="1"/>
          </p:cNvSpPr>
          <p:nvPr/>
        </p:nvSpPr>
        <p:spPr bwMode="auto">
          <a:xfrm>
            <a:off x="2886350" y="867965"/>
            <a:ext cx="3536831"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b="1" kern="0" dirty="0">
                <a:solidFill>
                  <a:prstClr val="black"/>
                </a:solidFill>
              </a:rPr>
              <a:t>IMPIANTO DI TERRA</a:t>
            </a:r>
          </a:p>
        </p:txBody>
      </p:sp>
    </p:spTree>
    <p:extLst>
      <p:ext uri="{BB962C8B-B14F-4D97-AF65-F5344CB8AC3E}">
        <p14:creationId xmlns:p14="http://schemas.microsoft.com/office/powerpoint/2010/main" val="7147122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19</a:t>
            </a:fld>
            <a:endParaRPr lang="it-IT">
              <a:solidFill>
                <a:prstClr val="black">
                  <a:tint val="75000"/>
                </a:prstClr>
              </a:solidFill>
              <a:latin typeface="Calibri" panose="020F0502020204030204"/>
            </a:endParaRPr>
          </a:p>
        </p:txBody>
      </p:sp>
      <p:sp>
        <p:nvSpPr>
          <p:cNvPr id="4" name="Text Box 5">
            <a:extLst>
              <a:ext uri="{FF2B5EF4-FFF2-40B4-BE49-F238E27FC236}">
                <a16:creationId xmlns:a16="http://schemas.microsoft.com/office/drawing/2014/main" id="{ED13427F-C5A0-C269-7195-E3221FA1C866}"/>
              </a:ext>
            </a:extLst>
          </p:cNvPr>
          <p:cNvSpPr txBox="1">
            <a:spLocks noChangeArrowheads="1"/>
          </p:cNvSpPr>
          <p:nvPr/>
        </p:nvSpPr>
        <p:spPr bwMode="auto">
          <a:xfrm>
            <a:off x="764209" y="1877427"/>
            <a:ext cx="3351031" cy="1415772"/>
          </a:xfrm>
          <a:prstGeom prst="rect">
            <a:avLst/>
          </a:prstGeom>
          <a:noFill/>
          <a:ln w="9525" algn="ctr">
            <a:noFill/>
            <a:miter lim="800000"/>
            <a:headEnd/>
            <a:tailEnd/>
          </a:ln>
        </p:spPr>
        <p:txBody>
          <a:bodyPr wrap="square" lIns="0" tIns="0" rIns="0" bIns="0">
            <a:spAutoFit/>
          </a:bodyPr>
          <a:lstStyle/>
          <a:p>
            <a:pPr defTabSz="782241" eaLnBrk="0" fontAlgn="base" hangingPunct="0">
              <a:spcBef>
                <a:spcPct val="50000"/>
              </a:spcBef>
              <a:spcAft>
                <a:spcPct val="0"/>
              </a:spcAft>
              <a:buClr>
                <a:srgbClr val="FF9966"/>
              </a:buClr>
              <a:buSzPct val="50000"/>
              <a:defRPr/>
            </a:pPr>
            <a:r>
              <a:rPr kumimoji="1" lang="it-IT" sz="1600" b="1" dirty="0">
                <a:solidFill>
                  <a:prstClr val="black"/>
                </a:solidFill>
                <a:latin typeface="Arial" pitchFamily="34" charset="0"/>
              </a:rPr>
              <a:t>1.9.1 Conduttore equipotenziale principale (EQP)</a:t>
            </a:r>
          </a:p>
          <a:p>
            <a:pPr defTabSz="782241" eaLnBrk="0" fontAlgn="base" hangingPunct="0">
              <a:spcBef>
                <a:spcPct val="50000"/>
              </a:spcBef>
              <a:spcAft>
                <a:spcPct val="0"/>
              </a:spcAft>
              <a:buClr>
                <a:srgbClr val="FF9966"/>
              </a:buClr>
              <a:buSzPct val="50000"/>
              <a:defRPr/>
            </a:pPr>
            <a:endParaRPr kumimoji="1" lang="it-IT" sz="800" b="1" dirty="0">
              <a:solidFill>
                <a:prstClr val="black"/>
              </a:solidFill>
              <a:latin typeface="Arial" pitchFamily="34" charset="0"/>
            </a:endParaRPr>
          </a:p>
          <a:p>
            <a:pPr defTabSz="782241" eaLnBrk="0" fontAlgn="base" hangingPunct="0">
              <a:spcAft>
                <a:spcPct val="0"/>
              </a:spcAft>
              <a:buClr>
                <a:srgbClr val="FF9966"/>
              </a:buClr>
              <a:buSzPct val="50000"/>
              <a:defRPr/>
            </a:pPr>
            <a:r>
              <a:rPr kumimoji="1" lang="it-IT" sz="1600" dirty="0">
                <a:solidFill>
                  <a:prstClr val="black"/>
                </a:solidFill>
                <a:latin typeface="Arial" pitchFamily="34" charset="0"/>
              </a:rPr>
              <a:t>Conduttore equipotenziale per il collegamento delle masse estranee entranti nell’edificio</a:t>
            </a:r>
          </a:p>
        </p:txBody>
      </p:sp>
      <p:pic>
        <p:nvPicPr>
          <p:cNvPr id="6" name="Immagine 5">
            <a:extLst>
              <a:ext uri="{FF2B5EF4-FFF2-40B4-BE49-F238E27FC236}">
                <a16:creationId xmlns:a16="http://schemas.microsoft.com/office/drawing/2014/main" id="{6B0700E6-BBFC-3B51-058F-F251421BDD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0817" y="3564802"/>
            <a:ext cx="4050427" cy="2300244"/>
          </a:xfrm>
          <a:prstGeom prst="rect">
            <a:avLst/>
          </a:prstGeom>
        </p:spPr>
      </p:pic>
      <p:sp>
        <p:nvSpPr>
          <p:cNvPr id="2" name="Rectangle 2">
            <a:extLst>
              <a:ext uri="{FF2B5EF4-FFF2-40B4-BE49-F238E27FC236}">
                <a16:creationId xmlns:a16="http://schemas.microsoft.com/office/drawing/2014/main" id="{27669B11-6195-F1B3-ADB9-3D85637FE540}"/>
              </a:ext>
            </a:extLst>
          </p:cNvPr>
          <p:cNvSpPr>
            <a:spLocks noChangeArrowheads="1"/>
          </p:cNvSpPr>
          <p:nvPr/>
        </p:nvSpPr>
        <p:spPr bwMode="auto">
          <a:xfrm>
            <a:off x="2886350" y="867965"/>
            <a:ext cx="3536831"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b="1" kern="0" dirty="0">
                <a:solidFill>
                  <a:prstClr val="black"/>
                </a:solidFill>
              </a:rPr>
              <a:t>IMPIANTO DI TERRA</a:t>
            </a:r>
          </a:p>
        </p:txBody>
      </p:sp>
    </p:spTree>
    <p:extLst>
      <p:ext uri="{BB962C8B-B14F-4D97-AF65-F5344CB8AC3E}">
        <p14:creationId xmlns:p14="http://schemas.microsoft.com/office/powerpoint/2010/main" val="3799251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2038B064-04D0-4E5C-89FC-65EA92DD69F5}"/>
              </a:ext>
            </a:extLst>
          </p:cNvPr>
          <p:cNvSpPr txBox="1"/>
          <p:nvPr/>
        </p:nvSpPr>
        <p:spPr>
          <a:xfrm>
            <a:off x="2074040" y="568830"/>
            <a:ext cx="4995919" cy="492443"/>
          </a:xfrm>
          <a:prstGeom prst="rect">
            <a:avLst/>
          </a:prstGeom>
          <a:noFill/>
        </p:spPr>
        <p:txBody>
          <a:bodyPr wrap="none" rtlCol="0">
            <a:spAutoFit/>
          </a:bodyPr>
          <a:lstStyle/>
          <a:p>
            <a:r>
              <a:rPr lang="it-IT" sz="2600" b="1" dirty="0"/>
              <a:t>IMPIANTO ELETTRICO DI CANTIERE</a:t>
            </a:r>
          </a:p>
        </p:txBody>
      </p:sp>
      <p:sp>
        <p:nvSpPr>
          <p:cNvPr id="14" name="CasellaDiTesto 13">
            <a:extLst>
              <a:ext uri="{FF2B5EF4-FFF2-40B4-BE49-F238E27FC236}">
                <a16:creationId xmlns:a16="http://schemas.microsoft.com/office/drawing/2014/main" id="{946374AB-5130-44C5-B489-A306A19DFAB1}"/>
              </a:ext>
            </a:extLst>
          </p:cNvPr>
          <p:cNvSpPr txBox="1"/>
          <p:nvPr/>
        </p:nvSpPr>
        <p:spPr>
          <a:xfrm>
            <a:off x="465825" y="1502839"/>
            <a:ext cx="8053421" cy="2631490"/>
          </a:xfrm>
          <a:prstGeom prst="rect">
            <a:avLst/>
          </a:prstGeom>
          <a:noFill/>
        </p:spPr>
        <p:txBody>
          <a:bodyPr wrap="square" rtlCol="0">
            <a:spAutoFit/>
          </a:bodyPr>
          <a:lstStyle/>
          <a:p>
            <a:r>
              <a:rPr lang="it-IT" sz="1950" dirty="0"/>
              <a:t>Insieme di componenti elettrici, ubicati all’interno del recinto di cantiere elettricamente associati in modo da rendere disponibile l’energia elettrica agli apparecchi utilizzatori del cantiere.</a:t>
            </a:r>
          </a:p>
          <a:p>
            <a:endParaRPr lang="it-IT" sz="1950" dirty="0"/>
          </a:p>
          <a:p>
            <a:r>
              <a:rPr lang="it-IT" sz="1950" dirty="0"/>
              <a:t>Fanno parte dell’impianto di cantiere anche i componenti elettrici alimentati tramite prese a spina ad eccezione degli apparecchi utilizzatori</a:t>
            </a:r>
            <a:r>
              <a:rPr lang="it-IT" sz="1900" dirty="0"/>
              <a:t>.</a:t>
            </a:r>
          </a:p>
          <a:p>
            <a:endParaRPr lang="it-IT" sz="1900" dirty="0"/>
          </a:p>
          <a:p>
            <a:pPr marL="534988" indent="-534988"/>
            <a:r>
              <a:rPr lang="it-IT" sz="1450" dirty="0"/>
              <a:t>NOTA   Si considera parte dell’impianto elettrico di cantiere anche l’eventuale tratto della linea di alimentazione esterno al recinto di cantiere</a:t>
            </a:r>
          </a:p>
        </p:txBody>
      </p:sp>
      <p:pic>
        <p:nvPicPr>
          <p:cNvPr id="3" name="Immagine 2">
            <a:extLst>
              <a:ext uri="{FF2B5EF4-FFF2-40B4-BE49-F238E27FC236}">
                <a16:creationId xmlns:a16="http://schemas.microsoft.com/office/drawing/2014/main" id="{E2CFEA03-461B-4F70-8A7F-B825735FB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1713" y="4329161"/>
            <a:ext cx="4060571" cy="2052000"/>
          </a:xfrm>
          <a:prstGeom prst="rect">
            <a:avLst/>
          </a:prstGeom>
        </p:spPr>
      </p:pic>
      <p:sp>
        <p:nvSpPr>
          <p:cNvPr id="4" name="Segnaposto numero diapositiva 6">
            <a:extLst>
              <a:ext uri="{FF2B5EF4-FFF2-40B4-BE49-F238E27FC236}">
                <a16:creationId xmlns:a16="http://schemas.microsoft.com/office/drawing/2014/main" id="{DE2676A2-4EC1-4E31-9782-33D0EEE3B99F}"/>
              </a:ext>
            </a:extLst>
          </p:cNvPr>
          <p:cNvSpPr txBox="1">
            <a:spLocks/>
          </p:cNvSpPr>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B46659-3890-4C13-83D1-04E58CA28234}" type="slidenum">
              <a:rPr lang="it-IT" smtClean="0"/>
              <a:pPr/>
              <a:t>2</a:t>
            </a:fld>
            <a:endParaRPr lang="it-IT" dirty="0"/>
          </a:p>
        </p:txBody>
      </p:sp>
    </p:spTree>
    <p:extLst>
      <p:ext uri="{BB962C8B-B14F-4D97-AF65-F5344CB8AC3E}">
        <p14:creationId xmlns:p14="http://schemas.microsoft.com/office/powerpoint/2010/main" val="4134374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20</a:t>
            </a:fld>
            <a:endParaRPr lang="it-IT">
              <a:solidFill>
                <a:prstClr val="black">
                  <a:tint val="75000"/>
                </a:prstClr>
              </a:solidFill>
              <a:latin typeface="Calibri" panose="020F0502020204030204"/>
            </a:endParaRPr>
          </a:p>
        </p:txBody>
      </p:sp>
      <p:sp>
        <p:nvSpPr>
          <p:cNvPr id="2" name="Rectangle 2">
            <a:extLst>
              <a:ext uri="{FF2B5EF4-FFF2-40B4-BE49-F238E27FC236}">
                <a16:creationId xmlns:a16="http://schemas.microsoft.com/office/drawing/2014/main" id="{AEFF02C7-F967-7C67-85F4-3935395A33B0}"/>
              </a:ext>
            </a:extLst>
          </p:cNvPr>
          <p:cNvSpPr>
            <a:spLocks noChangeArrowheads="1"/>
          </p:cNvSpPr>
          <p:nvPr/>
        </p:nvSpPr>
        <p:spPr bwMode="auto">
          <a:xfrm>
            <a:off x="752475" y="1019770"/>
            <a:ext cx="5705475"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lnSpc>
                <a:spcPct val="110000"/>
              </a:lnSpc>
              <a:spcBef>
                <a:spcPct val="100000"/>
              </a:spcBef>
              <a:spcAft>
                <a:spcPct val="100000"/>
              </a:spcAft>
              <a:buClrTx/>
              <a:buSzTx/>
              <a:buNone/>
              <a:defRPr/>
            </a:pPr>
            <a:r>
              <a:rPr kumimoji="0" lang="it-IT" altLang="it-IT" sz="2000" b="1" kern="0" dirty="0">
                <a:solidFill>
                  <a:prstClr val="black"/>
                </a:solidFill>
              </a:rPr>
              <a:t>PROTEZIONE DIFFERENZIALE</a:t>
            </a:r>
          </a:p>
        </p:txBody>
      </p:sp>
      <p:sp>
        <p:nvSpPr>
          <p:cNvPr id="4" name="Rectangle 3">
            <a:extLst>
              <a:ext uri="{FF2B5EF4-FFF2-40B4-BE49-F238E27FC236}">
                <a16:creationId xmlns:a16="http://schemas.microsoft.com/office/drawing/2014/main" id="{83572AA6-ABDC-CA57-EA56-9F9EEBAB4876}"/>
              </a:ext>
            </a:extLst>
          </p:cNvPr>
          <p:cNvSpPr>
            <a:spLocks noChangeArrowheads="1"/>
          </p:cNvSpPr>
          <p:nvPr/>
        </p:nvSpPr>
        <p:spPr bwMode="auto">
          <a:xfrm>
            <a:off x="752475" y="1856611"/>
            <a:ext cx="4177521"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lnSpc>
                <a:spcPct val="110000"/>
              </a:lnSpc>
              <a:spcBef>
                <a:spcPct val="0"/>
              </a:spcBef>
              <a:spcAft>
                <a:spcPct val="0"/>
              </a:spcAft>
              <a:buClrTx/>
              <a:buSzTx/>
              <a:buNone/>
              <a:defRPr/>
            </a:pPr>
            <a:r>
              <a:rPr kumimoji="0" lang="it-IT" altLang="it-IT" sz="1800" kern="0" dirty="0">
                <a:solidFill>
                  <a:prstClr val="black"/>
                </a:solidFill>
              </a:rPr>
              <a:t>Si realizza la protezione differenziale di un impianto, di un apparecchiatura, di un circuito, rilevando mediante l’interruttore differenziale, la corrente I</a:t>
            </a:r>
            <a:r>
              <a:rPr kumimoji="0" lang="it-IT" altLang="it-IT" sz="1800" kern="0" baseline="-25000" dirty="0">
                <a:solidFill>
                  <a:prstClr val="black"/>
                </a:solidFill>
              </a:rPr>
              <a:t>d</a:t>
            </a:r>
            <a:r>
              <a:rPr kumimoji="0" lang="it-IT" altLang="it-IT" sz="1800" kern="0" dirty="0">
                <a:solidFill>
                  <a:prstClr val="black"/>
                </a:solidFill>
              </a:rPr>
              <a:t> ed aprendo automaticamente il circuito quando viene superato un valore di soglia prestabilito.</a:t>
            </a:r>
          </a:p>
          <a:p>
            <a:pPr algn="just" defTabSz="685800" fontAlgn="base">
              <a:lnSpc>
                <a:spcPct val="110000"/>
              </a:lnSpc>
              <a:spcBef>
                <a:spcPct val="0"/>
              </a:spcBef>
              <a:spcAft>
                <a:spcPct val="0"/>
              </a:spcAft>
              <a:buClrTx/>
              <a:buSzTx/>
              <a:buNone/>
              <a:defRPr/>
            </a:pPr>
            <a:r>
              <a:rPr kumimoji="0" lang="it-IT" altLang="it-IT" sz="1800" kern="0" dirty="0">
                <a:solidFill>
                  <a:prstClr val="black"/>
                </a:solidFill>
              </a:rPr>
              <a:t>La corrente differenziale I</a:t>
            </a:r>
            <a:r>
              <a:rPr kumimoji="0" lang="it-IT" altLang="it-IT" sz="1800" kern="0" baseline="-25000" dirty="0">
                <a:solidFill>
                  <a:prstClr val="black"/>
                </a:solidFill>
              </a:rPr>
              <a:t>d</a:t>
            </a:r>
            <a:r>
              <a:rPr kumimoji="0" lang="it-IT" altLang="it-IT" sz="1800" kern="0" dirty="0">
                <a:solidFill>
                  <a:prstClr val="black"/>
                </a:solidFill>
              </a:rPr>
              <a:t> è la somma vettoriale delle correnti che circolano nei conduttori attivi (neutro compreso) di un circuito elettrico.</a:t>
            </a:r>
          </a:p>
        </p:txBody>
      </p:sp>
      <p:pic>
        <p:nvPicPr>
          <p:cNvPr id="6" name="Picture 4">
            <a:extLst>
              <a:ext uri="{FF2B5EF4-FFF2-40B4-BE49-F238E27FC236}">
                <a16:creationId xmlns:a16="http://schemas.microsoft.com/office/drawing/2014/main" id="{D11DD1E0-1962-98F9-39E8-C15BCFB69DAB}"/>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9667" y="1856611"/>
            <a:ext cx="2010966" cy="395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9645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70A3B1EC-0BD8-7FEC-BBE4-3DB9032E0AA4}"/>
              </a:ext>
            </a:extLst>
          </p:cNvPr>
          <p:cNvSpPr>
            <a:spLocks noGrp="1"/>
          </p:cNvSpPr>
          <p:nvPr>
            <p:ph type="sldNum" sz="quarter" idx="12"/>
          </p:nvPr>
        </p:nvSpPr>
        <p:spPr/>
        <p:txBody>
          <a:bodyPr/>
          <a:lstStyle/>
          <a:p>
            <a:fld id="{9D03C89F-716A-4E8C-88DC-CE43C5565EB4}" type="slidenum">
              <a:rPr lang="it-IT" smtClean="0"/>
              <a:t>21</a:t>
            </a:fld>
            <a:endParaRPr lang="it-IT"/>
          </a:p>
        </p:txBody>
      </p:sp>
      <p:sp>
        <p:nvSpPr>
          <p:cNvPr id="8" name="Rectangle 3">
            <a:extLst>
              <a:ext uri="{FF2B5EF4-FFF2-40B4-BE49-F238E27FC236}">
                <a16:creationId xmlns:a16="http://schemas.microsoft.com/office/drawing/2014/main" id="{30141768-EAF8-ED7A-0AC9-6232F29DD338}"/>
              </a:ext>
            </a:extLst>
          </p:cNvPr>
          <p:cNvSpPr>
            <a:spLocks noChangeArrowheads="1"/>
          </p:cNvSpPr>
          <p:nvPr/>
        </p:nvSpPr>
        <p:spPr bwMode="auto">
          <a:xfrm>
            <a:off x="768350" y="330045"/>
            <a:ext cx="76073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71438" rIns="92075" bIns="71438"/>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ctr" defTabSz="914400" eaLnBrk="1" fontAlgn="base" latinLnBrk="0" hangingPunct="1">
              <a:lnSpc>
                <a:spcPct val="110000"/>
              </a:lnSpc>
              <a:spcBef>
                <a:spcPct val="100000"/>
              </a:spcBef>
              <a:spcAft>
                <a:spcPct val="100000"/>
              </a:spcAft>
              <a:buClrTx/>
              <a:buSzTx/>
              <a:buFontTx/>
              <a:buNone/>
              <a:tabLst/>
              <a:defRPr/>
            </a:pPr>
            <a:r>
              <a:rPr kumimoji="0" lang="it-IT" altLang="it-IT" sz="2400" b="1" i="0" u="none" strike="noStrike" kern="0" cap="none" spc="0" normalizeH="0" baseline="0" noProof="0" dirty="0">
                <a:ln>
                  <a:noFill/>
                </a:ln>
                <a:solidFill>
                  <a:srgbClr val="111111"/>
                </a:solidFill>
                <a:effectLst/>
                <a:uLnTx/>
                <a:uFillTx/>
                <a:latin typeface="Arial" panose="020B0604020202020204" pitchFamily="34" charset="0"/>
              </a:rPr>
              <a:t>PROTEZIONE DIFFERENZIALE</a:t>
            </a:r>
          </a:p>
        </p:txBody>
      </p:sp>
      <p:pic>
        <p:nvPicPr>
          <p:cNvPr id="9" name="Immagine 1">
            <a:extLst>
              <a:ext uri="{FF2B5EF4-FFF2-40B4-BE49-F238E27FC236}">
                <a16:creationId xmlns:a16="http://schemas.microsoft.com/office/drawing/2014/main" id="{2028CE18-0555-6310-9869-2805EA624D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514" y="1455893"/>
            <a:ext cx="3529013"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sellaDiTesto 9">
            <a:extLst>
              <a:ext uri="{FF2B5EF4-FFF2-40B4-BE49-F238E27FC236}">
                <a16:creationId xmlns:a16="http://schemas.microsoft.com/office/drawing/2014/main" id="{C6255486-4784-CDB2-DAF4-1CA1DB609A22}"/>
              </a:ext>
            </a:extLst>
          </p:cNvPr>
          <p:cNvSpPr txBox="1"/>
          <p:nvPr/>
        </p:nvSpPr>
        <p:spPr>
          <a:xfrm>
            <a:off x="4312177" y="1516218"/>
            <a:ext cx="4175125" cy="4524375"/>
          </a:xfrm>
          <a:prstGeom prst="rect">
            <a:avLst/>
          </a:prstGeom>
          <a:noFill/>
        </p:spPr>
        <p:txBody>
          <a:bodyPr>
            <a:spAutoFit/>
          </a:bodyPr>
          <a:lstStyle/>
          <a:p>
            <a:pPr algn="just" defTabSz="914400" eaLnBrk="0" fontAlgn="base" hangingPunct="0">
              <a:spcBef>
                <a:spcPct val="20000"/>
              </a:spcBef>
              <a:spcAft>
                <a:spcPct val="0"/>
              </a:spcAft>
              <a:buClr>
                <a:srgbClr val="FF9966"/>
              </a:buClr>
              <a:buSzPct val="50000"/>
              <a:buFont typeface="Monotype Sorts" pitchFamily="2" charset="2"/>
              <a:buNone/>
              <a:defRPr/>
            </a:pPr>
            <a:r>
              <a:rPr kumimoji="1" lang="it-IT" dirty="0">
                <a:solidFill>
                  <a:srgbClr val="111111"/>
                </a:solidFill>
                <a:latin typeface="Arial"/>
              </a:rPr>
              <a:t>…il secondo toroide è utilizzato sfruttando la saturazione magnetica del materiale ferromagnetico. Al suo avvolgimento secondario è applicata permanentemente una tensione alternata che magnetizza il materiale. Un circuito elettronico è capace di rilevare l’induttanza ai capi dell’avvolgimento secondario. La comparsa di una corrente differenziale continua porta in saturazione il materiale e, di conseguenza, modifica la sua permeabilità magnetica. Questa variazione, opportunamente elaborata, è il segnale che determina il comando dell’attuatore di sgancio.</a:t>
            </a:r>
          </a:p>
        </p:txBody>
      </p:sp>
      <p:sp>
        <p:nvSpPr>
          <p:cNvPr id="2" name="Rectangle 3">
            <a:extLst>
              <a:ext uri="{FF2B5EF4-FFF2-40B4-BE49-F238E27FC236}">
                <a16:creationId xmlns:a16="http://schemas.microsoft.com/office/drawing/2014/main" id="{ECF7743B-63A1-1E43-4B90-874EACBEA4E5}"/>
              </a:ext>
            </a:extLst>
          </p:cNvPr>
          <p:cNvSpPr>
            <a:spLocks noChangeArrowheads="1"/>
          </p:cNvSpPr>
          <p:nvPr/>
        </p:nvSpPr>
        <p:spPr bwMode="auto">
          <a:xfrm>
            <a:off x="768350" y="652773"/>
            <a:ext cx="76073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71438" rIns="92075" bIns="71438"/>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ctr" defTabSz="914400" eaLnBrk="1" fontAlgn="base" latinLnBrk="0" hangingPunct="1">
              <a:lnSpc>
                <a:spcPct val="110000"/>
              </a:lnSpc>
              <a:spcBef>
                <a:spcPct val="100000"/>
              </a:spcBef>
              <a:spcAft>
                <a:spcPct val="100000"/>
              </a:spcAft>
              <a:buClrTx/>
              <a:buSzTx/>
              <a:buFontTx/>
              <a:buNone/>
              <a:tabLst/>
              <a:defRPr/>
            </a:pPr>
            <a:r>
              <a:rPr kumimoji="0" lang="it-IT" altLang="it-IT" sz="2400" b="1" i="0" u="none" strike="noStrike" kern="0" cap="none" spc="0" normalizeH="0" baseline="0" noProof="0" dirty="0">
                <a:ln>
                  <a:noFill/>
                </a:ln>
                <a:solidFill>
                  <a:srgbClr val="111111"/>
                </a:solidFill>
                <a:effectLst/>
                <a:uLnTx/>
                <a:uFillTx/>
                <a:latin typeface="Arial" panose="020B0604020202020204" pitchFamily="34" charset="0"/>
              </a:rPr>
              <a:t>(Interruttore differenziale di tipo B)</a:t>
            </a:r>
          </a:p>
          <a:p>
            <a:pPr marL="0" marR="0" lvl="0" indent="0" algn="ctr" defTabSz="914400" eaLnBrk="1" fontAlgn="base" latinLnBrk="0" hangingPunct="1">
              <a:lnSpc>
                <a:spcPct val="110000"/>
              </a:lnSpc>
              <a:spcBef>
                <a:spcPct val="100000"/>
              </a:spcBef>
              <a:spcAft>
                <a:spcPct val="100000"/>
              </a:spcAft>
              <a:buClrTx/>
              <a:buSzTx/>
              <a:buFontTx/>
              <a:buNone/>
              <a:tabLst/>
              <a:defRPr/>
            </a:pPr>
            <a:endParaRPr kumimoji="0" lang="it-IT" altLang="it-IT" sz="2400" b="1" i="0" u="none" strike="noStrike" kern="0" cap="none" spc="0" normalizeH="0" baseline="0" noProof="0" dirty="0">
              <a:ln>
                <a:noFill/>
              </a:ln>
              <a:solidFill>
                <a:srgbClr val="111111"/>
              </a:solidFill>
              <a:effectLst/>
              <a:uLnTx/>
              <a:uFillTx/>
              <a:latin typeface="Arial" panose="020B0604020202020204" pitchFamily="34" charset="0"/>
            </a:endParaRPr>
          </a:p>
        </p:txBody>
      </p:sp>
    </p:spTree>
    <p:extLst>
      <p:ext uri="{BB962C8B-B14F-4D97-AF65-F5344CB8AC3E}">
        <p14:creationId xmlns:p14="http://schemas.microsoft.com/office/powerpoint/2010/main" val="2656042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86FE74A-E888-AFFA-1FE9-09764C40CB69}"/>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22</a:t>
            </a:fld>
            <a:endParaRPr lang="it-IT">
              <a:solidFill>
                <a:prstClr val="black">
                  <a:tint val="75000"/>
                </a:prstClr>
              </a:solidFill>
              <a:latin typeface="Calibri" panose="020F0502020204030204"/>
            </a:endParaRPr>
          </a:p>
        </p:txBody>
      </p:sp>
      <p:pic>
        <p:nvPicPr>
          <p:cNvPr id="4" name="Immagine 3">
            <a:extLst>
              <a:ext uri="{FF2B5EF4-FFF2-40B4-BE49-F238E27FC236}">
                <a16:creationId xmlns:a16="http://schemas.microsoft.com/office/drawing/2014/main" id="{7BA25A21-97F1-CDC0-D530-F49378D639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3143" y="1457381"/>
            <a:ext cx="4997713" cy="4628597"/>
          </a:xfrm>
          <a:prstGeom prst="rect">
            <a:avLst/>
          </a:prstGeom>
        </p:spPr>
      </p:pic>
      <p:sp>
        <p:nvSpPr>
          <p:cNvPr id="5" name="Rectangle 3">
            <a:extLst>
              <a:ext uri="{FF2B5EF4-FFF2-40B4-BE49-F238E27FC236}">
                <a16:creationId xmlns:a16="http://schemas.microsoft.com/office/drawing/2014/main" id="{F48FC644-597F-8F4F-7A1C-180F6978F67F}"/>
              </a:ext>
            </a:extLst>
          </p:cNvPr>
          <p:cNvSpPr>
            <a:spLocks noChangeArrowheads="1"/>
          </p:cNvSpPr>
          <p:nvPr/>
        </p:nvSpPr>
        <p:spPr bwMode="auto">
          <a:xfrm>
            <a:off x="1406137" y="772022"/>
            <a:ext cx="6331726"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3358051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C121C7F-B8D7-2C15-3C50-985EA0A29029}"/>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23</a:t>
            </a:fld>
            <a:endParaRPr lang="it-IT">
              <a:solidFill>
                <a:prstClr val="black">
                  <a:tint val="75000"/>
                </a:prstClr>
              </a:solidFill>
              <a:latin typeface="Calibri" panose="020F0502020204030204"/>
            </a:endParaRPr>
          </a:p>
        </p:txBody>
      </p:sp>
      <p:sp>
        <p:nvSpPr>
          <p:cNvPr id="3" name="Rectangle 3">
            <a:extLst>
              <a:ext uri="{FF2B5EF4-FFF2-40B4-BE49-F238E27FC236}">
                <a16:creationId xmlns:a16="http://schemas.microsoft.com/office/drawing/2014/main" id="{2AC86846-1559-3684-7A4F-3A220B6A6B59}"/>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
        <p:nvSpPr>
          <p:cNvPr id="4" name="CasellaDiTesto 3">
            <a:extLst>
              <a:ext uri="{FF2B5EF4-FFF2-40B4-BE49-F238E27FC236}">
                <a16:creationId xmlns:a16="http://schemas.microsoft.com/office/drawing/2014/main" id="{4139239F-3366-8684-FBE4-47DEE0566FE2}"/>
              </a:ext>
            </a:extLst>
          </p:cNvPr>
          <p:cNvSpPr txBox="1">
            <a:spLocks noChangeArrowheads="1"/>
          </p:cNvSpPr>
          <p:nvPr/>
        </p:nvSpPr>
        <p:spPr bwMode="auto">
          <a:xfrm>
            <a:off x="880516" y="2379459"/>
            <a:ext cx="7382963" cy="2772554"/>
          </a:xfrm>
          <a:prstGeom prst="rect">
            <a:avLst/>
          </a:prstGeom>
          <a:noFill/>
          <a:ln w="9525">
            <a:noFill/>
            <a:miter lim="800000"/>
            <a:headEnd/>
            <a:tailEnd/>
          </a:ln>
        </p:spPr>
        <p:txBody>
          <a:bodyPr wrap="square">
            <a:spAutoFit/>
          </a:bodyPr>
          <a:lstStyle/>
          <a:p>
            <a:pPr algn="just" defTabSz="685800" eaLnBrk="0" fontAlgn="base" hangingPunct="0">
              <a:spcAft>
                <a:spcPts val="450"/>
              </a:spcAft>
              <a:buClr>
                <a:srgbClr val="FF9966"/>
              </a:buClr>
              <a:buSzPct val="50000"/>
              <a:defRPr/>
            </a:pPr>
            <a:r>
              <a:rPr kumimoji="1" lang="it-IT" dirty="0">
                <a:solidFill>
                  <a:prstClr val="black"/>
                </a:solidFill>
                <a:latin typeface="Arial" pitchFamily="34" charset="0"/>
              </a:rPr>
              <a:t>Escludendo, per il momento, i fulmini e le scariche elettrostatiche, le cause di natura elettrica che possono innescare incendi sono riconducibili alle seguenti:</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sovracorrenti</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guasti di isolamento (difetti o deterioramento)</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guasti ai terminali di collegamento (collegamenti inadeguati o allentati, deterioramento della pressione di contatto)</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guasti ai conduttori (rottura, danneggiamento, sezione ridotta)</a:t>
            </a:r>
          </a:p>
        </p:txBody>
      </p:sp>
    </p:spTree>
    <p:extLst>
      <p:ext uri="{BB962C8B-B14F-4D97-AF65-F5344CB8AC3E}">
        <p14:creationId xmlns:p14="http://schemas.microsoft.com/office/powerpoint/2010/main" val="35992555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83D1DFBB-BBD1-6479-F410-32AE5CA0DBA8}"/>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24</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A26B7C2C-0C3A-BE64-AD88-D1C92B0B2C21}"/>
              </a:ext>
            </a:extLst>
          </p:cNvPr>
          <p:cNvSpPr txBox="1">
            <a:spLocks noChangeArrowheads="1"/>
          </p:cNvSpPr>
          <p:nvPr/>
        </p:nvSpPr>
        <p:spPr bwMode="auto">
          <a:xfrm>
            <a:off x="3600001" y="2440526"/>
            <a:ext cx="5311086" cy="2731517"/>
          </a:xfrm>
          <a:prstGeom prst="rect">
            <a:avLst/>
          </a:prstGeom>
          <a:noFill/>
          <a:ln w="9525">
            <a:noFill/>
            <a:miter lim="800000"/>
            <a:headEnd/>
            <a:tailEnd/>
          </a:ln>
        </p:spPr>
        <p:txBody>
          <a:bodyPr wrap="square">
            <a:spAutoFit/>
          </a:bodyPr>
          <a:lstStyle/>
          <a:p>
            <a:pPr defTabSz="685800" eaLnBrk="0" fontAlgn="base" hangingPunct="0">
              <a:spcBef>
                <a:spcPct val="20000"/>
              </a:spcBef>
              <a:spcAft>
                <a:spcPts val="900"/>
              </a:spcAft>
              <a:buClr>
                <a:srgbClr val="FF9966"/>
              </a:buClr>
              <a:buSzPct val="50000"/>
              <a:defRPr/>
            </a:pPr>
            <a:r>
              <a:rPr kumimoji="1" lang="it-IT" sz="2000" b="1" dirty="0">
                <a:solidFill>
                  <a:prstClr val="black"/>
                </a:solidFill>
                <a:latin typeface="Arial" panose="020B0604020202020204" pitchFamily="34" charset="0"/>
                <a:cs typeface="Arial" panose="020B0604020202020204" pitchFamily="34" charset="0"/>
              </a:rPr>
              <a:t>Guasti dell’isolamento</a:t>
            </a:r>
          </a:p>
          <a:p>
            <a:pPr defTabSz="685800" eaLnBrk="0" fontAlgn="base" hangingPunct="0">
              <a:spcBef>
                <a:spcPct val="20000"/>
              </a:spcBef>
              <a:spcAft>
                <a:spcPct val="0"/>
              </a:spcAft>
              <a:buClr>
                <a:srgbClr val="FF9966"/>
              </a:buClr>
              <a:buSzPct val="50000"/>
              <a:defRPr/>
            </a:pPr>
            <a:r>
              <a:rPr kumimoji="1" lang="it-IT" sz="2000" dirty="0">
                <a:solidFill>
                  <a:prstClr val="black"/>
                </a:solidFill>
                <a:latin typeface="Arial" panose="020B0604020202020204" pitchFamily="34" charset="0"/>
                <a:cs typeface="Arial" panose="020B0604020202020204" pitchFamily="34" charset="0"/>
              </a:rPr>
              <a:t>La rottura di un isolamento soggetto a tensione consiste nella “scarica dell’isolamento” cioè in un fenomeno irreversibile. </a:t>
            </a:r>
            <a:r>
              <a:rPr kumimoji="1" lang="az-Cyrl-AZ" sz="2000" dirty="0">
                <a:solidFill>
                  <a:prstClr val="black"/>
                </a:solidFill>
                <a:latin typeface="Arial" panose="020B0604020202020204" pitchFamily="34" charset="0"/>
                <a:cs typeface="Arial" panose="020B0604020202020204" pitchFamily="34" charset="0"/>
              </a:rPr>
              <a:t>Ѐ</a:t>
            </a:r>
            <a:r>
              <a:rPr kumimoji="1" lang="it-IT" sz="2000" dirty="0">
                <a:solidFill>
                  <a:prstClr val="black"/>
                </a:solidFill>
                <a:latin typeface="Arial" panose="020B0604020202020204" pitchFamily="34" charset="0"/>
                <a:cs typeface="Arial" panose="020B0604020202020204" pitchFamily="34" charset="0"/>
              </a:rPr>
              <a:t> conseguenza dell’invecchiamento, ovvero di un progressivo e irreversibile degrado dell’isolamento, provocato dalle sollecitazioni applicate.</a:t>
            </a:r>
          </a:p>
        </p:txBody>
      </p:sp>
      <p:pic>
        <p:nvPicPr>
          <p:cNvPr id="6" name="Immagine 5">
            <a:extLst>
              <a:ext uri="{FF2B5EF4-FFF2-40B4-BE49-F238E27FC236}">
                <a16:creationId xmlns:a16="http://schemas.microsoft.com/office/drawing/2014/main" id="{FA9BC686-88F9-36E0-81FD-16FFE965A0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239" y="2599082"/>
            <a:ext cx="2843404" cy="2256670"/>
          </a:xfrm>
          <a:prstGeom prst="rect">
            <a:avLst/>
          </a:prstGeom>
        </p:spPr>
      </p:pic>
      <p:sp>
        <p:nvSpPr>
          <p:cNvPr id="5" name="Rectangle 3">
            <a:extLst>
              <a:ext uri="{FF2B5EF4-FFF2-40B4-BE49-F238E27FC236}">
                <a16:creationId xmlns:a16="http://schemas.microsoft.com/office/drawing/2014/main" id="{A0E23250-8545-D244-03C7-58F019A6EFB5}"/>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3969035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D50F1029-755B-1C8D-258F-BA9941517F07}"/>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25</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E8B9849F-BCAD-34E3-05B6-DE4C8EA7F27C}"/>
              </a:ext>
            </a:extLst>
          </p:cNvPr>
          <p:cNvSpPr txBox="1">
            <a:spLocks noChangeArrowheads="1"/>
          </p:cNvSpPr>
          <p:nvPr/>
        </p:nvSpPr>
        <p:spPr bwMode="auto">
          <a:xfrm>
            <a:off x="949527" y="2297508"/>
            <a:ext cx="7382963" cy="2864887"/>
          </a:xfrm>
          <a:prstGeom prst="rect">
            <a:avLst/>
          </a:prstGeom>
          <a:noFill/>
          <a:ln w="9525">
            <a:noFill/>
            <a:miter lim="800000"/>
            <a:headEnd/>
            <a:tailEnd/>
          </a:ln>
        </p:spPr>
        <p:txBody>
          <a:bodyPr wrap="square">
            <a:spAutoFit/>
          </a:bodyPr>
          <a:lstStyle/>
          <a:p>
            <a:pPr algn="just" defTabSz="685800" eaLnBrk="0" fontAlgn="base" hangingPunct="0">
              <a:spcAft>
                <a:spcPts val="450"/>
              </a:spcAft>
              <a:buClr>
                <a:srgbClr val="FF9966"/>
              </a:buClr>
              <a:buSzPct val="50000"/>
              <a:defRPr/>
            </a:pPr>
            <a:r>
              <a:rPr kumimoji="1" lang="it-IT" sz="2000" dirty="0">
                <a:solidFill>
                  <a:prstClr val="black"/>
                </a:solidFill>
                <a:latin typeface="Arial" pitchFamily="34" charset="0"/>
              </a:rPr>
              <a:t>I guasti dell’isolamento sono in genere generati da:</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sollecitazione elettrica, causata dal campo elettrico applicato, quindi dalla tensione</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sollecitazione termica, causata dalla temperatura</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sollecitazione meccanica, di natura statica (trazione, flessione, compressione) o dinamica (vibrazione)</a:t>
            </a:r>
          </a:p>
          <a:p>
            <a:pPr marL="257175" indent="-257175" algn="just" defTabSz="685800" eaLnBrk="0" fontAlgn="base" hangingPunct="0">
              <a:spcBef>
                <a:spcPct val="20000"/>
              </a:spcBef>
              <a:spcAft>
                <a:spcPct val="0"/>
              </a:spcAft>
              <a:buSzPct val="100000"/>
              <a:buFont typeface="Arial" panose="020B0604020202020204" pitchFamily="34" charset="0"/>
              <a:buChar char="●"/>
              <a:defRPr/>
            </a:pPr>
            <a:r>
              <a:rPr kumimoji="1" lang="it-IT" sz="2000" dirty="0">
                <a:solidFill>
                  <a:prstClr val="black"/>
                </a:solidFill>
                <a:latin typeface="Arial" pitchFamily="34" charset="0"/>
              </a:rPr>
              <a:t>sollecitazione ambientale (inquinamento, salsedine, umidità, radiazione solare e corrosione)</a:t>
            </a:r>
          </a:p>
        </p:txBody>
      </p:sp>
      <p:sp>
        <p:nvSpPr>
          <p:cNvPr id="5" name="Rectangle 3">
            <a:extLst>
              <a:ext uri="{FF2B5EF4-FFF2-40B4-BE49-F238E27FC236}">
                <a16:creationId xmlns:a16="http://schemas.microsoft.com/office/drawing/2014/main" id="{D454AD7C-D1C5-DEE8-ED53-00DD57999B5A}"/>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25250924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EF25002-C012-7850-CB61-57D065A2C684}"/>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26</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82CCE3AA-9341-4819-69FF-58D7D3DE7EE7}"/>
              </a:ext>
            </a:extLst>
          </p:cNvPr>
          <p:cNvSpPr txBox="1">
            <a:spLocks noChangeArrowheads="1"/>
          </p:cNvSpPr>
          <p:nvPr/>
        </p:nvSpPr>
        <p:spPr bwMode="auto">
          <a:xfrm>
            <a:off x="875737" y="1931725"/>
            <a:ext cx="7392521" cy="3901068"/>
          </a:xfrm>
          <a:prstGeom prst="rect">
            <a:avLst/>
          </a:prstGeom>
          <a:noFill/>
          <a:ln w="9525">
            <a:noFill/>
            <a:miter lim="800000"/>
            <a:headEnd/>
            <a:tailEnd/>
          </a:ln>
        </p:spPr>
        <p:txBody>
          <a:bodyPr wrap="square">
            <a:spAutoFit/>
          </a:bodyPr>
          <a:lstStyle/>
          <a:p>
            <a:pPr algn="just" defTabSz="685800" eaLnBrk="0" fontAlgn="base" hangingPunct="0">
              <a:spcBef>
                <a:spcPct val="20000"/>
              </a:spcBef>
              <a:spcAft>
                <a:spcPts val="900"/>
              </a:spcAft>
              <a:buClr>
                <a:srgbClr val="FF9966"/>
              </a:buClr>
              <a:buSzPct val="50000"/>
              <a:defRPr/>
            </a:pPr>
            <a:r>
              <a:rPr kumimoji="1" lang="it-IT" sz="2000" b="1" dirty="0">
                <a:solidFill>
                  <a:prstClr val="black"/>
                </a:solidFill>
                <a:latin typeface="Arial" pitchFamily="34" charset="0"/>
              </a:rPr>
              <a:t>Guasti ai terminali di collegamento</a:t>
            </a:r>
          </a:p>
          <a:p>
            <a:pPr algn="just" defTabSz="685800" eaLnBrk="0" fontAlgn="base" hangingPunct="0">
              <a:buClr>
                <a:srgbClr val="FF9966"/>
              </a:buClr>
              <a:buSzPct val="50000"/>
              <a:defRPr/>
            </a:pPr>
            <a:r>
              <a:rPr kumimoji="1" lang="it-IT" sz="2000" dirty="0">
                <a:solidFill>
                  <a:prstClr val="black"/>
                </a:solidFill>
                <a:latin typeface="Arial" pitchFamily="34" charset="0"/>
              </a:rPr>
              <a:t>In quasi tutti i sistemi elettrici ci sono una serie di punti in cui la corrente elettrica viene fatta passare da un conduttore all'altro attraverso un semplice contatto diretto. </a:t>
            </a:r>
          </a:p>
          <a:p>
            <a:pPr algn="just" defTabSz="685800" eaLnBrk="0" fontAlgn="base" hangingPunct="0">
              <a:buClr>
                <a:srgbClr val="FF9966"/>
              </a:buClr>
              <a:buSzPct val="50000"/>
              <a:defRPr/>
            </a:pPr>
            <a:r>
              <a:rPr kumimoji="1" lang="it-IT" sz="2000" dirty="0">
                <a:solidFill>
                  <a:prstClr val="black"/>
                </a:solidFill>
                <a:latin typeface="Arial" pitchFamily="34" charset="0"/>
              </a:rPr>
              <a:t>Su una scala microscopica, tutte le superfici, anche quelle apparentemente più lisce, rivelano una certa rugosità; ne consegue che l'area effettiva di contatto elettrico è solo una piccola frazione dell'area apparente della superficie di contatto. Le linee di corrente elettrica sono distorte in quanto la corrente è concentrata per fluire attraverso le aree di contatto discrete, riducendo il volume di materiale coinvolto nella conduzione e aumentando così la resistenza (“resistenza di costrizione”).</a:t>
            </a:r>
          </a:p>
        </p:txBody>
      </p:sp>
      <p:sp>
        <p:nvSpPr>
          <p:cNvPr id="5" name="Rectangle 3">
            <a:extLst>
              <a:ext uri="{FF2B5EF4-FFF2-40B4-BE49-F238E27FC236}">
                <a16:creationId xmlns:a16="http://schemas.microsoft.com/office/drawing/2014/main" id="{B9C5B5DD-F7E1-21E6-16CE-65A3AF2BB357}"/>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2482205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EF25002-C012-7850-CB61-57D065A2C684}"/>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27</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82CCE3AA-9341-4819-69FF-58D7D3DE7EE7}"/>
              </a:ext>
            </a:extLst>
          </p:cNvPr>
          <p:cNvSpPr txBox="1">
            <a:spLocks noChangeArrowheads="1"/>
          </p:cNvSpPr>
          <p:nvPr/>
        </p:nvSpPr>
        <p:spPr bwMode="auto">
          <a:xfrm>
            <a:off x="875739" y="1896657"/>
            <a:ext cx="7392521" cy="1038746"/>
          </a:xfrm>
          <a:prstGeom prst="rect">
            <a:avLst/>
          </a:prstGeom>
          <a:noFill/>
          <a:ln w="9525">
            <a:noFill/>
            <a:miter lim="800000"/>
            <a:headEnd/>
            <a:tailEnd/>
          </a:ln>
        </p:spPr>
        <p:txBody>
          <a:bodyPr wrap="square">
            <a:spAutoFit/>
          </a:bodyPr>
          <a:lstStyle/>
          <a:p>
            <a:pPr algn="just" defTabSz="685800" eaLnBrk="0" fontAlgn="base" hangingPunct="0">
              <a:spcBef>
                <a:spcPct val="20000"/>
              </a:spcBef>
              <a:spcAft>
                <a:spcPts val="900"/>
              </a:spcAft>
              <a:buClr>
                <a:srgbClr val="FF9966"/>
              </a:buClr>
              <a:buSzPct val="50000"/>
              <a:defRPr/>
            </a:pPr>
            <a:r>
              <a:rPr kumimoji="1" lang="it-IT" b="1" dirty="0">
                <a:solidFill>
                  <a:prstClr val="black"/>
                </a:solidFill>
                <a:latin typeface="Arial" pitchFamily="34" charset="0"/>
              </a:rPr>
              <a:t>Guasti ai terminali di collegamento</a:t>
            </a:r>
          </a:p>
          <a:p>
            <a:pPr algn="just" defTabSz="685800" eaLnBrk="0" fontAlgn="base" hangingPunct="0">
              <a:buClr>
                <a:srgbClr val="FF9966"/>
              </a:buClr>
              <a:buSzPct val="50000"/>
              <a:defRPr/>
            </a:pPr>
            <a:r>
              <a:rPr kumimoji="1" lang="it-IT" dirty="0">
                <a:solidFill>
                  <a:prstClr val="black"/>
                </a:solidFill>
                <a:latin typeface="Arial" pitchFamily="34" charset="0"/>
              </a:rPr>
              <a:t>L’elevata resistenza di contatto (resistenza localizzata) porta a un aumento della temperatura.</a:t>
            </a:r>
          </a:p>
        </p:txBody>
      </p:sp>
      <p:pic>
        <p:nvPicPr>
          <p:cNvPr id="6" name="Immagine 5">
            <a:extLst>
              <a:ext uri="{FF2B5EF4-FFF2-40B4-BE49-F238E27FC236}">
                <a16:creationId xmlns:a16="http://schemas.microsoft.com/office/drawing/2014/main" id="{0323E2B2-27CA-E35C-D959-B75FC972F8B2}"/>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2110976" y="3292203"/>
            <a:ext cx="4922044" cy="1657350"/>
          </a:xfrm>
          <a:prstGeom prst="rect">
            <a:avLst/>
          </a:prstGeom>
        </p:spPr>
      </p:pic>
      <p:sp>
        <p:nvSpPr>
          <p:cNvPr id="7" name="CasellaDiTesto 6">
            <a:extLst>
              <a:ext uri="{FF2B5EF4-FFF2-40B4-BE49-F238E27FC236}">
                <a16:creationId xmlns:a16="http://schemas.microsoft.com/office/drawing/2014/main" id="{5F67E411-010F-B9DE-645D-13073431BB88}"/>
              </a:ext>
            </a:extLst>
          </p:cNvPr>
          <p:cNvSpPr txBox="1">
            <a:spLocks noChangeArrowheads="1"/>
          </p:cNvSpPr>
          <p:nvPr/>
        </p:nvSpPr>
        <p:spPr bwMode="auto">
          <a:xfrm>
            <a:off x="875739" y="5210736"/>
            <a:ext cx="7742050" cy="646331"/>
          </a:xfrm>
          <a:prstGeom prst="rect">
            <a:avLst/>
          </a:prstGeom>
          <a:noFill/>
          <a:ln w="9525">
            <a:noFill/>
            <a:miter lim="800000"/>
            <a:headEnd/>
            <a:tailEnd/>
          </a:ln>
        </p:spPr>
        <p:txBody>
          <a:bodyPr wrap="square">
            <a:spAutoFit/>
          </a:bodyPr>
          <a:lstStyle/>
          <a:p>
            <a:pPr algn="just" defTabSz="685800" eaLnBrk="0" fontAlgn="base" hangingPunct="0">
              <a:buClr>
                <a:srgbClr val="FF9966"/>
              </a:buClr>
              <a:buSzPct val="50000"/>
              <a:defRPr/>
            </a:pPr>
            <a:r>
              <a:rPr kumimoji="1" lang="it-IT" dirty="0">
                <a:solidFill>
                  <a:prstClr val="black"/>
                </a:solidFill>
                <a:latin typeface="Arial" pitchFamily="34" charset="0"/>
              </a:rPr>
              <a:t>Il deterioramento e il guasto dei contatti possono provocare scintille, surriscaldamento localizzato e incendio di materiale isolante combustibile.</a:t>
            </a:r>
          </a:p>
        </p:txBody>
      </p:sp>
      <p:sp>
        <p:nvSpPr>
          <p:cNvPr id="3" name="Rectangle 3">
            <a:extLst>
              <a:ext uri="{FF2B5EF4-FFF2-40B4-BE49-F238E27FC236}">
                <a16:creationId xmlns:a16="http://schemas.microsoft.com/office/drawing/2014/main" id="{2A27459A-347D-7E30-1143-B2010EFBBAC0}"/>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412141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83D1DFBB-BBD1-6479-F410-32AE5CA0DBA8}"/>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28</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A26B7C2C-0C3A-BE64-AD88-D1C92B0B2C21}"/>
              </a:ext>
            </a:extLst>
          </p:cNvPr>
          <p:cNvSpPr txBox="1">
            <a:spLocks noChangeArrowheads="1"/>
          </p:cNvSpPr>
          <p:nvPr/>
        </p:nvSpPr>
        <p:spPr bwMode="auto">
          <a:xfrm>
            <a:off x="4027395" y="2088079"/>
            <a:ext cx="4635874" cy="3716402"/>
          </a:xfrm>
          <a:prstGeom prst="rect">
            <a:avLst/>
          </a:prstGeom>
          <a:noFill/>
          <a:ln w="9525">
            <a:noFill/>
            <a:miter lim="800000"/>
            <a:headEnd/>
            <a:tailEnd/>
          </a:ln>
        </p:spPr>
        <p:txBody>
          <a:bodyPr wrap="square">
            <a:spAutoFit/>
          </a:bodyPr>
          <a:lstStyle/>
          <a:p>
            <a:pPr algn="just" defTabSz="685800" eaLnBrk="0" fontAlgn="base" hangingPunct="0">
              <a:spcBef>
                <a:spcPct val="20000"/>
              </a:spcBef>
              <a:spcAft>
                <a:spcPts val="900"/>
              </a:spcAft>
              <a:buClr>
                <a:srgbClr val="FF9966"/>
              </a:buClr>
              <a:buSzPct val="50000"/>
              <a:defRPr/>
            </a:pPr>
            <a:r>
              <a:rPr kumimoji="1" lang="it-IT" sz="2000" b="1" dirty="0">
                <a:solidFill>
                  <a:prstClr val="black"/>
                </a:solidFill>
                <a:latin typeface="Arial" pitchFamily="34" charset="0"/>
              </a:rPr>
              <a:t>Guasti ai conduttori</a:t>
            </a:r>
          </a:p>
          <a:p>
            <a:pPr algn="just" defTabSz="685800" eaLnBrk="0" fontAlgn="base" hangingPunct="0">
              <a:spcBef>
                <a:spcPct val="20000"/>
              </a:spcBef>
              <a:spcAft>
                <a:spcPct val="0"/>
              </a:spcAft>
              <a:buClr>
                <a:srgbClr val="FF9966"/>
              </a:buClr>
              <a:buSzPct val="50000"/>
              <a:defRPr/>
            </a:pPr>
            <a:r>
              <a:rPr kumimoji="1" lang="it-IT" sz="2000" dirty="0">
                <a:solidFill>
                  <a:prstClr val="black"/>
                </a:solidFill>
                <a:latin typeface="Arial" pitchFamily="34" charset="0"/>
              </a:rPr>
              <a:t>Le rotture o i danneggiamenti dei conduttori sono generalmente dovuti a vibrazioni, a eccessive sollecitazioni meccaniche e talvolta a causa dell'uso di materiale scadente. </a:t>
            </a:r>
          </a:p>
          <a:p>
            <a:pPr algn="just" defTabSz="685800" eaLnBrk="0" fontAlgn="base" hangingPunct="0">
              <a:spcBef>
                <a:spcPct val="20000"/>
              </a:spcBef>
              <a:spcAft>
                <a:spcPct val="0"/>
              </a:spcAft>
              <a:buClr>
                <a:srgbClr val="FF9966"/>
              </a:buClr>
              <a:buSzPct val="50000"/>
              <a:defRPr/>
            </a:pPr>
            <a:r>
              <a:rPr kumimoji="1" lang="it-IT" sz="2000" dirty="0">
                <a:solidFill>
                  <a:prstClr val="black"/>
                </a:solidFill>
                <a:latin typeface="Arial" pitchFamily="34" charset="0"/>
              </a:rPr>
              <a:t>Quando la sezione di un conduttore viene ridotta in un certo punto, la distribuzione della corrente viene modificata e le perdite elettriche locali aumentano notevolmente.</a:t>
            </a:r>
          </a:p>
        </p:txBody>
      </p:sp>
      <p:pic>
        <p:nvPicPr>
          <p:cNvPr id="7" name="Immagine 6">
            <a:extLst>
              <a:ext uri="{FF2B5EF4-FFF2-40B4-BE49-F238E27FC236}">
                <a16:creationId xmlns:a16="http://schemas.microsoft.com/office/drawing/2014/main" id="{C6AA84D3-48D3-66CF-038C-2A9888A741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476" y="2882087"/>
            <a:ext cx="3125543" cy="2025000"/>
          </a:xfrm>
          <a:prstGeom prst="rect">
            <a:avLst/>
          </a:prstGeom>
        </p:spPr>
      </p:pic>
      <p:sp>
        <p:nvSpPr>
          <p:cNvPr id="3" name="Rectangle 3">
            <a:extLst>
              <a:ext uri="{FF2B5EF4-FFF2-40B4-BE49-F238E27FC236}">
                <a16:creationId xmlns:a16="http://schemas.microsoft.com/office/drawing/2014/main" id="{FF0D796B-F00C-3552-8588-118FA620D7B1}"/>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3947204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EF25002-C012-7850-CB61-57D065A2C684}"/>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29</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82CCE3AA-9341-4819-69FF-58D7D3DE7EE7}"/>
              </a:ext>
            </a:extLst>
          </p:cNvPr>
          <p:cNvSpPr txBox="1">
            <a:spLocks noChangeArrowheads="1"/>
          </p:cNvSpPr>
          <p:nvPr/>
        </p:nvSpPr>
        <p:spPr bwMode="auto">
          <a:xfrm>
            <a:off x="875737" y="2239501"/>
            <a:ext cx="7392521" cy="3285515"/>
          </a:xfrm>
          <a:prstGeom prst="rect">
            <a:avLst/>
          </a:prstGeom>
          <a:noFill/>
          <a:ln w="9525">
            <a:noFill/>
            <a:miter lim="800000"/>
            <a:headEnd/>
            <a:tailEnd/>
          </a:ln>
        </p:spPr>
        <p:txBody>
          <a:bodyPr wrap="square">
            <a:spAutoFit/>
          </a:bodyPr>
          <a:lstStyle/>
          <a:p>
            <a:pPr algn="just" defTabSz="685800" eaLnBrk="0" fontAlgn="base" hangingPunct="0">
              <a:spcBef>
                <a:spcPct val="20000"/>
              </a:spcBef>
              <a:spcAft>
                <a:spcPts val="900"/>
              </a:spcAft>
              <a:buClr>
                <a:srgbClr val="FF9966"/>
              </a:buClr>
              <a:buSzPct val="50000"/>
              <a:defRPr/>
            </a:pPr>
            <a:r>
              <a:rPr kumimoji="1" lang="it-IT" sz="2000" b="1" dirty="0">
                <a:solidFill>
                  <a:prstClr val="black"/>
                </a:solidFill>
                <a:latin typeface="Arial" pitchFamily="34" charset="0"/>
              </a:rPr>
              <a:t>Guasti ai conduttori</a:t>
            </a:r>
          </a:p>
          <a:p>
            <a:pPr algn="just" defTabSz="685800" eaLnBrk="0" fontAlgn="base" hangingPunct="0">
              <a:buClr>
                <a:srgbClr val="FF9966"/>
              </a:buClr>
              <a:buSzPct val="50000"/>
              <a:defRPr/>
            </a:pPr>
            <a:r>
              <a:rPr kumimoji="1" lang="it-IT" sz="2000" dirty="0">
                <a:solidFill>
                  <a:prstClr val="black"/>
                </a:solidFill>
                <a:latin typeface="Arial" pitchFamily="34" charset="0"/>
              </a:rPr>
              <a:t>La diminuzione della sezione utile genera un addensamento di corrente nel punto in cui il cavo è stato parzialmente tagliato, dando origine ad una resistenza localizzata e ad una maggiore dissipazione di calore per effetto Joule.</a:t>
            </a:r>
          </a:p>
          <a:p>
            <a:pPr algn="just" defTabSz="685800" eaLnBrk="0" fontAlgn="base" hangingPunct="0">
              <a:buClr>
                <a:srgbClr val="FF9966"/>
              </a:buClr>
              <a:buSzPct val="50000"/>
              <a:defRPr/>
            </a:pPr>
            <a:r>
              <a:rPr kumimoji="1" lang="it-IT" sz="2000" dirty="0">
                <a:solidFill>
                  <a:prstClr val="black"/>
                </a:solidFill>
                <a:latin typeface="Arial" pitchFamily="34" charset="0"/>
              </a:rPr>
              <a:t>In condizioni particolari, quali un eccessivo isolamento termico o la presenza prolungata di correnti di consistente intensità, questo aumento di temperatura locale può provocare il surriscaldamento del rame che si ossida e, intorno ai 1250 °C, avvia il processo di fusione.</a:t>
            </a:r>
          </a:p>
        </p:txBody>
      </p:sp>
      <p:sp>
        <p:nvSpPr>
          <p:cNvPr id="3" name="Rectangle 3">
            <a:extLst>
              <a:ext uri="{FF2B5EF4-FFF2-40B4-BE49-F238E27FC236}">
                <a16:creationId xmlns:a16="http://schemas.microsoft.com/office/drawing/2014/main" id="{51D44DCB-E679-AB26-82E9-7903A52055C9}"/>
              </a:ext>
            </a:extLst>
          </p:cNvPr>
          <p:cNvSpPr>
            <a:spLocks noChangeArrowheads="1"/>
          </p:cNvSpPr>
          <p:nvPr/>
        </p:nvSpPr>
        <p:spPr bwMode="auto">
          <a:xfrm>
            <a:off x="1484084" y="1070278"/>
            <a:ext cx="61758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INNESCO E PROPAGAZIONE DI INCENDI</a:t>
            </a:r>
          </a:p>
        </p:txBody>
      </p:sp>
    </p:spTree>
    <p:extLst>
      <p:ext uri="{BB962C8B-B14F-4D97-AF65-F5344CB8AC3E}">
        <p14:creationId xmlns:p14="http://schemas.microsoft.com/office/powerpoint/2010/main" val="1253305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2038B064-04D0-4E5C-89FC-65EA92DD69F5}"/>
              </a:ext>
            </a:extLst>
          </p:cNvPr>
          <p:cNvSpPr txBox="1"/>
          <p:nvPr/>
        </p:nvSpPr>
        <p:spPr>
          <a:xfrm>
            <a:off x="2074040" y="388849"/>
            <a:ext cx="4995919" cy="492443"/>
          </a:xfrm>
          <a:prstGeom prst="rect">
            <a:avLst/>
          </a:prstGeom>
          <a:noFill/>
        </p:spPr>
        <p:txBody>
          <a:bodyPr wrap="none" rtlCol="0">
            <a:spAutoFit/>
          </a:bodyPr>
          <a:lstStyle/>
          <a:p>
            <a:r>
              <a:rPr lang="it-IT" sz="2600" b="1" dirty="0"/>
              <a:t>IMPIANTO ELETTRICO DI CANTIERE</a:t>
            </a:r>
          </a:p>
        </p:txBody>
      </p:sp>
      <p:sp>
        <p:nvSpPr>
          <p:cNvPr id="10" name="AutoShape 20">
            <a:extLst>
              <a:ext uri="{FF2B5EF4-FFF2-40B4-BE49-F238E27FC236}">
                <a16:creationId xmlns:a16="http://schemas.microsoft.com/office/drawing/2014/main" id="{E3A580C5-93A7-41B2-BC06-0882542D6F4F}"/>
              </a:ext>
            </a:extLst>
          </p:cNvPr>
          <p:cNvSpPr>
            <a:spLocks noChangeArrowheads="1"/>
          </p:cNvSpPr>
          <p:nvPr/>
        </p:nvSpPr>
        <p:spPr bwMode="auto">
          <a:xfrm>
            <a:off x="314203" y="2717787"/>
            <a:ext cx="2204710" cy="707886"/>
          </a:xfrm>
          <a:prstGeom prst="rect">
            <a:avLst/>
          </a:prstGeom>
          <a:solidFill>
            <a:schemeClr val="accent2">
              <a:lumMod val="40000"/>
              <a:lumOff val="60000"/>
            </a:schemeClr>
          </a:solidFill>
          <a:ln w="28575">
            <a:noFill/>
            <a:round/>
            <a:headEnd/>
            <a:tailEnd/>
          </a:ln>
          <a:effectLst/>
        </p:spPr>
        <p:txBody>
          <a:bodyPr wrap="squar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lang="it-IT" sz="2000" b="1" kern="0" dirty="0">
                <a:cs typeface="Arial" panose="020B0604020202020204" pitchFamily="34" charset="0"/>
              </a:rPr>
              <a:t>Impianto elettrico di cantiere</a:t>
            </a:r>
            <a:endParaRPr kumimoji="0" lang="it-IT" sz="2000" b="1" i="0" u="none" strike="noStrike" kern="0" cap="none" spc="0" normalizeH="0" baseline="0" noProof="0" dirty="0">
              <a:ln>
                <a:noFill/>
              </a:ln>
              <a:effectLst/>
              <a:uLnTx/>
              <a:uFillTx/>
              <a:cs typeface="Arial" panose="020B0604020202020204" pitchFamily="34" charset="0"/>
            </a:endParaRPr>
          </a:p>
        </p:txBody>
      </p:sp>
      <p:sp>
        <p:nvSpPr>
          <p:cNvPr id="11" name="AutoShape 20">
            <a:extLst>
              <a:ext uri="{FF2B5EF4-FFF2-40B4-BE49-F238E27FC236}">
                <a16:creationId xmlns:a16="http://schemas.microsoft.com/office/drawing/2014/main" id="{D1F545CA-6F99-437E-8B56-D33011F54D6A}"/>
              </a:ext>
            </a:extLst>
          </p:cNvPr>
          <p:cNvSpPr>
            <a:spLocks noChangeArrowheads="1"/>
          </p:cNvSpPr>
          <p:nvPr/>
        </p:nvSpPr>
        <p:spPr bwMode="auto">
          <a:xfrm>
            <a:off x="314203" y="5302700"/>
            <a:ext cx="2204710" cy="707886"/>
          </a:xfrm>
          <a:prstGeom prst="rect">
            <a:avLst/>
          </a:prstGeom>
          <a:solidFill>
            <a:schemeClr val="accent6">
              <a:lumMod val="40000"/>
              <a:lumOff val="60000"/>
            </a:schemeClr>
          </a:solidFill>
          <a:ln w="28575">
            <a:noFill/>
            <a:round/>
            <a:headEnd/>
            <a:tailEnd/>
          </a:ln>
          <a:effectLst/>
        </p:spPr>
        <p:txBody>
          <a:bodyPr wrap="squar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lang="it-IT" sz="2000" b="1" kern="0" dirty="0">
                <a:cs typeface="Arial" panose="020B0604020202020204" pitchFamily="34" charset="0"/>
              </a:rPr>
              <a:t>Apparecchio mobile/portatile</a:t>
            </a:r>
            <a:endParaRPr kumimoji="0" lang="it-IT" sz="2000" b="1" i="0" u="none" strike="noStrike" kern="0" cap="none" spc="0" normalizeH="0" baseline="0" noProof="0" dirty="0">
              <a:ln>
                <a:noFill/>
              </a:ln>
              <a:effectLst/>
              <a:uLnTx/>
              <a:uFillTx/>
              <a:cs typeface="Arial" panose="020B0604020202020204" pitchFamily="34" charset="0"/>
            </a:endParaRPr>
          </a:p>
        </p:txBody>
      </p:sp>
      <p:cxnSp>
        <p:nvCxnSpPr>
          <p:cNvPr id="5" name="Connettore 2 4">
            <a:extLst>
              <a:ext uri="{FF2B5EF4-FFF2-40B4-BE49-F238E27FC236}">
                <a16:creationId xmlns:a16="http://schemas.microsoft.com/office/drawing/2014/main" id="{F289F164-8014-45FA-B3F2-84C178C45801}"/>
              </a:ext>
            </a:extLst>
          </p:cNvPr>
          <p:cNvCxnSpPr/>
          <p:nvPr/>
        </p:nvCxnSpPr>
        <p:spPr>
          <a:xfrm flipV="1">
            <a:off x="2518913" y="2257987"/>
            <a:ext cx="1328468" cy="500332"/>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ttore 2 14">
            <a:extLst>
              <a:ext uri="{FF2B5EF4-FFF2-40B4-BE49-F238E27FC236}">
                <a16:creationId xmlns:a16="http://schemas.microsoft.com/office/drawing/2014/main" id="{3B01BE8A-33F5-47F1-A76E-D4AAE5564B69}"/>
              </a:ext>
            </a:extLst>
          </p:cNvPr>
          <p:cNvCxnSpPr>
            <a:cxnSpLocks/>
            <a:endCxn id="12" idx="1"/>
          </p:cNvCxnSpPr>
          <p:nvPr/>
        </p:nvCxnSpPr>
        <p:spPr>
          <a:xfrm>
            <a:off x="2518913" y="3425673"/>
            <a:ext cx="1328468" cy="576801"/>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8" name="Tabella 11">
            <a:extLst>
              <a:ext uri="{FF2B5EF4-FFF2-40B4-BE49-F238E27FC236}">
                <a16:creationId xmlns:a16="http://schemas.microsoft.com/office/drawing/2014/main" id="{BBCCD09F-38BB-426C-A345-53C43435952E}"/>
              </a:ext>
            </a:extLst>
          </p:cNvPr>
          <p:cNvGraphicFramePr>
            <a:graphicFrameLocks noGrp="1"/>
          </p:cNvGraphicFramePr>
          <p:nvPr/>
        </p:nvGraphicFramePr>
        <p:xfrm>
          <a:off x="3847381" y="1286120"/>
          <a:ext cx="5192850" cy="1874520"/>
        </p:xfrm>
        <a:graphic>
          <a:graphicData uri="http://schemas.openxmlformats.org/drawingml/2006/table">
            <a:tbl>
              <a:tblPr firstRow="1" bandRow="1">
                <a:tableStyleId>{5C22544A-7EE6-4342-B048-85BDC9FD1C3A}</a:tableStyleId>
              </a:tblPr>
              <a:tblGrid>
                <a:gridCol w="5192850">
                  <a:extLst>
                    <a:ext uri="{9D8B030D-6E8A-4147-A177-3AD203B41FA5}">
                      <a16:colId xmlns:a16="http://schemas.microsoft.com/office/drawing/2014/main" val="693087390"/>
                    </a:ext>
                  </a:extLst>
                </a:gridCol>
              </a:tblGrid>
              <a:tr h="138893">
                <a:tc>
                  <a:txBody>
                    <a:bodyPr/>
                    <a:lstStyle/>
                    <a:p>
                      <a:pPr algn="ctr"/>
                      <a:r>
                        <a:rPr lang="it-IT" sz="1500" dirty="0">
                          <a:solidFill>
                            <a:schemeClr val="tx1"/>
                          </a:solidFill>
                        </a:rPr>
                        <a:t>FISSO</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3751982486"/>
                  </a:ext>
                </a:extLst>
              </a:tr>
              <a:tr h="1008427">
                <a:tc>
                  <a:txBody>
                    <a:bodyPr/>
                    <a:lstStyle/>
                    <a:p>
                      <a:r>
                        <a:rPr lang="it-IT" sz="1500" dirty="0"/>
                        <a:t>Impianto elettrico di cantiere costituito da componenti elettrici fissati in modo rigido a parti strutturali od infrastrutture del cantiere.</a:t>
                      </a:r>
                    </a:p>
                    <a:p>
                      <a:endParaRPr lang="it-IT" sz="1500" dirty="0"/>
                    </a:p>
                    <a:p>
                      <a:pPr marL="449263" indent="-449263"/>
                      <a:r>
                        <a:rPr lang="it-IT" sz="1200" dirty="0"/>
                        <a:t>NOTA   L’impianto elettrico fisso di cantiere può essere costituito anche da parti trasportabili, cioè da parti che possono essere spostate dopo essere state scollegate dall’alimentazione.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1445073"/>
                  </a:ext>
                </a:extLst>
              </a:tr>
            </a:tbl>
          </a:graphicData>
        </a:graphic>
      </p:graphicFrame>
      <p:graphicFrame>
        <p:nvGraphicFramePr>
          <p:cNvPr id="12" name="Tabella 11">
            <a:extLst>
              <a:ext uri="{FF2B5EF4-FFF2-40B4-BE49-F238E27FC236}">
                <a16:creationId xmlns:a16="http://schemas.microsoft.com/office/drawing/2014/main" id="{35A4988E-474F-43DC-BB90-83CB570C69A3}"/>
              </a:ext>
            </a:extLst>
          </p:cNvPr>
          <p:cNvGraphicFramePr>
            <a:graphicFrameLocks noGrp="1"/>
          </p:cNvGraphicFramePr>
          <p:nvPr/>
        </p:nvGraphicFramePr>
        <p:xfrm>
          <a:off x="3847381" y="3568134"/>
          <a:ext cx="5192850" cy="868680"/>
        </p:xfrm>
        <a:graphic>
          <a:graphicData uri="http://schemas.openxmlformats.org/drawingml/2006/table">
            <a:tbl>
              <a:tblPr firstRow="1" bandRow="1">
                <a:tableStyleId>{5C22544A-7EE6-4342-B048-85BDC9FD1C3A}</a:tableStyleId>
              </a:tblPr>
              <a:tblGrid>
                <a:gridCol w="5192850">
                  <a:extLst>
                    <a:ext uri="{9D8B030D-6E8A-4147-A177-3AD203B41FA5}">
                      <a16:colId xmlns:a16="http://schemas.microsoft.com/office/drawing/2014/main" val="693087390"/>
                    </a:ext>
                  </a:extLst>
                </a:gridCol>
              </a:tblGrid>
              <a:tr h="292269">
                <a:tc>
                  <a:txBody>
                    <a:bodyPr/>
                    <a:lstStyle/>
                    <a:p>
                      <a:pPr algn="ctr"/>
                      <a:r>
                        <a:rPr lang="it-IT" sz="1500" dirty="0">
                          <a:solidFill>
                            <a:schemeClr val="tx1"/>
                          </a:solidFill>
                        </a:rPr>
                        <a:t>MOVIBILE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D476A1"/>
                    </a:solidFill>
                  </a:tcPr>
                </a:tc>
                <a:extLst>
                  <a:ext uri="{0D108BD9-81ED-4DB2-BD59-A6C34878D82A}">
                    <a16:rowId xmlns:a16="http://schemas.microsoft.com/office/drawing/2014/main" val="3751982486"/>
                  </a:ext>
                </a:extLst>
              </a:tr>
              <a:tr h="523487">
                <a:tc>
                  <a:txBody>
                    <a:bodyPr/>
                    <a:lstStyle/>
                    <a:p>
                      <a:r>
                        <a:rPr lang="it-IT" sz="1500" dirty="0"/>
                        <a:t>Impianto elettrico di cantiere costituito da componenti elettrici non fissati a parti strutturali od infrastrutturali del cantiere.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CCE4"/>
                    </a:solidFill>
                  </a:tcPr>
                </a:tc>
                <a:extLst>
                  <a:ext uri="{0D108BD9-81ED-4DB2-BD59-A6C34878D82A}">
                    <a16:rowId xmlns:a16="http://schemas.microsoft.com/office/drawing/2014/main" val="571445073"/>
                  </a:ext>
                </a:extLst>
              </a:tr>
            </a:tbl>
          </a:graphicData>
        </a:graphic>
      </p:graphicFrame>
      <p:cxnSp>
        <p:nvCxnSpPr>
          <p:cNvPr id="13" name="Connettore 2 12">
            <a:extLst>
              <a:ext uri="{FF2B5EF4-FFF2-40B4-BE49-F238E27FC236}">
                <a16:creationId xmlns:a16="http://schemas.microsoft.com/office/drawing/2014/main" id="{DCB7D0A4-3782-4F37-AB5D-C898D219346C}"/>
              </a:ext>
            </a:extLst>
          </p:cNvPr>
          <p:cNvCxnSpPr>
            <a:cxnSpLocks/>
          </p:cNvCxnSpPr>
          <p:nvPr/>
        </p:nvCxnSpPr>
        <p:spPr>
          <a:xfrm>
            <a:off x="2518913" y="5656643"/>
            <a:ext cx="1328468"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8" name="Tabella 17">
            <a:extLst>
              <a:ext uri="{FF2B5EF4-FFF2-40B4-BE49-F238E27FC236}">
                <a16:creationId xmlns:a16="http://schemas.microsoft.com/office/drawing/2014/main" id="{9199CD6A-0D1D-4CC3-8B00-E52A751B654B}"/>
              </a:ext>
            </a:extLst>
          </p:cNvPr>
          <p:cNvGraphicFramePr>
            <a:graphicFrameLocks noGrp="1"/>
          </p:cNvGraphicFramePr>
          <p:nvPr/>
        </p:nvGraphicFramePr>
        <p:xfrm>
          <a:off x="3847381" y="5268023"/>
          <a:ext cx="5192850" cy="777240"/>
        </p:xfrm>
        <a:graphic>
          <a:graphicData uri="http://schemas.openxmlformats.org/drawingml/2006/table">
            <a:tbl>
              <a:tblPr firstRow="1" bandRow="1">
                <a:tableStyleId>{5C22544A-7EE6-4342-B048-85BDC9FD1C3A}</a:tableStyleId>
              </a:tblPr>
              <a:tblGrid>
                <a:gridCol w="5192850">
                  <a:extLst>
                    <a:ext uri="{9D8B030D-6E8A-4147-A177-3AD203B41FA5}">
                      <a16:colId xmlns:a16="http://schemas.microsoft.com/office/drawing/2014/main" val="693087390"/>
                    </a:ext>
                  </a:extLst>
                </a:gridCol>
              </a:tblGrid>
              <a:tr h="523487">
                <a:tc>
                  <a:txBody>
                    <a:bodyPr/>
                    <a:lstStyle/>
                    <a:p>
                      <a:r>
                        <a:rPr lang="it-IT" sz="1500" b="0" dirty="0">
                          <a:solidFill>
                            <a:schemeClr val="tx1"/>
                          </a:solidFill>
                        </a:rPr>
                        <a:t>Apparecchio utilizzatore (mobile) destinato ad essere sorretto dalla mano durante il suo impiego ordinario, nel quale il motore, se esiste, è parte integrante dell’apparecchio.</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F8C4"/>
                    </a:solidFill>
                  </a:tcPr>
                </a:tc>
                <a:extLst>
                  <a:ext uri="{0D108BD9-81ED-4DB2-BD59-A6C34878D82A}">
                    <a16:rowId xmlns:a16="http://schemas.microsoft.com/office/drawing/2014/main" val="571445073"/>
                  </a:ext>
                </a:extLst>
              </a:tr>
            </a:tbl>
          </a:graphicData>
        </a:graphic>
      </p:graphicFrame>
      <p:sp>
        <p:nvSpPr>
          <p:cNvPr id="3" name="Segnaposto numero diapositiva 6">
            <a:extLst>
              <a:ext uri="{FF2B5EF4-FFF2-40B4-BE49-F238E27FC236}">
                <a16:creationId xmlns:a16="http://schemas.microsoft.com/office/drawing/2014/main" id="{7AFA1BA3-0285-D86F-4920-2E7298D90011}"/>
              </a:ext>
            </a:extLst>
          </p:cNvPr>
          <p:cNvSpPr txBox="1">
            <a:spLocks/>
          </p:cNvSpPr>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B46659-3890-4C13-83D1-04E58CA28234}" type="slidenum">
              <a:rPr lang="it-IT" smtClean="0"/>
              <a:pPr/>
              <a:t>3</a:t>
            </a:fld>
            <a:endParaRPr lang="it-IT" dirty="0"/>
          </a:p>
        </p:txBody>
      </p:sp>
    </p:spTree>
    <p:extLst>
      <p:ext uri="{BB962C8B-B14F-4D97-AF65-F5344CB8AC3E}">
        <p14:creationId xmlns:p14="http://schemas.microsoft.com/office/powerpoint/2010/main" val="1390479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FA9DEECC-435D-9539-54EA-7A6F6134A8F8}"/>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30</a:t>
            </a:fld>
            <a:endParaRPr lang="it-IT">
              <a:solidFill>
                <a:prstClr val="black">
                  <a:tint val="75000"/>
                </a:prstClr>
              </a:solidFill>
              <a:latin typeface="Calibri" panose="020F0502020204030204"/>
            </a:endParaRPr>
          </a:p>
        </p:txBody>
      </p:sp>
      <p:sp>
        <p:nvSpPr>
          <p:cNvPr id="5" name="Rectangle 3">
            <a:extLst>
              <a:ext uri="{FF2B5EF4-FFF2-40B4-BE49-F238E27FC236}">
                <a16:creationId xmlns:a16="http://schemas.microsoft.com/office/drawing/2014/main" id="{973A2B36-C148-8EED-8A53-C12E8F390CCB}"/>
              </a:ext>
            </a:extLst>
          </p:cNvPr>
          <p:cNvSpPr>
            <a:spLocks noChangeArrowheads="1"/>
          </p:cNvSpPr>
          <p:nvPr/>
        </p:nvSpPr>
        <p:spPr bwMode="auto">
          <a:xfrm>
            <a:off x="3043237" y="1215150"/>
            <a:ext cx="30575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ARCO ELETTRICO</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876E42E4-060F-3BF4-7C9B-595B9820D852}"/>
                  </a:ext>
                </a:extLst>
              </p:cNvPr>
              <p:cNvSpPr>
                <a:spLocks noChangeArrowheads="1"/>
              </p:cNvSpPr>
              <p:nvPr/>
            </p:nvSpPr>
            <p:spPr bwMode="auto">
              <a:xfrm>
                <a:off x="793375" y="2174784"/>
                <a:ext cx="7557247" cy="331294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spcBef>
                    <a:spcPts val="0"/>
                  </a:spcBef>
                  <a:buClrTx/>
                  <a:buSzTx/>
                  <a:buNone/>
                  <a:defRPr/>
                </a:pPr>
                <a:r>
                  <a:rPr kumimoji="0" lang="it-IT" altLang="it-IT" sz="1725" kern="0" dirty="0">
                    <a:solidFill>
                      <a:prstClr val="black"/>
                    </a:solidFill>
                    <a:cs typeface="Arial" panose="020B0604020202020204" pitchFamily="34" charset="0"/>
                  </a:rPr>
                  <a:t>L’arco elettrico è costituito da una colonna di gas ionizzato ad alta temperatura 6.000 - 12.000 °C. La conduzione della corrente elettrica è dovuta soprattutto agli elettroni, molto mobili per via della loro massa, minore di quella degli ioni. </a:t>
                </a:r>
              </a:p>
              <a:p>
                <a:pPr algn="just" defTabSz="685800" fontAlgn="base">
                  <a:spcBef>
                    <a:spcPts val="0"/>
                  </a:spcBef>
                  <a:spcAft>
                    <a:spcPts val="1350"/>
                  </a:spcAft>
                  <a:buClrTx/>
                  <a:buSzTx/>
                  <a:buNone/>
                  <a:defRPr/>
                </a:pPr>
                <a:r>
                  <a:rPr kumimoji="0" lang="it-IT" altLang="it-IT" sz="1725" kern="0" dirty="0">
                    <a:solidFill>
                      <a:prstClr val="black"/>
                    </a:solidFill>
                    <a:cs typeface="Arial" panose="020B0604020202020204" pitchFamily="34" charset="0"/>
                  </a:rPr>
                  <a:t>Gli effetti termici nell’arco dipendono dal calore sviluppato, proporzionale all’energia d’arco pari a:</a:t>
                </a:r>
              </a:p>
              <a:p>
                <a:pPr algn="ctr" defTabSz="685800" fontAlgn="base">
                  <a:spcBef>
                    <a:spcPts val="0"/>
                  </a:spcBef>
                  <a:spcAft>
                    <a:spcPts val="1800"/>
                  </a:spcAft>
                  <a:buClrTx/>
                  <a:buSzTx/>
                  <a:buNone/>
                  <a:defRPr/>
                </a:pPr>
                <a14:m>
                  <m:oMath xmlns:m="http://schemas.openxmlformats.org/officeDocument/2006/math">
                    <m:nary>
                      <m:naryPr>
                        <m:ctrlPr>
                          <a:rPr kumimoji="0" lang="it-IT" altLang="it-IT" sz="2700" i="1" kern="0">
                            <a:solidFill>
                              <a:prstClr val="black"/>
                            </a:solidFill>
                            <a:latin typeface="Cambria Math" panose="02040503050406030204" pitchFamily="18" charset="0"/>
                            <a:cs typeface="Arial" panose="020B0604020202020204" pitchFamily="34" charset="0"/>
                          </a:rPr>
                        </m:ctrlPr>
                      </m:naryPr>
                      <m:sub>
                        <m:r>
                          <m:rPr>
                            <m:brk m:alnAt="23"/>
                          </m:rPr>
                          <a:rPr kumimoji="0" lang="it-IT" altLang="it-IT" sz="2700" i="1" kern="0">
                            <a:solidFill>
                              <a:prstClr val="black"/>
                            </a:solidFill>
                            <a:latin typeface="Cambria Math" panose="02040503050406030204" pitchFamily="18" charset="0"/>
                            <a:cs typeface="Arial" panose="020B0604020202020204" pitchFamily="34" charset="0"/>
                          </a:rPr>
                          <m:t>0</m:t>
                        </m:r>
                      </m:sub>
                      <m:sup>
                        <m:r>
                          <a:rPr kumimoji="0" lang="it-IT" altLang="it-IT" sz="2700" i="1" kern="0">
                            <a:solidFill>
                              <a:prstClr val="black"/>
                            </a:solidFill>
                            <a:latin typeface="Cambria Math" panose="02040503050406030204" pitchFamily="18" charset="0"/>
                            <a:cs typeface="Arial" panose="020B0604020202020204" pitchFamily="34" charset="0"/>
                          </a:rPr>
                          <m:t>𝑡</m:t>
                        </m:r>
                      </m:sup>
                      <m:e>
                        <m:sSub>
                          <m:sSubPr>
                            <m:ctrlPr>
                              <a:rPr kumimoji="0" lang="it-IT" altLang="it-IT" sz="2700" i="1" kern="0">
                                <a:solidFill>
                                  <a:prstClr val="black"/>
                                </a:solidFill>
                                <a:latin typeface="Cambria Math" panose="02040503050406030204" pitchFamily="18" charset="0"/>
                                <a:cs typeface="Arial" panose="020B0604020202020204" pitchFamily="34" charset="0"/>
                              </a:rPr>
                            </m:ctrlPr>
                          </m:sSubPr>
                          <m:e>
                            <m:r>
                              <a:rPr kumimoji="0" lang="it-IT" altLang="it-IT" sz="2700" i="1" kern="0">
                                <a:solidFill>
                                  <a:prstClr val="black"/>
                                </a:solidFill>
                                <a:latin typeface="Cambria Math" panose="02040503050406030204" pitchFamily="18" charset="0"/>
                                <a:cs typeface="Arial" panose="020B0604020202020204" pitchFamily="34" charset="0"/>
                              </a:rPr>
                              <m:t>𝑣</m:t>
                            </m:r>
                          </m:e>
                          <m:sub>
                            <m:r>
                              <a:rPr kumimoji="0" lang="it-IT" altLang="it-IT" sz="2700" i="1" kern="0">
                                <a:solidFill>
                                  <a:prstClr val="black"/>
                                </a:solidFill>
                                <a:latin typeface="Cambria Math" panose="02040503050406030204" pitchFamily="18" charset="0"/>
                                <a:cs typeface="Arial" panose="020B0604020202020204" pitchFamily="34" charset="0"/>
                              </a:rPr>
                              <m:t>𝑎</m:t>
                            </m:r>
                          </m:sub>
                        </m:sSub>
                        <m:r>
                          <a:rPr kumimoji="0" lang="it-IT" altLang="it-IT" sz="2700" i="1" kern="0">
                            <a:solidFill>
                              <a:prstClr val="black"/>
                            </a:solidFill>
                            <a:latin typeface="Cambria Math" panose="02040503050406030204" pitchFamily="18" charset="0"/>
                            <a:cs typeface="Arial" panose="020B0604020202020204" pitchFamily="34" charset="0"/>
                          </a:rPr>
                          <m:t> </m:t>
                        </m:r>
                        <m:r>
                          <a:rPr kumimoji="0" lang="it-IT" altLang="it-IT" sz="2700" i="1" kern="0">
                            <a:solidFill>
                              <a:prstClr val="black"/>
                            </a:solidFill>
                            <a:latin typeface="Cambria Math" panose="02040503050406030204" pitchFamily="18" charset="0"/>
                            <a:ea typeface="Cambria Math" panose="02040503050406030204" pitchFamily="18" charset="0"/>
                            <a:cs typeface="Arial" panose="020B0604020202020204" pitchFamily="34" charset="0"/>
                          </a:rPr>
                          <m:t>∙</m:t>
                        </m:r>
                        <m:r>
                          <a:rPr kumimoji="0" lang="it-IT" altLang="it-IT" sz="2700" i="1" kern="0">
                            <a:solidFill>
                              <a:prstClr val="black"/>
                            </a:solidFill>
                            <a:latin typeface="Cambria Math" panose="02040503050406030204" pitchFamily="18" charset="0"/>
                            <a:ea typeface="Cambria Math" panose="02040503050406030204" pitchFamily="18" charset="0"/>
                            <a:cs typeface="Arial" panose="020B0604020202020204" pitchFamily="34" charset="0"/>
                          </a:rPr>
                          <m:t>𝑖</m:t>
                        </m:r>
                        <m:r>
                          <a:rPr kumimoji="0" lang="it-IT" altLang="it-IT" sz="2700" i="1" kern="0">
                            <a:solidFill>
                              <a:prstClr val="black"/>
                            </a:solidFill>
                            <a:latin typeface="Cambria Math" panose="02040503050406030204" pitchFamily="18" charset="0"/>
                            <a:ea typeface="Cambria Math" panose="02040503050406030204" pitchFamily="18" charset="0"/>
                            <a:cs typeface="Arial" panose="020B0604020202020204" pitchFamily="34" charset="0"/>
                          </a:rPr>
                          <m:t> </m:t>
                        </m:r>
                        <m:r>
                          <a:rPr kumimoji="0" lang="it-IT" altLang="it-IT" sz="2700" i="1" kern="0">
                            <a:solidFill>
                              <a:prstClr val="black"/>
                            </a:solidFill>
                            <a:latin typeface="Cambria Math" panose="02040503050406030204" pitchFamily="18" charset="0"/>
                            <a:ea typeface="Cambria Math" panose="02040503050406030204" pitchFamily="18" charset="0"/>
                            <a:cs typeface="Arial" panose="020B0604020202020204" pitchFamily="34" charset="0"/>
                          </a:rPr>
                          <m:t>𝑑𝑡</m:t>
                        </m:r>
                      </m:e>
                    </m:nary>
                  </m:oMath>
                </a14:m>
                <a:r>
                  <a:rPr kumimoji="0" lang="it-IT" altLang="it-IT" sz="1650" kern="0" dirty="0">
                    <a:solidFill>
                      <a:prstClr val="black"/>
                    </a:solidFill>
                    <a:cs typeface="Arial" panose="020B0604020202020204" pitchFamily="34" charset="0"/>
                  </a:rPr>
                  <a:t>  </a:t>
                </a:r>
              </a:p>
              <a:p>
                <a:pPr algn="just" defTabSz="685800" fontAlgn="base">
                  <a:spcBef>
                    <a:spcPts val="375"/>
                  </a:spcBef>
                  <a:spcAft>
                    <a:spcPts val="375"/>
                  </a:spcAft>
                  <a:buClrTx/>
                  <a:buSzTx/>
                  <a:buNone/>
                  <a:defRPr/>
                </a:pPr>
                <a:r>
                  <a:rPr kumimoji="0" lang="it-IT" altLang="it-IT" sz="1725" kern="0" dirty="0">
                    <a:solidFill>
                      <a:prstClr val="black"/>
                    </a:solidFill>
                    <a:cs typeface="Arial" panose="020B0604020202020204" pitchFamily="34" charset="0"/>
                  </a:rPr>
                  <a:t>dove </a:t>
                </a:r>
                <a14:m>
                  <m:oMath xmlns:m="http://schemas.openxmlformats.org/officeDocument/2006/math">
                    <m:sSub>
                      <m:sSubPr>
                        <m:ctrlPr>
                          <a:rPr kumimoji="0" lang="it-IT" altLang="it-IT" sz="1725" i="1" kern="0">
                            <a:solidFill>
                              <a:prstClr val="black"/>
                            </a:solidFill>
                            <a:latin typeface="Cambria Math" panose="02040503050406030204" pitchFamily="18" charset="0"/>
                            <a:cs typeface="Arial" panose="020B0604020202020204" pitchFamily="34" charset="0"/>
                          </a:rPr>
                        </m:ctrlPr>
                      </m:sSubPr>
                      <m:e>
                        <m:r>
                          <a:rPr kumimoji="0" lang="it-IT" altLang="it-IT" sz="1725" i="1" kern="0">
                            <a:solidFill>
                              <a:prstClr val="black"/>
                            </a:solidFill>
                            <a:latin typeface="Cambria Math" panose="02040503050406030204" pitchFamily="18" charset="0"/>
                            <a:cs typeface="Arial" panose="020B0604020202020204" pitchFamily="34" charset="0"/>
                          </a:rPr>
                          <m:t>𝑣</m:t>
                        </m:r>
                      </m:e>
                      <m:sub>
                        <m:r>
                          <a:rPr kumimoji="0" lang="it-IT" altLang="it-IT" sz="1725" i="1" kern="0">
                            <a:solidFill>
                              <a:prstClr val="black"/>
                            </a:solidFill>
                            <a:latin typeface="Cambria Math" panose="02040503050406030204" pitchFamily="18" charset="0"/>
                            <a:cs typeface="Arial" panose="020B0604020202020204" pitchFamily="34" charset="0"/>
                          </a:rPr>
                          <m:t>𝑎</m:t>
                        </m:r>
                      </m:sub>
                    </m:sSub>
                  </m:oMath>
                </a14:m>
                <a:r>
                  <a:rPr kumimoji="0" lang="it-IT" altLang="it-IT" sz="1725" kern="0" dirty="0">
                    <a:solidFill>
                      <a:prstClr val="black"/>
                    </a:solidFill>
                    <a:cs typeface="Arial" panose="020B0604020202020204" pitchFamily="34" charset="0"/>
                  </a:rPr>
                  <a:t>, </a:t>
                </a:r>
                <a14:m>
                  <m:oMath xmlns:m="http://schemas.openxmlformats.org/officeDocument/2006/math">
                    <m:r>
                      <a:rPr kumimoji="0" lang="it-IT" altLang="it-IT" sz="1725" i="1" kern="0">
                        <a:solidFill>
                          <a:prstClr val="black"/>
                        </a:solidFill>
                        <a:latin typeface="Cambria Math" panose="02040503050406030204" pitchFamily="18" charset="0"/>
                        <a:ea typeface="Cambria Math" panose="02040503050406030204" pitchFamily="18" charset="0"/>
                        <a:cs typeface="Arial" panose="020B0604020202020204" pitchFamily="34" charset="0"/>
                      </a:rPr>
                      <m:t>𝑖</m:t>
                    </m:r>
                  </m:oMath>
                </a14:m>
                <a:r>
                  <a:rPr kumimoji="0" lang="it-IT" altLang="it-IT" sz="1725" kern="0" dirty="0">
                    <a:solidFill>
                      <a:prstClr val="black"/>
                    </a:solidFill>
                    <a:cs typeface="Arial" panose="020B0604020202020204" pitchFamily="34" charset="0"/>
                  </a:rPr>
                  <a:t>, </a:t>
                </a:r>
                <a14:m>
                  <m:oMath xmlns:m="http://schemas.openxmlformats.org/officeDocument/2006/math">
                    <m:r>
                      <a:rPr kumimoji="0" lang="it-IT" altLang="it-IT" sz="1725" i="1" kern="0">
                        <a:solidFill>
                          <a:prstClr val="black"/>
                        </a:solidFill>
                        <a:latin typeface="Cambria Math" panose="02040503050406030204" pitchFamily="18" charset="0"/>
                        <a:ea typeface="Cambria Math" panose="02040503050406030204" pitchFamily="18" charset="0"/>
                        <a:cs typeface="Arial" panose="020B0604020202020204" pitchFamily="34" charset="0"/>
                      </a:rPr>
                      <m:t>𝑡</m:t>
                    </m:r>
                  </m:oMath>
                </a14:m>
                <a:r>
                  <a:rPr kumimoji="0" lang="it-IT" altLang="it-IT" sz="1725" kern="0" dirty="0">
                    <a:solidFill>
                      <a:prstClr val="black"/>
                    </a:solidFill>
                    <a:cs typeface="Arial" panose="020B0604020202020204" pitchFamily="34" charset="0"/>
                  </a:rPr>
                  <a:t> rappresentano rispettivamente la tensione, la corrente d’arco, la durata dell’arco.</a:t>
                </a:r>
              </a:p>
              <a:p>
                <a:pPr algn="ctr" defTabSz="685800" fontAlgn="base">
                  <a:spcBef>
                    <a:spcPts val="375"/>
                  </a:spcBef>
                  <a:spcAft>
                    <a:spcPts val="375"/>
                  </a:spcAft>
                  <a:buClrTx/>
                  <a:buSzTx/>
                  <a:buNone/>
                  <a:defRPr/>
                </a:pPr>
                <a:endParaRPr kumimoji="0" lang="it-IT" altLang="it-IT" sz="1500" kern="0" dirty="0">
                  <a:solidFill>
                    <a:srgbClr val="009999"/>
                  </a:solidFill>
                  <a:cs typeface="Arial" panose="020B0604020202020204" pitchFamily="34" charset="0"/>
                </a:endParaRPr>
              </a:p>
            </p:txBody>
          </p:sp>
        </mc:Choice>
        <mc:Fallback xmlns="">
          <p:sp>
            <p:nvSpPr>
              <p:cNvPr id="3" name="Rectangle 2">
                <a:extLst>
                  <a:ext uri="{FF2B5EF4-FFF2-40B4-BE49-F238E27FC236}">
                    <a16:creationId xmlns:a16="http://schemas.microsoft.com/office/drawing/2014/main" id="{876E42E4-060F-3BF4-7C9B-595B9820D852}"/>
                  </a:ext>
                </a:extLst>
              </p:cNvPr>
              <p:cNvSpPr>
                <a:spLocks noRot="1" noChangeAspect="1" noMove="1" noResize="1" noEditPoints="1" noAdjustHandles="1" noChangeArrowheads="1" noChangeShapeType="1" noTextEdit="1"/>
              </p:cNvSpPr>
              <p:nvPr/>
            </p:nvSpPr>
            <p:spPr bwMode="auto">
              <a:xfrm>
                <a:off x="793375" y="2174784"/>
                <a:ext cx="7557247" cy="3312947"/>
              </a:xfrm>
              <a:prstGeom prst="rect">
                <a:avLst/>
              </a:prstGeom>
              <a:blipFill>
                <a:blip r:embed="rId2"/>
                <a:stretch>
                  <a:fillRect l="-887" t="-552" r="-80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spTree>
    <p:extLst>
      <p:ext uri="{BB962C8B-B14F-4D97-AF65-F5344CB8AC3E}">
        <p14:creationId xmlns:p14="http://schemas.microsoft.com/office/powerpoint/2010/main" val="4228441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FA9DEECC-435D-9539-54EA-7A6F6134A8F8}"/>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31</a:t>
            </a:fld>
            <a:endParaRPr lang="it-IT">
              <a:solidFill>
                <a:prstClr val="black">
                  <a:tint val="75000"/>
                </a:prstClr>
              </a:solidFill>
              <a:latin typeface="Calibri" panose="020F0502020204030204"/>
            </a:endParaRPr>
          </a:p>
        </p:txBody>
      </p:sp>
      <p:sp>
        <p:nvSpPr>
          <p:cNvPr id="3" name="Rectangle 2">
            <a:extLst>
              <a:ext uri="{FF2B5EF4-FFF2-40B4-BE49-F238E27FC236}">
                <a16:creationId xmlns:a16="http://schemas.microsoft.com/office/drawing/2014/main" id="{876E42E4-060F-3BF4-7C9B-595B9820D852}"/>
              </a:ext>
            </a:extLst>
          </p:cNvPr>
          <p:cNvSpPr>
            <a:spLocks noChangeArrowheads="1"/>
          </p:cNvSpPr>
          <p:nvPr/>
        </p:nvSpPr>
        <p:spPr bwMode="auto">
          <a:xfrm>
            <a:off x="793375" y="2138758"/>
            <a:ext cx="7557247" cy="286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spcBef>
                <a:spcPts val="0"/>
              </a:spcBef>
              <a:spcAft>
                <a:spcPts val="900"/>
              </a:spcAft>
              <a:buClrTx/>
              <a:buSzTx/>
              <a:buNone/>
              <a:defRPr/>
            </a:pPr>
            <a:r>
              <a:rPr kumimoji="0" lang="it-IT" altLang="it-IT" sz="2000" kern="0" dirty="0">
                <a:solidFill>
                  <a:prstClr val="black"/>
                </a:solidFill>
                <a:cs typeface="Arial" panose="020B0604020202020204" pitchFamily="34" charset="0"/>
              </a:rPr>
              <a:t>Il problema si pone normalmente tra le sbarre di un quadro elettrico. Ai fini di questo corso si tenga presente:</a:t>
            </a:r>
          </a:p>
          <a:p>
            <a:pPr marL="257175" indent="-257175" algn="just" defTabSz="685800" fontAlgn="base">
              <a:spcBef>
                <a:spcPts val="0"/>
              </a:spcBef>
              <a:spcAft>
                <a:spcPts val="450"/>
              </a:spcAft>
              <a:buClrTx/>
              <a:buSzTx/>
              <a:buFont typeface="Arial" panose="020B0604020202020204" pitchFamily="34" charset="0"/>
              <a:buChar char="•"/>
              <a:defRPr/>
            </a:pPr>
            <a:r>
              <a:rPr kumimoji="0" lang="it-IT" altLang="it-IT" sz="2000" kern="0" dirty="0">
                <a:solidFill>
                  <a:prstClr val="black"/>
                </a:solidFill>
                <a:cs typeface="Arial" panose="020B0604020202020204" pitchFamily="34" charset="0"/>
              </a:rPr>
              <a:t>i quadri di media tensione devono essere conformi alla Norma CEI EN 62271-200 che obbliga il costruttore a garantire la tenuta dell’arco interno;</a:t>
            </a:r>
          </a:p>
          <a:p>
            <a:pPr marL="257175" indent="-257175" algn="just" defTabSz="685800" fontAlgn="base">
              <a:spcBef>
                <a:spcPts val="0"/>
              </a:spcBef>
              <a:buClrTx/>
              <a:buSzTx/>
              <a:buFont typeface="Arial" panose="020B0604020202020204" pitchFamily="34" charset="0"/>
              <a:buChar char="•"/>
              <a:defRPr/>
            </a:pPr>
            <a:r>
              <a:rPr kumimoji="0" lang="it-IT" altLang="it-IT" sz="2000" kern="0" dirty="0">
                <a:solidFill>
                  <a:prstClr val="black"/>
                </a:solidFill>
                <a:cs typeface="Arial" panose="020B0604020202020204" pitchFamily="34" charset="0"/>
              </a:rPr>
              <a:t>nei quadri di bassa tensione la prova di tenuta all’arco interno non è una prova di tipo e al momento non vi è l’obbligo del costruttore di garantire tale tenuta (piò essere un requisito da concordare in fase di contratto di acquisto).</a:t>
            </a:r>
          </a:p>
          <a:p>
            <a:pPr marL="257175" indent="-257175" algn="just" defTabSz="685800" fontAlgn="base">
              <a:spcBef>
                <a:spcPts val="0"/>
              </a:spcBef>
              <a:buClrTx/>
              <a:buSzTx/>
              <a:buFont typeface="Arial" panose="020B0604020202020204" pitchFamily="34" charset="0"/>
              <a:buChar char="•"/>
              <a:defRPr/>
            </a:pPr>
            <a:endParaRPr kumimoji="0" lang="it-IT" altLang="it-IT" sz="2000" kern="0" dirty="0">
              <a:solidFill>
                <a:srgbClr val="009999"/>
              </a:solidFill>
              <a:cs typeface="Arial" panose="020B0604020202020204" pitchFamily="34" charset="0"/>
            </a:endParaRPr>
          </a:p>
        </p:txBody>
      </p:sp>
      <p:sp>
        <p:nvSpPr>
          <p:cNvPr id="7" name="Rectangle 3">
            <a:extLst>
              <a:ext uri="{FF2B5EF4-FFF2-40B4-BE49-F238E27FC236}">
                <a16:creationId xmlns:a16="http://schemas.microsoft.com/office/drawing/2014/main" id="{ED610B46-9E0E-5C4E-BAEC-B23C6F61C561}"/>
              </a:ext>
            </a:extLst>
          </p:cNvPr>
          <p:cNvSpPr>
            <a:spLocks noChangeArrowheads="1"/>
          </p:cNvSpPr>
          <p:nvPr/>
        </p:nvSpPr>
        <p:spPr bwMode="auto">
          <a:xfrm>
            <a:off x="3043237" y="1215150"/>
            <a:ext cx="305752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ARCO ELETTRICO</a:t>
            </a:r>
          </a:p>
        </p:txBody>
      </p:sp>
    </p:spTree>
    <p:extLst>
      <p:ext uri="{BB962C8B-B14F-4D97-AF65-F5344CB8AC3E}">
        <p14:creationId xmlns:p14="http://schemas.microsoft.com/office/powerpoint/2010/main" val="652698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E3D54E7A-C6D6-4D7F-D8B4-A43331F7C25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32</a:t>
            </a:fld>
            <a:endParaRPr lang="it-IT">
              <a:solidFill>
                <a:prstClr val="black">
                  <a:tint val="75000"/>
                </a:prstClr>
              </a:solidFill>
              <a:latin typeface="Calibri" panose="020F0502020204030204"/>
            </a:endParaRPr>
          </a:p>
        </p:txBody>
      </p:sp>
      <p:sp>
        <p:nvSpPr>
          <p:cNvPr id="3" name="Rectangle 3">
            <a:extLst>
              <a:ext uri="{FF2B5EF4-FFF2-40B4-BE49-F238E27FC236}">
                <a16:creationId xmlns:a16="http://schemas.microsoft.com/office/drawing/2014/main" id="{7169ACB2-8102-FE73-179B-5ABDD67212B8}"/>
              </a:ext>
            </a:extLst>
          </p:cNvPr>
          <p:cNvSpPr>
            <a:spLocks noChangeArrowheads="1"/>
          </p:cNvSpPr>
          <p:nvPr/>
        </p:nvSpPr>
        <p:spPr bwMode="auto">
          <a:xfrm>
            <a:off x="2549047" y="1465160"/>
            <a:ext cx="404590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b="1" kern="0" dirty="0">
                <a:solidFill>
                  <a:prstClr val="black"/>
                </a:solidFill>
              </a:rPr>
              <a:t>INNESCO DI ESPLOSIONI</a:t>
            </a:r>
          </a:p>
        </p:txBody>
      </p:sp>
      <p:sp>
        <p:nvSpPr>
          <p:cNvPr id="4" name="Rectangle 2">
            <a:extLst>
              <a:ext uri="{FF2B5EF4-FFF2-40B4-BE49-F238E27FC236}">
                <a16:creationId xmlns:a16="http://schemas.microsoft.com/office/drawing/2014/main" id="{2102FFB3-43E2-EB35-7629-2EC3CEDF79BA}"/>
              </a:ext>
            </a:extLst>
          </p:cNvPr>
          <p:cNvSpPr>
            <a:spLocks noChangeArrowheads="1"/>
          </p:cNvSpPr>
          <p:nvPr/>
        </p:nvSpPr>
        <p:spPr bwMode="auto">
          <a:xfrm>
            <a:off x="1006844" y="2442374"/>
            <a:ext cx="7130305" cy="275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spcBef>
                <a:spcPts val="0"/>
              </a:spcBef>
              <a:spcAft>
                <a:spcPts val="900"/>
              </a:spcAft>
              <a:buClrTx/>
              <a:buSzTx/>
              <a:buNone/>
              <a:defRPr/>
            </a:pPr>
            <a:r>
              <a:rPr kumimoji="0" lang="it-IT" altLang="it-IT" sz="2025" kern="0" dirty="0">
                <a:solidFill>
                  <a:prstClr val="black"/>
                </a:solidFill>
              </a:rPr>
              <a:t>Il pericolo di esplosione può provenire dalla presenza di:</a:t>
            </a:r>
          </a:p>
          <a:p>
            <a:pPr marL="257175" indent="-257175" algn="just" defTabSz="685800" fontAlgn="base">
              <a:spcBef>
                <a:spcPct val="10000"/>
              </a:spcBef>
              <a:spcAft>
                <a:spcPct val="10000"/>
              </a:spcAft>
              <a:buClrTx/>
              <a:buSzTx/>
              <a:buFont typeface="Arial" panose="020B0604020202020204" pitchFamily="34" charset="0"/>
              <a:buChar char="-"/>
              <a:defRPr/>
            </a:pPr>
            <a:r>
              <a:rPr kumimoji="0" lang="it-IT" altLang="it-IT" sz="2250" kern="0" dirty="0">
                <a:solidFill>
                  <a:prstClr val="black"/>
                </a:solidFill>
              </a:rPr>
              <a:t>sostanze esplosive</a:t>
            </a:r>
          </a:p>
          <a:p>
            <a:pPr marL="257175" indent="-257175" algn="just" defTabSz="685800" fontAlgn="base">
              <a:spcBef>
                <a:spcPct val="10000"/>
              </a:spcBef>
              <a:spcAft>
                <a:spcPct val="10000"/>
              </a:spcAft>
              <a:buClrTx/>
              <a:buSzTx/>
              <a:buFont typeface="Arial" panose="020B0604020202020204" pitchFamily="34" charset="0"/>
              <a:buChar char="-"/>
              <a:defRPr/>
            </a:pPr>
            <a:r>
              <a:rPr kumimoji="0" lang="it-IT" altLang="it-IT" sz="2250" kern="0" dirty="0">
                <a:solidFill>
                  <a:prstClr val="black"/>
                </a:solidFill>
              </a:rPr>
              <a:t>gas, vapori o nebbie infiammabili</a:t>
            </a:r>
          </a:p>
          <a:p>
            <a:pPr marL="257175" indent="-257175" algn="just" defTabSz="685800" fontAlgn="base">
              <a:spcBef>
                <a:spcPct val="10000"/>
              </a:spcBef>
              <a:spcAft>
                <a:spcPct val="10000"/>
              </a:spcAft>
              <a:buClrTx/>
              <a:buSzTx/>
              <a:buFont typeface="Arial" panose="020B0604020202020204" pitchFamily="34" charset="0"/>
              <a:buChar char="-"/>
              <a:defRPr/>
            </a:pPr>
            <a:r>
              <a:rPr kumimoji="0" lang="it-IT" altLang="it-IT" sz="2250" kern="0" dirty="0">
                <a:solidFill>
                  <a:prstClr val="black"/>
                </a:solidFill>
              </a:rPr>
              <a:t>polveri infiammabili</a:t>
            </a:r>
          </a:p>
          <a:p>
            <a:pPr marL="257175" indent="-257175" algn="just" defTabSz="685800" fontAlgn="base">
              <a:spcBef>
                <a:spcPct val="10000"/>
              </a:spcBef>
              <a:spcAft>
                <a:spcPct val="10000"/>
              </a:spcAft>
              <a:buClrTx/>
              <a:buSzTx/>
              <a:buFont typeface="Arial" panose="020B0604020202020204" pitchFamily="34" charset="0"/>
              <a:buChar char="-"/>
              <a:defRPr/>
            </a:pPr>
            <a:endParaRPr kumimoji="0" lang="it-IT" altLang="it-IT" sz="1950" kern="0" dirty="0">
              <a:solidFill>
                <a:prstClr val="black"/>
              </a:solidFill>
            </a:endParaRPr>
          </a:p>
          <a:p>
            <a:pPr marL="257175" indent="-257175" algn="just" defTabSz="685800" fontAlgn="base">
              <a:spcBef>
                <a:spcPct val="10000"/>
              </a:spcBef>
              <a:spcAft>
                <a:spcPct val="10000"/>
              </a:spcAft>
              <a:buClrTx/>
              <a:buSzTx/>
              <a:buFont typeface="Arial" panose="020B0604020202020204" pitchFamily="34" charset="0"/>
              <a:buChar char="-"/>
              <a:defRPr/>
            </a:pPr>
            <a:endParaRPr kumimoji="0" lang="it-IT" altLang="it-IT" sz="1950" kern="0" dirty="0">
              <a:solidFill>
                <a:prstClr val="black"/>
              </a:solidFill>
            </a:endParaRPr>
          </a:p>
          <a:p>
            <a:pPr algn="just" defTabSz="685800" fontAlgn="base">
              <a:spcBef>
                <a:spcPct val="10000"/>
              </a:spcBef>
              <a:spcAft>
                <a:spcPct val="10000"/>
              </a:spcAft>
              <a:buClrTx/>
              <a:buSzTx/>
              <a:buNone/>
              <a:defRPr/>
            </a:pPr>
            <a:r>
              <a:rPr kumimoji="0" lang="it-IT" altLang="it-IT" sz="1500" b="1" kern="0" dirty="0">
                <a:solidFill>
                  <a:prstClr val="black"/>
                </a:solidFill>
              </a:rPr>
              <a:t>Nota</a:t>
            </a:r>
            <a:r>
              <a:rPr kumimoji="0" lang="it-IT" altLang="it-IT" sz="1500" kern="0" dirty="0">
                <a:solidFill>
                  <a:prstClr val="black"/>
                </a:solidFill>
              </a:rPr>
              <a:t>: per nebbia si intende l’insieme di goccioline di liquido in sospensione in aria.</a:t>
            </a:r>
          </a:p>
          <a:p>
            <a:pPr marL="133350" indent="-133350" algn="just" defTabSz="685800" fontAlgn="base">
              <a:spcBef>
                <a:spcPct val="10000"/>
              </a:spcBef>
              <a:spcAft>
                <a:spcPct val="10000"/>
              </a:spcAft>
              <a:buClrTx/>
              <a:buSzTx/>
              <a:buNone/>
              <a:defRPr/>
            </a:pPr>
            <a:endParaRPr kumimoji="0" lang="it-IT" altLang="it-IT" sz="1800" kern="0" dirty="0">
              <a:solidFill>
                <a:srgbClr val="336699"/>
              </a:solidFill>
            </a:endParaRP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Tree>
    <p:extLst>
      <p:ext uri="{BB962C8B-B14F-4D97-AF65-F5344CB8AC3E}">
        <p14:creationId xmlns:p14="http://schemas.microsoft.com/office/powerpoint/2010/main" val="6203609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D8949E1B-7E37-99C1-A1E8-02185FE43BC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33</a:t>
            </a:fld>
            <a:endParaRPr lang="it-IT">
              <a:solidFill>
                <a:prstClr val="black">
                  <a:tint val="75000"/>
                </a:prstClr>
              </a:solidFill>
              <a:latin typeface="Calibri" panose="020F0502020204030204"/>
            </a:endParaRPr>
          </a:p>
        </p:txBody>
      </p:sp>
      <p:graphicFrame>
        <p:nvGraphicFramePr>
          <p:cNvPr id="7" name="Tabella 11">
            <a:extLst>
              <a:ext uri="{FF2B5EF4-FFF2-40B4-BE49-F238E27FC236}">
                <a16:creationId xmlns:a16="http://schemas.microsoft.com/office/drawing/2014/main" id="{0C79FD2E-10F0-5D7B-8387-C8B23BEBAC14}"/>
              </a:ext>
            </a:extLst>
          </p:cNvPr>
          <p:cNvGraphicFramePr>
            <a:graphicFrameLocks noGrp="1"/>
          </p:cNvGraphicFramePr>
          <p:nvPr>
            <p:extLst>
              <p:ext uri="{D42A27DB-BD31-4B8C-83A1-F6EECF244321}">
                <p14:modId xmlns:p14="http://schemas.microsoft.com/office/powerpoint/2010/main" val="3682507240"/>
              </p:ext>
            </p:extLst>
          </p:nvPr>
        </p:nvGraphicFramePr>
        <p:xfrm>
          <a:off x="3302999" y="3766797"/>
          <a:ext cx="2538000" cy="1296000"/>
        </p:xfrm>
        <a:graphic>
          <a:graphicData uri="http://schemas.openxmlformats.org/drawingml/2006/table">
            <a:tbl>
              <a:tblPr firstRow="1" bandRow="1"/>
              <a:tblGrid>
                <a:gridCol w="2538000">
                  <a:extLst>
                    <a:ext uri="{9D8B030D-6E8A-4147-A177-3AD203B41FA5}">
                      <a16:colId xmlns:a16="http://schemas.microsoft.com/office/drawing/2014/main" val="693087390"/>
                    </a:ext>
                  </a:extLst>
                </a:gridCol>
              </a:tblGrid>
              <a:tr h="361385">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it-IT" sz="1700" b="1" kern="1200" dirty="0">
                          <a:solidFill>
                            <a:schemeClr val="tx1"/>
                          </a:solidFill>
                          <a:latin typeface="Calibri" panose="020F0502020204030204"/>
                          <a:ea typeface="+mn-ea"/>
                          <a:cs typeface="+mn-cs"/>
                        </a:rPr>
                        <a:t>LUOGHI DI CLASSE 1</a:t>
                      </a:r>
                      <a:endParaRPr lang="it-IT" sz="1700" dirty="0">
                        <a:solidFill>
                          <a:schemeClr val="tx1"/>
                        </a:solidFill>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188CD"/>
                    </a:solidFill>
                  </a:tcPr>
                </a:tc>
                <a:extLst>
                  <a:ext uri="{0D108BD9-81ED-4DB2-BD59-A6C34878D82A}">
                    <a16:rowId xmlns:a16="http://schemas.microsoft.com/office/drawing/2014/main" val="3751982486"/>
                  </a:ext>
                </a:extLst>
              </a:tr>
              <a:tr h="934615">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it-IT" sz="1700" kern="1200" dirty="0">
                          <a:solidFill>
                            <a:schemeClr val="tx1"/>
                          </a:solidFill>
                          <a:latin typeface="Calibri" panose="020F0502020204030204"/>
                          <a:ea typeface="+mn-ea"/>
                          <a:cs typeface="+mn-cs"/>
                        </a:rPr>
                        <a:t>Pericolo di esplosione per la presenza di gas, vapori o nebbie infiammabili</a:t>
                      </a:r>
                      <a:endParaRPr lang="it-IT" sz="1700" dirty="0">
                        <a:solidFill>
                          <a:schemeClr val="tx1"/>
                        </a:solidFill>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571445073"/>
                  </a:ext>
                </a:extLst>
              </a:tr>
            </a:tbl>
          </a:graphicData>
        </a:graphic>
      </p:graphicFrame>
      <p:graphicFrame>
        <p:nvGraphicFramePr>
          <p:cNvPr id="8" name="Tabella 11">
            <a:extLst>
              <a:ext uri="{FF2B5EF4-FFF2-40B4-BE49-F238E27FC236}">
                <a16:creationId xmlns:a16="http://schemas.microsoft.com/office/drawing/2014/main" id="{FFF7AD39-1A4B-FEE7-D90B-E754671D8654}"/>
              </a:ext>
            </a:extLst>
          </p:cNvPr>
          <p:cNvGraphicFramePr>
            <a:graphicFrameLocks noGrp="1"/>
          </p:cNvGraphicFramePr>
          <p:nvPr>
            <p:extLst>
              <p:ext uri="{D42A27DB-BD31-4B8C-83A1-F6EECF244321}">
                <p14:modId xmlns:p14="http://schemas.microsoft.com/office/powerpoint/2010/main" val="1826678901"/>
              </p:ext>
            </p:extLst>
          </p:nvPr>
        </p:nvGraphicFramePr>
        <p:xfrm>
          <a:off x="248620" y="3766797"/>
          <a:ext cx="2538000" cy="1296000"/>
        </p:xfrm>
        <a:graphic>
          <a:graphicData uri="http://schemas.openxmlformats.org/drawingml/2006/table">
            <a:tbl>
              <a:tblPr firstRow="1" bandRow="1"/>
              <a:tblGrid>
                <a:gridCol w="2538000">
                  <a:extLst>
                    <a:ext uri="{9D8B030D-6E8A-4147-A177-3AD203B41FA5}">
                      <a16:colId xmlns:a16="http://schemas.microsoft.com/office/drawing/2014/main" val="693087390"/>
                    </a:ext>
                  </a:extLst>
                </a:gridCol>
              </a:tblGrid>
              <a:tr h="36288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it-IT" sz="1700" dirty="0">
                          <a:solidFill>
                            <a:schemeClr val="tx1"/>
                          </a:solidFill>
                          <a:latin typeface="+mn-lt"/>
                        </a:rPr>
                        <a:t>LUOGHI DI CLASSE 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D25F"/>
                    </a:solidFill>
                  </a:tcPr>
                </a:tc>
                <a:extLst>
                  <a:ext uri="{0D108BD9-81ED-4DB2-BD59-A6C34878D82A}">
                    <a16:rowId xmlns:a16="http://schemas.microsoft.com/office/drawing/2014/main" val="3751982486"/>
                  </a:ext>
                </a:extLst>
              </a:tr>
              <a:tr h="93312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it-IT" sz="1700" dirty="0">
                          <a:solidFill>
                            <a:schemeClr val="tx1"/>
                          </a:solidFill>
                          <a:latin typeface="+mn-lt"/>
                        </a:rPr>
                        <a:t>Pericolo di esplosione per la presenza di materiale esplosivo</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6EDBD"/>
                    </a:solidFill>
                  </a:tcPr>
                </a:tc>
                <a:extLst>
                  <a:ext uri="{0D108BD9-81ED-4DB2-BD59-A6C34878D82A}">
                    <a16:rowId xmlns:a16="http://schemas.microsoft.com/office/drawing/2014/main" val="571445073"/>
                  </a:ext>
                </a:extLst>
              </a:tr>
            </a:tbl>
          </a:graphicData>
        </a:graphic>
      </p:graphicFrame>
      <p:graphicFrame>
        <p:nvGraphicFramePr>
          <p:cNvPr id="9" name="Tabella 8">
            <a:extLst>
              <a:ext uri="{FF2B5EF4-FFF2-40B4-BE49-F238E27FC236}">
                <a16:creationId xmlns:a16="http://schemas.microsoft.com/office/drawing/2014/main" id="{F354266C-4DDE-E078-F259-ABD16EA4038D}"/>
              </a:ext>
            </a:extLst>
          </p:cNvPr>
          <p:cNvGraphicFramePr>
            <a:graphicFrameLocks noGrp="1"/>
          </p:cNvGraphicFramePr>
          <p:nvPr>
            <p:extLst>
              <p:ext uri="{D42A27DB-BD31-4B8C-83A1-F6EECF244321}">
                <p14:modId xmlns:p14="http://schemas.microsoft.com/office/powerpoint/2010/main" val="1547261891"/>
              </p:ext>
            </p:extLst>
          </p:nvPr>
        </p:nvGraphicFramePr>
        <p:xfrm>
          <a:off x="6357380" y="3766797"/>
          <a:ext cx="2538000" cy="1296000"/>
        </p:xfrm>
        <a:graphic>
          <a:graphicData uri="http://schemas.openxmlformats.org/drawingml/2006/table">
            <a:tbl>
              <a:tblPr firstRow="1" bandRow="1"/>
              <a:tblGrid>
                <a:gridCol w="2538000">
                  <a:extLst>
                    <a:ext uri="{9D8B030D-6E8A-4147-A177-3AD203B41FA5}">
                      <a16:colId xmlns:a16="http://schemas.microsoft.com/office/drawing/2014/main" val="693087390"/>
                    </a:ext>
                  </a:extLst>
                </a:gridCol>
              </a:tblGrid>
              <a:tr h="388612">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700" b="1" i="0" u="none" strike="noStrike" kern="1200" cap="none" spc="0" normalizeH="0" baseline="0" noProof="0" dirty="0">
                          <a:ln>
                            <a:noFill/>
                          </a:ln>
                          <a:solidFill>
                            <a:prstClr val="black"/>
                          </a:solidFill>
                          <a:effectLst/>
                          <a:uLnTx/>
                          <a:uFillTx/>
                          <a:latin typeface="Calibri" panose="020F0502020204030204"/>
                          <a:ea typeface="+mn-ea"/>
                          <a:cs typeface="+mn-cs"/>
                        </a:rPr>
                        <a:t>LUOGHI DI CLASSE 2</a:t>
                      </a:r>
                      <a:endParaRPr kumimoji="0" lang="it-IT" sz="17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476A1"/>
                    </a:solidFill>
                  </a:tcPr>
                </a:tc>
                <a:extLst>
                  <a:ext uri="{0D108BD9-81ED-4DB2-BD59-A6C34878D82A}">
                    <a16:rowId xmlns:a16="http://schemas.microsoft.com/office/drawing/2014/main" val="3751982486"/>
                  </a:ext>
                </a:extLst>
              </a:tr>
              <a:tr h="90738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kumimoji="0" lang="it-IT" sz="1700" b="0" i="0" u="none" strike="noStrike" kern="1200" cap="none" spc="0" normalizeH="0" baseline="0" noProof="0" dirty="0">
                          <a:ln>
                            <a:noFill/>
                          </a:ln>
                          <a:solidFill>
                            <a:prstClr val="black"/>
                          </a:solidFill>
                          <a:effectLst/>
                          <a:uLnTx/>
                          <a:uFillTx/>
                          <a:latin typeface="Calibri" panose="020F0502020204030204"/>
                          <a:ea typeface="+mn-ea"/>
                          <a:cs typeface="+mn-cs"/>
                        </a:rPr>
                        <a:t>Pericolo di esplosione per la presenza di polveri</a:t>
                      </a:r>
                      <a:endParaRPr lang="it-IT" sz="1700" dirty="0">
                        <a:solidFill>
                          <a:schemeClr val="tx1"/>
                        </a:solidFill>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CCE4"/>
                    </a:solidFill>
                  </a:tcPr>
                </a:tc>
                <a:extLst>
                  <a:ext uri="{0D108BD9-81ED-4DB2-BD59-A6C34878D82A}">
                    <a16:rowId xmlns:a16="http://schemas.microsoft.com/office/drawing/2014/main" val="571445073"/>
                  </a:ext>
                </a:extLst>
              </a:tr>
            </a:tbl>
          </a:graphicData>
        </a:graphic>
      </p:graphicFrame>
      <p:graphicFrame>
        <p:nvGraphicFramePr>
          <p:cNvPr id="11" name="Tabella 10">
            <a:extLst>
              <a:ext uri="{FF2B5EF4-FFF2-40B4-BE49-F238E27FC236}">
                <a16:creationId xmlns:a16="http://schemas.microsoft.com/office/drawing/2014/main" id="{32F6CE22-579A-BEEA-AA78-DDBD81B9E693}"/>
              </a:ext>
            </a:extLst>
          </p:cNvPr>
          <p:cNvGraphicFramePr>
            <a:graphicFrameLocks noGrp="1"/>
          </p:cNvGraphicFramePr>
          <p:nvPr>
            <p:extLst>
              <p:ext uri="{D42A27DB-BD31-4B8C-83A1-F6EECF244321}">
                <p14:modId xmlns:p14="http://schemas.microsoft.com/office/powerpoint/2010/main" val="3564056785"/>
              </p:ext>
            </p:extLst>
          </p:nvPr>
        </p:nvGraphicFramePr>
        <p:xfrm>
          <a:off x="3221999" y="2257258"/>
          <a:ext cx="2700000" cy="540000"/>
        </p:xfrm>
        <a:graphic>
          <a:graphicData uri="http://schemas.openxmlformats.org/drawingml/2006/table">
            <a:tbl>
              <a:tblPr firstRow="1" bandRow="1"/>
              <a:tblGrid>
                <a:gridCol w="2700000">
                  <a:extLst>
                    <a:ext uri="{9D8B030D-6E8A-4147-A177-3AD203B41FA5}">
                      <a16:colId xmlns:a16="http://schemas.microsoft.com/office/drawing/2014/main" val="693087390"/>
                    </a:ext>
                  </a:extLst>
                </a:gridCol>
              </a:tblGrid>
              <a:tr h="5400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it-IT" sz="1800" b="1" kern="1200" dirty="0">
                          <a:solidFill>
                            <a:schemeClr val="tx1"/>
                          </a:solidFill>
                          <a:latin typeface="+mn-lt"/>
                          <a:ea typeface="+mn-ea"/>
                          <a:cs typeface="+mn-cs"/>
                        </a:rPr>
                        <a:t>CLASSE DEI LUOGHI</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751982486"/>
                  </a:ext>
                </a:extLst>
              </a:tr>
            </a:tbl>
          </a:graphicData>
        </a:graphic>
      </p:graphicFrame>
      <p:cxnSp>
        <p:nvCxnSpPr>
          <p:cNvPr id="13" name="Connettore diritto 12">
            <a:extLst>
              <a:ext uri="{FF2B5EF4-FFF2-40B4-BE49-F238E27FC236}">
                <a16:creationId xmlns:a16="http://schemas.microsoft.com/office/drawing/2014/main" id="{A5C69C6C-091D-8D89-F97E-084547C9762C}"/>
              </a:ext>
            </a:extLst>
          </p:cNvPr>
          <p:cNvCxnSpPr>
            <a:cxnSpLocks/>
          </p:cNvCxnSpPr>
          <p:nvPr/>
        </p:nvCxnSpPr>
        <p:spPr>
          <a:xfrm>
            <a:off x="4571999" y="2797256"/>
            <a:ext cx="0" cy="972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ttore diritto 16">
            <a:extLst>
              <a:ext uri="{FF2B5EF4-FFF2-40B4-BE49-F238E27FC236}">
                <a16:creationId xmlns:a16="http://schemas.microsoft.com/office/drawing/2014/main" id="{56D2B4EE-921F-7EC4-8DF0-E8C2C91BFB91}"/>
              </a:ext>
            </a:extLst>
          </p:cNvPr>
          <p:cNvCxnSpPr>
            <a:cxnSpLocks/>
          </p:cNvCxnSpPr>
          <p:nvPr/>
        </p:nvCxnSpPr>
        <p:spPr>
          <a:xfrm>
            <a:off x="1517620" y="3249115"/>
            <a:ext cx="0" cy="513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Connettore diritto 17">
            <a:extLst>
              <a:ext uri="{FF2B5EF4-FFF2-40B4-BE49-F238E27FC236}">
                <a16:creationId xmlns:a16="http://schemas.microsoft.com/office/drawing/2014/main" id="{164FA00A-5A28-1D77-EBC5-7F8B9D633DC8}"/>
              </a:ext>
            </a:extLst>
          </p:cNvPr>
          <p:cNvCxnSpPr/>
          <p:nvPr/>
        </p:nvCxnSpPr>
        <p:spPr>
          <a:xfrm>
            <a:off x="7626380" y="3249113"/>
            <a:ext cx="0" cy="513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ttore diritto 19">
            <a:extLst>
              <a:ext uri="{FF2B5EF4-FFF2-40B4-BE49-F238E27FC236}">
                <a16:creationId xmlns:a16="http://schemas.microsoft.com/office/drawing/2014/main" id="{37A763C5-F6FA-8B9A-FF35-FA1D6FA426CE}"/>
              </a:ext>
            </a:extLst>
          </p:cNvPr>
          <p:cNvCxnSpPr/>
          <p:nvPr/>
        </p:nvCxnSpPr>
        <p:spPr>
          <a:xfrm flipH="1">
            <a:off x="1517620" y="3252472"/>
            <a:ext cx="610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3">
            <a:extLst>
              <a:ext uri="{FF2B5EF4-FFF2-40B4-BE49-F238E27FC236}">
                <a16:creationId xmlns:a16="http://schemas.microsoft.com/office/drawing/2014/main" id="{F7455439-8A8F-AB87-EE2C-E16203B296EB}"/>
              </a:ext>
            </a:extLst>
          </p:cNvPr>
          <p:cNvSpPr>
            <a:spLocks noChangeArrowheads="1"/>
          </p:cNvSpPr>
          <p:nvPr/>
        </p:nvSpPr>
        <p:spPr bwMode="auto">
          <a:xfrm>
            <a:off x="2549047" y="1465160"/>
            <a:ext cx="404590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b="1" kern="0" dirty="0">
                <a:solidFill>
                  <a:prstClr val="black"/>
                </a:solidFill>
              </a:rPr>
              <a:t>INNESCO DI ESPLOSIONI</a:t>
            </a:r>
          </a:p>
        </p:txBody>
      </p:sp>
    </p:spTree>
    <p:extLst>
      <p:ext uri="{BB962C8B-B14F-4D97-AF65-F5344CB8AC3E}">
        <p14:creationId xmlns:p14="http://schemas.microsoft.com/office/powerpoint/2010/main" val="1258222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9E7A8BF1-83C8-4F82-A3F4-B453DE7B6110}"/>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34</a:t>
            </a:fld>
            <a:endParaRPr lang="it-IT">
              <a:solidFill>
                <a:prstClr val="black">
                  <a:tint val="75000"/>
                </a:prstClr>
              </a:solidFill>
              <a:latin typeface="Calibri" panose="020F0502020204030204"/>
            </a:endParaRPr>
          </a:p>
        </p:txBody>
      </p:sp>
      <p:sp>
        <p:nvSpPr>
          <p:cNvPr id="4" name="Segnaposto contenuto 3">
            <a:extLst>
              <a:ext uri="{FF2B5EF4-FFF2-40B4-BE49-F238E27FC236}">
                <a16:creationId xmlns:a16="http://schemas.microsoft.com/office/drawing/2014/main" id="{9F3A9367-3D03-3457-711B-B1980536C3BF}"/>
              </a:ext>
            </a:extLst>
          </p:cNvPr>
          <p:cNvSpPr txBox="1">
            <a:spLocks/>
          </p:cNvSpPr>
          <p:nvPr/>
        </p:nvSpPr>
        <p:spPr bwMode="auto">
          <a:xfrm>
            <a:off x="1304999" y="3407768"/>
            <a:ext cx="6534000" cy="432000"/>
          </a:xfrm>
          <a:prstGeom prst="rect">
            <a:avLst/>
          </a:prstGeom>
          <a:solidFill>
            <a:schemeClr val="bg1"/>
          </a:solidFill>
          <a:ln w="57150">
            <a:solidFill>
              <a:srgbClr val="FF0000"/>
            </a:solidFill>
            <a:prstDash val="solid"/>
            <a:miter lim="800000"/>
            <a:headEnd/>
            <a:tailEnd/>
          </a:ln>
        </p:spPr>
        <p:txBody>
          <a:bodyPr anchor="ctr"/>
          <a:lstStyle>
            <a:lvl1pPr marL="342900" indent="-342900" defTabSz="538163">
              <a:defRPr>
                <a:solidFill>
                  <a:schemeClr val="tx1"/>
                </a:solidFill>
                <a:latin typeface="Calibri" panose="020F0502020204030204" pitchFamily="34" charset="0"/>
              </a:defRPr>
            </a:lvl1pPr>
            <a:lvl2pPr marL="742950" indent="-285750" defTabSz="538163">
              <a:defRPr>
                <a:solidFill>
                  <a:schemeClr val="tx1"/>
                </a:solidFill>
                <a:latin typeface="Calibri" panose="020F0502020204030204" pitchFamily="34" charset="0"/>
              </a:defRPr>
            </a:lvl2pPr>
            <a:lvl3pPr defTabSz="538163">
              <a:defRPr>
                <a:solidFill>
                  <a:schemeClr val="tx1"/>
                </a:solidFill>
                <a:latin typeface="Calibri" panose="020F0502020204030204" pitchFamily="34" charset="0"/>
              </a:defRPr>
            </a:lvl3pPr>
            <a:lvl4pPr marL="1600200" indent="-228600" defTabSz="538163">
              <a:defRPr>
                <a:solidFill>
                  <a:schemeClr val="tx1"/>
                </a:solidFill>
                <a:latin typeface="Calibri" panose="020F0502020204030204" pitchFamily="34" charset="0"/>
              </a:defRPr>
            </a:lvl4pPr>
            <a:lvl5pPr marL="2057400" indent="-228600" defTabSz="538163">
              <a:defRPr>
                <a:solidFill>
                  <a:schemeClr val="tx1"/>
                </a:solidFill>
                <a:latin typeface="Calibri" panose="020F0502020204030204" pitchFamily="34" charset="0"/>
              </a:defRPr>
            </a:lvl5pPr>
            <a:lvl6pPr marL="2514600" indent="-228600" defTabSz="538163" eaLnBrk="0" fontAlgn="base" hangingPunct="0">
              <a:spcBef>
                <a:spcPct val="0"/>
              </a:spcBef>
              <a:spcAft>
                <a:spcPct val="0"/>
              </a:spcAft>
              <a:defRPr>
                <a:solidFill>
                  <a:schemeClr val="tx1"/>
                </a:solidFill>
                <a:latin typeface="Calibri" panose="020F0502020204030204" pitchFamily="34" charset="0"/>
              </a:defRPr>
            </a:lvl6pPr>
            <a:lvl7pPr marL="2971800" indent="-228600" defTabSz="538163" eaLnBrk="0" fontAlgn="base" hangingPunct="0">
              <a:spcBef>
                <a:spcPct val="0"/>
              </a:spcBef>
              <a:spcAft>
                <a:spcPct val="0"/>
              </a:spcAft>
              <a:defRPr>
                <a:solidFill>
                  <a:schemeClr val="tx1"/>
                </a:solidFill>
                <a:latin typeface="Calibri" panose="020F0502020204030204" pitchFamily="34" charset="0"/>
              </a:defRPr>
            </a:lvl7pPr>
            <a:lvl8pPr marL="3429000" indent="-228600" defTabSz="538163" eaLnBrk="0" fontAlgn="base" hangingPunct="0">
              <a:spcBef>
                <a:spcPct val="0"/>
              </a:spcBef>
              <a:spcAft>
                <a:spcPct val="0"/>
              </a:spcAft>
              <a:defRPr>
                <a:solidFill>
                  <a:schemeClr val="tx1"/>
                </a:solidFill>
                <a:latin typeface="Calibri" panose="020F0502020204030204" pitchFamily="34" charset="0"/>
              </a:defRPr>
            </a:lvl8pPr>
            <a:lvl9pPr marL="3886200" indent="-228600" defTabSz="538163" eaLnBrk="0" fontAlgn="base" hangingPunct="0">
              <a:spcBef>
                <a:spcPct val="0"/>
              </a:spcBef>
              <a:spcAft>
                <a:spcPct val="0"/>
              </a:spcAft>
              <a:defRPr>
                <a:solidFill>
                  <a:schemeClr val="tx1"/>
                </a:solidFill>
                <a:latin typeface="Calibri" panose="020F0502020204030204" pitchFamily="34" charset="0"/>
              </a:defRPr>
            </a:lvl9pPr>
          </a:lstStyle>
          <a:p>
            <a:pPr marL="0" indent="0" algn="ctr" defTabSz="403622">
              <a:defRPr/>
            </a:pPr>
            <a:r>
              <a:rPr lang="it-IT" altLang="it-IT" dirty="0">
                <a:solidFill>
                  <a:srgbClr val="44546A"/>
                </a:solidFill>
                <a:latin typeface="Arial" panose="020B0604020202020204" pitchFamily="34" charset="0"/>
                <a:cs typeface="Arial" panose="020B0604020202020204" pitchFamily="34" charset="0"/>
              </a:rPr>
              <a:t>DIRETTIVA 2014/34/UE del 26 febbraio 2014 (ATEX)</a:t>
            </a:r>
          </a:p>
        </p:txBody>
      </p:sp>
      <p:sp>
        <p:nvSpPr>
          <p:cNvPr id="5" name="Rectangle 2">
            <a:extLst>
              <a:ext uri="{FF2B5EF4-FFF2-40B4-BE49-F238E27FC236}">
                <a16:creationId xmlns:a16="http://schemas.microsoft.com/office/drawing/2014/main" id="{1DA1AFAA-566E-7A91-DD30-737AAC908AAA}"/>
              </a:ext>
            </a:extLst>
          </p:cNvPr>
          <p:cNvSpPr>
            <a:spLocks noChangeArrowheads="1"/>
          </p:cNvSpPr>
          <p:nvPr/>
        </p:nvSpPr>
        <p:spPr bwMode="auto">
          <a:xfrm>
            <a:off x="1304999" y="2487462"/>
            <a:ext cx="377799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spcBef>
                <a:spcPts val="0"/>
              </a:spcBef>
              <a:spcAft>
                <a:spcPts val="900"/>
              </a:spcAft>
              <a:buClrTx/>
              <a:buSzTx/>
              <a:buNone/>
              <a:defRPr/>
            </a:pPr>
            <a:r>
              <a:rPr kumimoji="0" lang="it-IT" altLang="it-IT" sz="1800" b="1" kern="0" dirty="0">
                <a:solidFill>
                  <a:srgbClr val="44546A"/>
                </a:solidFill>
              </a:rPr>
              <a:t>Riferimenti legislativi e normativi</a:t>
            </a:r>
          </a:p>
          <a:p>
            <a:pPr marL="133350" indent="-133350" algn="just" defTabSz="685800" fontAlgn="base">
              <a:spcBef>
                <a:spcPct val="10000"/>
              </a:spcBef>
              <a:spcAft>
                <a:spcPct val="10000"/>
              </a:spcAft>
              <a:buClrTx/>
              <a:buSzTx/>
              <a:buNone/>
              <a:defRPr/>
            </a:pPr>
            <a:endParaRPr kumimoji="0" lang="it-IT" altLang="it-IT" sz="1800" b="1" kern="0" dirty="0">
              <a:solidFill>
                <a:srgbClr val="336699"/>
              </a:solidFill>
            </a:endParaRP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
        <p:nvSpPr>
          <p:cNvPr id="6" name="Segnaposto contenuto 3">
            <a:extLst>
              <a:ext uri="{FF2B5EF4-FFF2-40B4-BE49-F238E27FC236}">
                <a16:creationId xmlns:a16="http://schemas.microsoft.com/office/drawing/2014/main" id="{43977F9E-7B2B-0658-39C5-4AC4CDABE077}"/>
              </a:ext>
            </a:extLst>
          </p:cNvPr>
          <p:cNvSpPr txBox="1">
            <a:spLocks/>
          </p:cNvSpPr>
          <p:nvPr/>
        </p:nvSpPr>
        <p:spPr bwMode="auto">
          <a:xfrm>
            <a:off x="1304999" y="4329380"/>
            <a:ext cx="6534000" cy="432000"/>
          </a:xfrm>
          <a:prstGeom prst="rect">
            <a:avLst/>
          </a:prstGeom>
          <a:solidFill>
            <a:schemeClr val="bg1"/>
          </a:solidFill>
          <a:ln w="57150">
            <a:solidFill>
              <a:srgbClr val="FF0000"/>
            </a:solidFill>
            <a:prstDash val="solid"/>
            <a:miter lim="800000"/>
            <a:headEnd/>
            <a:tailEnd/>
          </a:ln>
        </p:spPr>
        <p:txBody>
          <a:bodyPr anchor="ctr"/>
          <a:lstStyle>
            <a:lvl1pPr marL="342900" indent="-342900" defTabSz="538163">
              <a:defRPr>
                <a:solidFill>
                  <a:schemeClr val="tx1"/>
                </a:solidFill>
                <a:latin typeface="Calibri" panose="020F0502020204030204" pitchFamily="34" charset="0"/>
              </a:defRPr>
            </a:lvl1pPr>
            <a:lvl2pPr marL="742950" indent="-285750" defTabSz="538163">
              <a:defRPr>
                <a:solidFill>
                  <a:schemeClr val="tx1"/>
                </a:solidFill>
                <a:latin typeface="Calibri" panose="020F0502020204030204" pitchFamily="34" charset="0"/>
              </a:defRPr>
            </a:lvl2pPr>
            <a:lvl3pPr defTabSz="538163">
              <a:defRPr>
                <a:solidFill>
                  <a:schemeClr val="tx1"/>
                </a:solidFill>
                <a:latin typeface="Calibri" panose="020F0502020204030204" pitchFamily="34" charset="0"/>
              </a:defRPr>
            </a:lvl3pPr>
            <a:lvl4pPr marL="1600200" indent="-228600" defTabSz="538163">
              <a:defRPr>
                <a:solidFill>
                  <a:schemeClr val="tx1"/>
                </a:solidFill>
                <a:latin typeface="Calibri" panose="020F0502020204030204" pitchFamily="34" charset="0"/>
              </a:defRPr>
            </a:lvl4pPr>
            <a:lvl5pPr marL="2057400" indent="-228600" defTabSz="538163">
              <a:defRPr>
                <a:solidFill>
                  <a:schemeClr val="tx1"/>
                </a:solidFill>
                <a:latin typeface="Calibri" panose="020F0502020204030204" pitchFamily="34" charset="0"/>
              </a:defRPr>
            </a:lvl5pPr>
            <a:lvl6pPr marL="2514600" indent="-228600" defTabSz="538163" eaLnBrk="0" fontAlgn="base" hangingPunct="0">
              <a:spcBef>
                <a:spcPct val="0"/>
              </a:spcBef>
              <a:spcAft>
                <a:spcPct val="0"/>
              </a:spcAft>
              <a:defRPr>
                <a:solidFill>
                  <a:schemeClr val="tx1"/>
                </a:solidFill>
                <a:latin typeface="Calibri" panose="020F0502020204030204" pitchFamily="34" charset="0"/>
              </a:defRPr>
            </a:lvl6pPr>
            <a:lvl7pPr marL="2971800" indent="-228600" defTabSz="538163" eaLnBrk="0" fontAlgn="base" hangingPunct="0">
              <a:spcBef>
                <a:spcPct val="0"/>
              </a:spcBef>
              <a:spcAft>
                <a:spcPct val="0"/>
              </a:spcAft>
              <a:defRPr>
                <a:solidFill>
                  <a:schemeClr val="tx1"/>
                </a:solidFill>
                <a:latin typeface="Calibri" panose="020F0502020204030204" pitchFamily="34" charset="0"/>
              </a:defRPr>
            </a:lvl7pPr>
            <a:lvl8pPr marL="3429000" indent="-228600" defTabSz="538163" eaLnBrk="0" fontAlgn="base" hangingPunct="0">
              <a:spcBef>
                <a:spcPct val="0"/>
              </a:spcBef>
              <a:spcAft>
                <a:spcPct val="0"/>
              </a:spcAft>
              <a:defRPr>
                <a:solidFill>
                  <a:schemeClr val="tx1"/>
                </a:solidFill>
                <a:latin typeface="Calibri" panose="020F0502020204030204" pitchFamily="34" charset="0"/>
              </a:defRPr>
            </a:lvl8pPr>
            <a:lvl9pPr marL="3886200" indent="-228600" defTabSz="538163" eaLnBrk="0" fontAlgn="base" hangingPunct="0">
              <a:spcBef>
                <a:spcPct val="0"/>
              </a:spcBef>
              <a:spcAft>
                <a:spcPct val="0"/>
              </a:spcAft>
              <a:defRPr>
                <a:solidFill>
                  <a:schemeClr val="tx1"/>
                </a:solidFill>
                <a:latin typeface="Calibri" panose="020F0502020204030204" pitchFamily="34" charset="0"/>
              </a:defRPr>
            </a:lvl9pPr>
          </a:lstStyle>
          <a:p>
            <a:pPr marL="0" indent="0" algn="ctr" defTabSz="403622">
              <a:defRPr/>
            </a:pPr>
            <a:r>
              <a:rPr lang="it-IT" altLang="it-IT" dirty="0">
                <a:solidFill>
                  <a:srgbClr val="44546A"/>
                </a:solidFill>
                <a:latin typeface="Arial" panose="020B0604020202020204" pitchFamily="34" charset="0"/>
                <a:cs typeface="Arial" panose="020B0604020202020204" pitchFamily="34" charset="0"/>
              </a:rPr>
              <a:t>D. Lgs. 81/2008  Titolo XI Protezione da atmosfere esplosive</a:t>
            </a:r>
          </a:p>
        </p:txBody>
      </p:sp>
      <p:sp>
        <p:nvSpPr>
          <p:cNvPr id="7" name="Segnaposto contenuto 3">
            <a:extLst>
              <a:ext uri="{FF2B5EF4-FFF2-40B4-BE49-F238E27FC236}">
                <a16:creationId xmlns:a16="http://schemas.microsoft.com/office/drawing/2014/main" id="{32C94763-796A-DEAB-B55A-A9A46439343B}"/>
              </a:ext>
            </a:extLst>
          </p:cNvPr>
          <p:cNvSpPr txBox="1">
            <a:spLocks/>
          </p:cNvSpPr>
          <p:nvPr/>
        </p:nvSpPr>
        <p:spPr bwMode="auto">
          <a:xfrm>
            <a:off x="1304999" y="5250992"/>
            <a:ext cx="6534000" cy="432000"/>
          </a:xfrm>
          <a:prstGeom prst="rect">
            <a:avLst/>
          </a:prstGeom>
          <a:solidFill>
            <a:schemeClr val="bg1"/>
          </a:solidFill>
          <a:ln w="57150">
            <a:solidFill>
              <a:srgbClr val="FF0000"/>
            </a:solidFill>
            <a:prstDash val="solid"/>
            <a:miter lim="800000"/>
            <a:headEnd/>
            <a:tailEnd/>
          </a:ln>
        </p:spPr>
        <p:txBody>
          <a:bodyPr anchor="ctr"/>
          <a:lstStyle>
            <a:lvl1pPr marL="342900" indent="-342900" defTabSz="538163">
              <a:defRPr>
                <a:solidFill>
                  <a:schemeClr val="tx1"/>
                </a:solidFill>
                <a:latin typeface="Calibri" panose="020F0502020204030204" pitchFamily="34" charset="0"/>
              </a:defRPr>
            </a:lvl1pPr>
            <a:lvl2pPr marL="742950" indent="-285750" defTabSz="538163">
              <a:defRPr>
                <a:solidFill>
                  <a:schemeClr val="tx1"/>
                </a:solidFill>
                <a:latin typeface="Calibri" panose="020F0502020204030204" pitchFamily="34" charset="0"/>
              </a:defRPr>
            </a:lvl2pPr>
            <a:lvl3pPr defTabSz="538163">
              <a:defRPr>
                <a:solidFill>
                  <a:schemeClr val="tx1"/>
                </a:solidFill>
                <a:latin typeface="Calibri" panose="020F0502020204030204" pitchFamily="34" charset="0"/>
              </a:defRPr>
            </a:lvl3pPr>
            <a:lvl4pPr marL="1600200" indent="-228600" defTabSz="538163">
              <a:defRPr>
                <a:solidFill>
                  <a:schemeClr val="tx1"/>
                </a:solidFill>
                <a:latin typeface="Calibri" panose="020F0502020204030204" pitchFamily="34" charset="0"/>
              </a:defRPr>
            </a:lvl4pPr>
            <a:lvl5pPr marL="2057400" indent="-228600" defTabSz="538163">
              <a:defRPr>
                <a:solidFill>
                  <a:schemeClr val="tx1"/>
                </a:solidFill>
                <a:latin typeface="Calibri" panose="020F0502020204030204" pitchFamily="34" charset="0"/>
              </a:defRPr>
            </a:lvl5pPr>
            <a:lvl6pPr marL="2514600" indent="-228600" defTabSz="538163" eaLnBrk="0" fontAlgn="base" hangingPunct="0">
              <a:spcBef>
                <a:spcPct val="0"/>
              </a:spcBef>
              <a:spcAft>
                <a:spcPct val="0"/>
              </a:spcAft>
              <a:defRPr>
                <a:solidFill>
                  <a:schemeClr val="tx1"/>
                </a:solidFill>
                <a:latin typeface="Calibri" panose="020F0502020204030204" pitchFamily="34" charset="0"/>
              </a:defRPr>
            </a:lvl6pPr>
            <a:lvl7pPr marL="2971800" indent="-228600" defTabSz="538163" eaLnBrk="0" fontAlgn="base" hangingPunct="0">
              <a:spcBef>
                <a:spcPct val="0"/>
              </a:spcBef>
              <a:spcAft>
                <a:spcPct val="0"/>
              </a:spcAft>
              <a:defRPr>
                <a:solidFill>
                  <a:schemeClr val="tx1"/>
                </a:solidFill>
                <a:latin typeface="Calibri" panose="020F0502020204030204" pitchFamily="34" charset="0"/>
              </a:defRPr>
            </a:lvl7pPr>
            <a:lvl8pPr marL="3429000" indent="-228600" defTabSz="538163" eaLnBrk="0" fontAlgn="base" hangingPunct="0">
              <a:spcBef>
                <a:spcPct val="0"/>
              </a:spcBef>
              <a:spcAft>
                <a:spcPct val="0"/>
              </a:spcAft>
              <a:defRPr>
                <a:solidFill>
                  <a:schemeClr val="tx1"/>
                </a:solidFill>
                <a:latin typeface="Calibri" panose="020F0502020204030204" pitchFamily="34" charset="0"/>
              </a:defRPr>
            </a:lvl8pPr>
            <a:lvl9pPr marL="3886200" indent="-228600" defTabSz="538163" eaLnBrk="0" fontAlgn="base" hangingPunct="0">
              <a:spcBef>
                <a:spcPct val="0"/>
              </a:spcBef>
              <a:spcAft>
                <a:spcPct val="0"/>
              </a:spcAft>
              <a:defRPr>
                <a:solidFill>
                  <a:schemeClr val="tx1"/>
                </a:solidFill>
                <a:latin typeface="Calibri" panose="020F0502020204030204" pitchFamily="34" charset="0"/>
              </a:defRPr>
            </a:lvl9pPr>
          </a:lstStyle>
          <a:p>
            <a:pPr marL="0" indent="0" algn="ctr" defTabSz="403622">
              <a:defRPr/>
            </a:pPr>
            <a:r>
              <a:rPr lang="it-IT" altLang="it-IT" dirty="0">
                <a:solidFill>
                  <a:srgbClr val="44546A"/>
                </a:solidFill>
                <a:latin typeface="Arial" panose="020B0604020202020204" pitchFamily="34" charset="0"/>
                <a:cs typeface="Arial" panose="020B0604020202020204" pitchFamily="34" charset="0"/>
              </a:rPr>
              <a:t>Norme della serie EN 60079-X (Norme del CT31)</a:t>
            </a:r>
          </a:p>
        </p:txBody>
      </p:sp>
      <p:sp>
        <p:nvSpPr>
          <p:cNvPr id="11" name="Rectangle 3">
            <a:extLst>
              <a:ext uri="{FF2B5EF4-FFF2-40B4-BE49-F238E27FC236}">
                <a16:creationId xmlns:a16="http://schemas.microsoft.com/office/drawing/2014/main" id="{55035058-D802-B53B-A605-F7F465A634B4}"/>
              </a:ext>
            </a:extLst>
          </p:cNvPr>
          <p:cNvSpPr>
            <a:spLocks noChangeArrowheads="1"/>
          </p:cNvSpPr>
          <p:nvPr/>
        </p:nvSpPr>
        <p:spPr bwMode="auto">
          <a:xfrm>
            <a:off x="2549047" y="1465160"/>
            <a:ext cx="404590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b="1" kern="0" dirty="0">
                <a:solidFill>
                  <a:prstClr val="black"/>
                </a:solidFill>
              </a:rPr>
              <a:t>INNESCO DI ESPLOSIONI</a:t>
            </a:r>
          </a:p>
        </p:txBody>
      </p:sp>
    </p:spTree>
    <p:extLst>
      <p:ext uri="{BB962C8B-B14F-4D97-AF65-F5344CB8AC3E}">
        <p14:creationId xmlns:p14="http://schemas.microsoft.com/office/powerpoint/2010/main" val="2915679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F8CA34-8078-4AC2-88CD-5E1D11E5CB06}"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Rectangle 3">
            <a:extLst>
              <a:ext uri="{FF2B5EF4-FFF2-40B4-BE49-F238E27FC236}">
                <a16:creationId xmlns:a16="http://schemas.microsoft.com/office/drawing/2014/main" id="{14F5D511-90AC-F025-D5E5-84614BAF2EC5}"/>
              </a:ext>
            </a:extLst>
          </p:cNvPr>
          <p:cNvSpPr>
            <a:spLocks noChangeArrowheads="1"/>
          </p:cNvSpPr>
          <p:nvPr/>
        </p:nvSpPr>
        <p:spPr bwMode="auto">
          <a:xfrm>
            <a:off x="2465988" y="619820"/>
            <a:ext cx="4212023"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l" defTabSz="685800" rtl="0" eaLnBrk="1" fontAlgn="auto" latinLnBrk="0" hangingPunct="1">
              <a:lnSpc>
                <a:spcPct val="100000"/>
              </a:lnSpc>
              <a:spcBef>
                <a:spcPct val="100000"/>
              </a:spcBef>
              <a:spcAft>
                <a:spcPct val="100000"/>
              </a:spcAft>
              <a:buClrTx/>
              <a:buSzTx/>
              <a:buFont typeface="Monotype Sorts" pitchFamily="2" charset="2"/>
              <a:buNone/>
              <a:tabLst/>
              <a:defRPr/>
            </a:pPr>
            <a:r>
              <a:rPr kumimoji="0" lang="it-IT" altLang="it-IT"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INNESCO DI ESPLOSIONI</a:t>
            </a:r>
          </a:p>
        </p:txBody>
      </p:sp>
      <p:sp>
        <p:nvSpPr>
          <p:cNvPr id="6" name="CasellaDiTesto 5"/>
          <p:cNvSpPr txBox="1"/>
          <p:nvPr/>
        </p:nvSpPr>
        <p:spPr>
          <a:xfrm>
            <a:off x="1231270" y="1339593"/>
            <a:ext cx="6953061" cy="501675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Un componente elettronico al quale siano state applicate misure atte a prevenire che esso provochi l’accensione dell’atmosfera esplosiva, secondo le relative norme, prende il nome di </a:t>
            </a:r>
            <a:r>
              <a:rPr kumimoji="0" lang="it-IT" sz="2000" b="0" i="1" u="none" strike="noStrike" kern="1200" cap="none" spc="0" normalizeH="0" baseline="0" noProof="0" dirty="0">
                <a:ln>
                  <a:noFill/>
                </a:ln>
                <a:solidFill>
                  <a:prstClr val="black"/>
                </a:solidFill>
                <a:effectLst/>
                <a:uLnTx/>
                <a:uFillTx/>
                <a:latin typeface="Calibri" panose="020F0502020204030204"/>
                <a:ea typeface="+mn-ea"/>
                <a:cs typeface="+mn-cs"/>
              </a:rPr>
              <a:t>componente Ex</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 o </a:t>
            </a:r>
            <a:r>
              <a:rPr kumimoji="0" lang="it-IT" sz="2000" b="0" i="1" u="none" strike="noStrike" kern="1200" cap="none" spc="0" normalizeH="0" baseline="0" noProof="0" dirty="0">
                <a:ln>
                  <a:noFill/>
                </a:ln>
                <a:solidFill>
                  <a:prstClr val="black"/>
                </a:solidFill>
                <a:effectLst/>
                <a:uLnTx/>
                <a:uFillTx/>
                <a:latin typeface="Calibri" panose="020F0502020204030204"/>
                <a:ea typeface="+mn-ea"/>
                <a:cs typeface="+mn-cs"/>
              </a:rPr>
              <a:t>costruzione Ex</a:t>
            </a:r>
            <a:r>
              <a:rPr kumimoji="0" lang="it-IT" sz="2000" b="0" i="1" u="none" strike="noStrike" kern="1200" cap="none" spc="0" normalizeH="0" baseline="30000" noProof="0" dirty="0">
                <a:ln>
                  <a:noFill/>
                </a:ln>
                <a:solidFill>
                  <a:prstClr val="black"/>
                </a:solidFill>
                <a:effectLst/>
                <a:uLnTx/>
                <a:uFillTx/>
                <a:latin typeface="Calibri" panose="020F0502020204030204"/>
                <a:ea typeface="+mn-ea"/>
                <a:cs typeface="+mn-cs"/>
              </a:rPr>
              <a:t>1</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Il simbolo Ex è seguito da una lettera indicante il </a:t>
            </a:r>
            <a:r>
              <a:rPr kumimoji="0" lang="it-IT" sz="2000" b="0" i="1" u="none" strike="noStrike" kern="1200" cap="none" spc="0" normalizeH="0" baseline="0" noProof="0" dirty="0">
                <a:ln>
                  <a:noFill/>
                </a:ln>
                <a:solidFill>
                  <a:prstClr val="black"/>
                </a:solidFill>
                <a:effectLst/>
                <a:uLnTx/>
                <a:uFillTx/>
                <a:latin typeface="Calibri" panose="020F0502020204030204"/>
                <a:ea typeface="+mn-ea"/>
                <a:cs typeface="+mn-cs"/>
              </a:rPr>
              <a:t>modo di protezione</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 utilizzato. Sono previsti i seguenti modi di protezione: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d: prova di esplosione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p: </a:t>
            </a:r>
            <a:r>
              <a:rPr kumimoji="0" lang="it-IT" sz="2000" b="0" i="0" u="none" strike="noStrike" kern="1200" cap="none" spc="0" normalizeH="0" baseline="0" noProof="0" dirty="0" err="1">
                <a:ln>
                  <a:noFill/>
                </a:ln>
                <a:solidFill>
                  <a:prstClr val="black"/>
                </a:solidFill>
                <a:effectLst/>
                <a:uLnTx/>
                <a:uFillTx/>
                <a:latin typeface="Calibri" panose="020F0502020204030204"/>
                <a:ea typeface="+mn-ea"/>
                <a:cs typeface="+mn-cs"/>
              </a:rPr>
              <a:t>sovrapressione</a:t>
            </a: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 interna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i: sicurezza intrinseca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o: immersione in olio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q: sotto sabbia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e: sicurezza aumentata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m: per incapsulamento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panose="020F0502020204030204"/>
                <a:ea typeface="+mn-ea"/>
                <a:cs typeface="+mn-cs"/>
              </a:rPr>
              <a:t>n: particolarità costruttive che rendono adatto il componente all’installazione laddove è piccola la probabilità di formazione di atmosfera esplosiva</a:t>
            </a:r>
          </a:p>
        </p:txBody>
      </p:sp>
    </p:spTree>
    <p:extLst>
      <p:ext uri="{BB962C8B-B14F-4D97-AF65-F5344CB8AC3E}">
        <p14:creationId xmlns:p14="http://schemas.microsoft.com/office/powerpoint/2010/main" val="3447628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E1E434C-C1BF-B532-944F-F0DC8FE2E0B3}"/>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36</a:t>
            </a:fld>
            <a:endParaRPr lang="it-IT">
              <a:solidFill>
                <a:prstClr val="black">
                  <a:tint val="75000"/>
                </a:prstClr>
              </a:solidFill>
              <a:latin typeface="Calibri" panose="020F0502020204030204"/>
            </a:endParaRPr>
          </a:p>
        </p:txBody>
      </p:sp>
      <p:sp>
        <p:nvSpPr>
          <p:cNvPr id="6" name="Rectangle 2">
            <a:extLst>
              <a:ext uri="{FF2B5EF4-FFF2-40B4-BE49-F238E27FC236}">
                <a16:creationId xmlns:a16="http://schemas.microsoft.com/office/drawing/2014/main" id="{BB7F2095-1651-A7F8-3FB4-BEBED7DA392E}"/>
              </a:ext>
            </a:extLst>
          </p:cNvPr>
          <p:cNvSpPr>
            <a:spLocks noChangeArrowheads="1"/>
          </p:cNvSpPr>
          <p:nvPr/>
        </p:nvSpPr>
        <p:spPr bwMode="auto">
          <a:xfrm>
            <a:off x="931207" y="2010925"/>
            <a:ext cx="7281583" cy="370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spcBef>
                <a:spcPct val="10000"/>
              </a:spcBef>
              <a:spcAft>
                <a:spcPct val="10000"/>
              </a:spcAft>
              <a:buClrTx/>
              <a:buSzTx/>
              <a:buNone/>
              <a:defRPr/>
            </a:pPr>
            <a:r>
              <a:rPr kumimoji="0" lang="it-IT" altLang="it-IT" sz="2100" b="1" kern="0" dirty="0">
                <a:solidFill>
                  <a:prstClr val="black"/>
                </a:solidFill>
              </a:rPr>
              <a:t>Situazione Normativa</a:t>
            </a:r>
          </a:p>
          <a:p>
            <a:pPr defTabSz="685800" fontAlgn="base">
              <a:spcBef>
                <a:spcPct val="10000"/>
              </a:spcBef>
              <a:spcAft>
                <a:spcPct val="10000"/>
              </a:spcAft>
              <a:buClrTx/>
              <a:buSzTx/>
              <a:buNone/>
              <a:defRPr/>
            </a:pPr>
            <a:endParaRPr kumimoji="0" lang="it-IT" altLang="it-IT" sz="1500" b="1" kern="0" dirty="0">
              <a:solidFill>
                <a:prstClr val="black"/>
              </a:solidFill>
            </a:endParaRPr>
          </a:p>
          <a:p>
            <a:pPr algn="just" defTabSz="685800" fontAlgn="base">
              <a:spcBef>
                <a:spcPct val="10000"/>
              </a:spcBef>
              <a:spcAft>
                <a:spcPct val="10000"/>
              </a:spcAft>
              <a:buClrTx/>
              <a:buSzTx/>
              <a:buNone/>
              <a:defRPr/>
            </a:pPr>
            <a:r>
              <a:rPr kumimoji="0" lang="it-IT" altLang="it-IT" sz="1650" kern="0" dirty="0">
                <a:solidFill>
                  <a:prstClr val="black"/>
                </a:solidFill>
              </a:rPr>
              <a:t>Per quanto riguarda la protezione contro le sovratensioni da fulmine valgono le Norme CEI del comitato 81 con particolare riferimento a:</a:t>
            </a:r>
          </a:p>
          <a:p>
            <a:pPr marL="257175" indent="-257175" algn="just" defTabSz="685800" fontAlgn="base">
              <a:spcBef>
                <a:spcPct val="10000"/>
              </a:spcBef>
              <a:spcAft>
                <a:spcPct val="10000"/>
              </a:spcAft>
              <a:buClrTx/>
              <a:buSzTx/>
              <a:buFontTx/>
              <a:buChar char="-"/>
              <a:defRPr/>
            </a:pPr>
            <a:r>
              <a:rPr kumimoji="0" lang="it-IT" altLang="it-IT" sz="1650" kern="0" dirty="0">
                <a:solidFill>
                  <a:prstClr val="black"/>
                </a:solidFill>
              </a:rPr>
              <a:t>CEI EN 62305-1/EC (Classificazione CEI: 81-10/1; EC1) Protezione contro i fulmini – Parte 1: Principi generali</a:t>
            </a:r>
          </a:p>
          <a:p>
            <a:pPr marL="257175" indent="-257175" algn="just" defTabSz="685800" fontAlgn="base">
              <a:spcBef>
                <a:spcPct val="10000"/>
              </a:spcBef>
              <a:spcAft>
                <a:spcPct val="10000"/>
              </a:spcAft>
              <a:buClrTx/>
              <a:buSzTx/>
              <a:buFontTx/>
              <a:buChar char="-"/>
              <a:defRPr/>
            </a:pPr>
            <a:r>
              <a:rPr kumimoji="0" lang="it-IT" altLang="it-IT" sz="1650" kern="0" dirty="0">
                <a:solidFill>
                  <a:prstClr val="black"/>
                </a:solidFill>
              </a:rPr>
              <a:t>CEI EN 62305-2/EC (Classificazione CEI: 81-10/2; EC1) Protezione contro i fulmini – Parte 2: Valutazione del rischio</a:t>
            </a:r>
          </a:p>
          <a:p>
            <a:pPr marL="257175" indent="-257175" algn="just" defTabSz="685800" fontAlgn="base">
              <a:spcBef>
                <a:spcPct val="10000"/>
              </a:spcBef>
              <a:spcAft>
                <a:spcPct val="10000"/>
              </a:spcAft>
              <a:buClrTx/>
              <a:buSzTx/>
              <a:buFontTx/>
              <a:buChar char="-"/>
              <a:defRPr/>
            </a:pPr>
            <a:r>
              <a:rPr kumimoji="0" lang="it-IT" altLang="it-IT" sz="1650" kern="0" dirty="0">
                <a:solidFill>
                  <a:prstClr val="black"/>
                </a:solidFill>
              </a:rPr>
              <a:t>CEI EN 62305-3/EC (Classificazione CEI: 81-10/3; EC1) Protezione contro i fulmini – Parte 3: Danno materiale alle strutture e pericolo per le persone</a:t>
            </a:r>
          </a:p>
          <a:p>
            <a:pPr marL="257175" indent="-257175" algn="just" defTabSz="685800" fontAlgn="base">
              <a:spcBef>
                <a:spcPct val="10000"/>
              </a:spcBef>
              <a:spcAft>
                <a:spcPct val="10000"/>
              </a:spcAft>
              <a:buClrTx/>
              <a:buSzTx/>
              <a:buFontTx/>
              <a:buChar char="-"/>
              <a:defRPr/>
            </a:pPr>
            <a:r>
              <a:rPr kumimoji="0" lang="it-IT" altLang="it-IT" sz="1650" kern="0" dirty="0">
                <a:solidFill>
                  <a:prstClr val="black"/>
                </a:solidFill>
              </a:rPr>
              <a:t>CEI EN 62305-4/EC (Classificazione CEI: 81-10/4; EC1) Protezione contro i fulmini – Parte 4: Impianti elettrici ed elettronici nelle strutture</a:t>
            </a:r>
          </a:p>
          <a:p>
            <a:pPr marL="257175" indent="-257175" algn="just" defTabSz="685800" fontAlgn="base">
              <a:spcBef>
                <a:spcPct val="10000"/>
              </a:spcBef>
              <a:spcAft>
                <a:spcPct val="10000"/>
              </a:spcAft>
              <a:buClrTx/>
              <a:buSzTx/>
              <a:buFontTx/>
              <a:buChar char="-"/>
              <a:defRPr/>
            </a:pPr>
            <a:endParaRPr kumimoji="0" lang="it-IT" altLang="it-IT" sz="1725" kern="0" dirty="0">
              <a:solidFill>
                <a:srgbClr val="336699"/>
              </a:solidFill>
            </a:endParaRPr>
          </a:p>
          <a:p>
            <a:pPr marL="257175" indent="-257175" algn="just" defTabSz="685800" fontAlgn="base">
              <a:spcBef>
                <a:spcPct val="10000"/>
              </a:spcBef>
              <a:spcAft>
                <a:spcPct val="10000"/>
              </a:spcAft>
              <a:buClrTx/>
              <a:buSzTx/>
              <a:buFontTx/>
              <a:buChar char="-"/>
              <a:defRPr/>
            </a:pPr>
            <a:endParaRPr kumimoji="0" lang="it-IT" altLang="it-IT" sz="1725" kern="0" dirty="0">
              <a:solidFill>
                <a:srgbClr val="336699"/>
              </a:solidFill>
            </a:endParaRPr>
          </a:p>
          <a:p>
            <a:pPr algn="just" defTabSz="685800" fontAlgn="base">
              <a:spcBef>
                <a:spcPct val="10000"/>
              </a:spcBef>
              <a:spcAft>
                <a:spcPct val="10000"/>
              </a:spcAft>
              <a:buClrTx/>
              <a:buSzTx/>
              <a:buNone/>
              <a:defRPr/>
            </a:pPr>
            <a:endParaRPr kumimoji="0" lang="it-IT" altLang="it-IT" sz="1725" kern="0" dirty="0">
              <a:solidFill>
                <a:srgbClr val="336699"/>
              </a:solidFill>
            </a:endParaRPr>
          </a:p>
          <a:p>
            <a:pPr marL="257175" indent="-257175" algn="just" defTabSz="685800" fontAlgn="base">
              <a:spcBef>
                <a:spcPct val="10000"/>
              </a:spcBef>
              <a:spcAft>
                <a:spcPct val="10000"/>
              </a:spcAft>
              <a:buClrTx/>
              <a:buSzTx/>
              <a:buFontTx/>
              <a:buChar char="-"/>
              <a:defRPr/>
            </a:pPr>
            <a:endParaRPr kumimoji="0" lang="it-IT" altLang="it-IT" sz="1725" kern="0" dirty="0">
              <a:solidFill>
                <a:srgbClr val="336699"/>
              </a:solidFill>
            </a:endParaRPr>
          </a:p>
          <a:p>
            <a:pPr marL="257175" indent="-257175" algn="just" defTabSz="685800" fontAlgn="base">
              <a:spcBef>
                <a:spcPct val="10000"/>
              </a:spcBef>
              <a:spcAft>
                <a:spcPct val="10000"/>
              </a:spcAft>
              <a:buClrTx/>
              <a:buSzTx/>
              <a:buFontTx/>
              <a:buChar char="-"/>
              <a:defRPr/>
            </a:pPr>
            <a:endParaRPr kumimoji="0" lang="it-IT" altLang="it-IT" sz="1725" kern="0" dirty="0">
              <a:solidFill>
                <a:srgbClr val="336699"/>
              </a:solidFill>
            </a:endParaRPr>
          </a:p>
          <a:p>
            <a:pPr marL="257175" indent="-257175" algn="just" defTabSz="685800" fontAlgn="base">
              <a:spcBef>
                <a:spcPct val="10000"/>
              </a:spcBef>
              <a:spcAft>
                <a:spcPct val="10000"/>
              </a:spcAft>
              <a:buClrTx/>
              <a:buSzTx/>
              <a:buFontTx/>
              <a:buChar char="-"/>
              <a:defRPr/>
            </a:pPr>
            <a:endParaRPr kumimoji="0" lang="it-IT" altLang="it-IT" sz="1725" kern="0" dirty="0">
              <a:solidFill>
                <a:srgbClr val="336699"/>
              </a:solidFill>
            </a:endParaRP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
        <p:nvSpPr>
          <p:cNvPr id="3" name="Rectangle 3">
            <a:extLst>
              <a:ext uri="{FF2B5EF4-FFF2-40B4-BE49-F238E27FC236}">
                <a16:creationId xmlns:a16="http://schemas.microsoft.com/office/drawing/2014/main" id="{D1CD98DD-8173-2351-9379-0356FBC76AF4}"/>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12299741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D6AA2850-E891-77E7-783C-7A7647626079}"/>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37</a:t>
            </a:fld>
            <a:endParaRPr lang="it-IT">
              <a:solidFill>
                <a:prstClr val="black">
                  <a:tint val="75000"/>
                </a:prstClr>
              </a:solidFill>
              <a:latin typeface="Calibri" panose="020F0502020204030204"/>
            </a:endParaRPr>
          </a:p>
        </p:txBody>
      </p:sp>
      <p:sp>
        <p:nvSpPr>
          <p:cNvPr id="4" name="CasellaDiTesto 3">
            <a:extLst>
              <a:ext uri="{FF2B5EF4-FFF2-40B4-BE49-F238E27FC236}">
                <a16:creationId xmlns:a16="http://schemas.microsoft.com/office/drawing/2014/main" id="{39E36009-0B2C-C86B-565F-0CBF5CC1C91D}"/>
              </a:ext>
            </a:extLst>
          </p:cNvPr>
          <p:cNvSpPr txBox="1"/>
          <p:nvPr/>
        </p:nvSpPr>
        <p:spPr>
          <a:xfrm>
            <a:off x="1001382" y="2321342"/>
            <a:ext cx="7141234" cy="2793072"/>
          </a:xfrm>
          <a:prstGeom prst="rect">
            <a:avLst/>
          </a:prstGeom>
          <a:noFill/>
        </p:spPr>
        <p:txBody>
          <a:bodyPr wrap="square" rtlCol="0">
            <a:spAutoFit/>
          </a:bodyPr>
          <a:lstStyle/>
          <a:p>
            <a:pPr algn="just" defTabSz="342900">
              <a:spcAft>
                <a:spcPts val="900"/>
              </a:spcAft>
              <a:defRPr/>
            </a:pPr>
            <a:r>
              <a:rPr lang="it-IT" sz="2100" b="1" dirty="0">
                <a:solidFill>
                  <a:prstClr val="black"/>
                </a:solidFill>
                <a:latin typeface="Arial" panose="020B0604020202020204" pitchFamily="34" charset="0"/>
                <a:cs typeface="Arial" panose="020B0604020202020204" pitchFamily="34" charset="0"/>
              </a:rPr>
              <a:t>Valutazione del rischio con procedura completa</a:t>
            </a:r>
          </a:p>
          <a:p>
            <a:pPr algn="just" defTabSz="342900">
              <a:defRPr/>
            </a:pPr>
            <a:r>
              <a:rPr lang="it-IT" sz="2100" dirty="0">
                <a:solidFill>
                  <a:prstClr val="black"/>
                </a:solidFill>
                <a:latin typeface="Arial" panose="020B0604020202020204" pitchFamily="34" charset="0"/>
                <a:cs typeface="Arial" panose="020B0604020202020204" pitchFamily="34" charset="0"/>
              </a:rPr>
              <a:t>La valutazione del rischio con procedura completa, sempre consigliata dalla Norma CEI 81-1 in sostituzione di quella semplificata, consente, nella quasi totalità dei casi, l’adozione di misure di protezione contro i fulmini diverse dall’installazione di LPS (esterno ed interno), installazione che risulta quasi sempre onerosa e di difficile realizzazione in presenza di vincoli artistici.</a:t>
            </a:r>
          </a:p>
        </p:txBody>
      </p:sp>
      <p:sp>
        <p:nvSpPr>
          <p:cNvPr id="7" name="Rectangle 3">
            <a:extLst>
              <a:ext uri="{FF2B5EF4-FFF2-40B4-BE49-F238E27FC236}">
                <a16:creationId xmlns:a16="http://schemas.microsoft.com/office/drawing/2014/main" id="{00930E33-4925-D23B-8354-0D7414D347A5}"/>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2150410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E1E434C-C1BF-B532-944F-F0DC8FE2E0B3}"/>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38</a:t>
            </a:fld>
            <a:endParaRPr lang="it-IT">
              <a:solidFill>
                <a:prstClr val="black">
                  <a:tint val="75000"/>
                </a:prstClr>
              </a:solidFill>
              <a:latin typeface="Calibri" panose="020F0502020204030204"/>
            </a:endParaRPr>
          </a:p>
        </p:txBody>
      </p:sp>
      <mc:AlternateContent xmlns:mc="http://schemas.openxmlformats.org/markup-compatibility/2006" xmlns:a14="http://schemas.microsoft.com/office/drawing/2010/main">
        <mc:Choice Requires="a14">
          <p:sp>
            <p:nvSpPr>
              <p:cNvPr id="4" name="Rectangle 4">
                <a:extLst>
                  <a:ext uri="{FF2B5EF4-FFF2-40B4-BE49-F238E27FC236}">
                    <a16:creationId xmlns:a16="http://schemas.microsoft.com/office/drawing/2014/main" id="{6ACCB7BF-D4D8-9000-74BC-EE8C10CC7889}"/>
                  </a:ext>
                </a:extLst>
              </p:cNvPr>
              <p:cNvSpPr txBox="1">
                <a:spLocks noChangeArrowheads="1"/>
              </p:cNvSpPr>
              <p:nvPr/>
            </p:nvSpPr>
            <p:spPr bwMode="auto">
              <a:xfrm>
                <a:off x="786654" y="2126768"/>
                <a:ext cx="7728696" cy="313819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342900">
                  <a:spcBef>
                    <a:spcPts val="0"/>
                  </a:spcBef>
                  <a:spcAft>
                    <a:spcPts val="0"/>
                  </a:spcAft>
                  <a:buClr>
                    <a:srgbClr val="0563C1"/>
                  </a:buClr>
                  <a:buNone/>
                  <a:defRPr/>
                </a:pPr>
                <a:r>
                  <a:rPr lang="it-IT" sz="2138" b="1" dirty="0">
                    <a:solidFill>
                      <a:prstClr val="black"/>
                    </a:solidFill>
                    <a:latin typeface="Arial" panose="020B0604020202020204" pitchFamily="34" charset="0"/>
                    <a:ea typeface="Times New Roman" panose="02020603050405020304" pitchFamily="18" charset="0"/>
                    <a:cs typeface="Arial" panose="020B0604020202020204" pitchFamily="34" charset="0"/>
                  </a:rPr>
                  <a:t>Quando è necessaria la protezione contro i fulmini?</a:t>
                </a:r>
              </a:p>
              <a:p>
                <a:pPr marL="0" indent="0" algn="just" defTabSz="342900">
                  <a:spcBef>
                    <a:spcPts val="0"/>
                  </a:spcBef>
                  <a:spcAft>
                    <a:spcPts val="1800"/>
                  </a:spcAft>
                  <a:buClr>
                    <a:srgbClr val="0563C1"/>
                  </a:buClr>
                  <a:buNone/>
                  <a:defRPr/>
                </a:pPr>
                <a:r>
                  <a:rPr lang="it-IT" sz="2138" b="1" dirty="0">
                    <a:solidFill>
                      <a:prstClr val="black"/>
                    </a:solidFill>
                    <a:latin typeface="Arial" panose="020B0604020202020204" pitchFamily="34" charset="0"/>
                    <a:ea typeface="Times New Roman" panose="02020603050405020304" pitchFamily="18" charset="0"/>
                    <a:cs typeface="Arial" panose="020B0604020202020204" pitchFamily="34" charset="0"/>
                  </a:rPr>
                  <a:t>Quando la struttura è di notevoli dimensioni</a:t>
                </a:r>
                <a:endParaRPr lang="it-IT" sz="2138"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marL="0" indent="0" algn="just" defTabSz="342900">
                  <a:spcAft>
                    <a:spcPts val="1350"/>
                  </a:spcAft>
                  <a:buClr>
                    <a:srgbClr val="0563C1"/>
                  </a:buClr>
                  <a:buNone/>
                  <a:defRPr/>
                </a:pPr>
                <a:r>
                  <a:rPr lang="it-IT" sz="1950" dirty="0">
                    <a:solidFill>
                      <a:prstClr val="black"/>
                    </a:solidFill>
                    <a:latin typeface="Arial" panose="020B0604020202020204" pitchFamily="34" charset="0"/>
                    <a:ea typeface="Times New Roman" panose="02020603050405020304" pitchFamily="18" charset="0"/>
                    <a:cs typeface="Arial" panose="020B0604020202020204" pitchFamily="34" charset="0"/>
                  </a:rPr>
                  <a:t>Per stabilire se la struttura è di notevoli dimensioni occorre effettuare l’analisi del rischio secondo la norma CEI 81-10/2. Se il rischio calcolato (R) è inferiore a quello tollerato dalla norma (</a:t>
                </a:r>
                <a14:m>
                  <m:oMath xmlns:m="http://schemas.openxmlformats.org/officeDocument/2006/math">
                    <m:sSub>
                      <m:sSubPr>
                        <m:ctrlPr>
                          <a:rPr lang="it-IT" sz="1950" i="1">
                            <a:solidFill>
                              <a:prstClr val="black"/>
                            </a:solidFill>
                            <a:latin typeface="Cambria Math" panose="02040503050406030204" pitchFamily="18" charset="0"/>
                            <a:cs typeface="Arial" panose="020B0604020202020204" pitchFamily="34" charset="0"/>
                          </a:rPr>
                        </m:ctrlPr>
                      </m:sSubPr>
                      <m:e>
                        <m:r>
                          <m:rPr>
                            <m:sty m:val="p"/>
                          </m:rPr>
                          <a:rPr lang="it-IT" sz="1950">
                            <a:solidFill>
                              <a:prstClr val="black"/>
                            </a:solidFill>
                            <a:latin typeface="Cambria Math" panose="02040503050406030204" pitchFamily="18" charset="0"/>
                            <a:cs typeface="Arial" panose="020B0604020202020204" pitchFamily="34" charset="0"/>
                          </a:rPr>
                          <m:t>R</m:t>
                        </m:r>
                      </m:e>
                      <m:sub>
                        <m:r>
                          <m:rPr>
                            <m:sty m:val="p"/>
                          </m:rPr>
                          <a:rPr lang="it-IT" sz="1950">
                            <a:solidFill>
                              <a:prstClr val="black"/>
                            </a:solidFill>
                            <a:latin typeface="Cambria Math" panose="02040503050406030204" pitchFamily="18" charset="0"/>
                            <a:cs typeface="Arial" panose="020B0604020202020204" pitchFamily="34" charset="0"/>
                          </a:rPr>
                          <m:t>T</m:t>
                        </m:r>
                      </m:sub>
                    </m:sSub>
                    <m:r>
                      <a:rPr lang="it-IT" sz="1950">
                        <a:solidFill>
                          <a:prstClr val="black"/>
                        </a:solidFill>
                        <a:latin typeface="Cambria Math" panose="02040503050406030204" pitchFamily="18" charset="0"/>
                        <a:cs typeface="Arial" panose="020B0604020202020204" pitchFamily="34" charset="0"/>
                      </a:rPr>
                      <m:t>= </m:t>
                    </m:r>
                    <m:sSup>
                      <m:sSupPr>
                        <m:ctrlPr>
                          <a:rPr lang="it-IT" sz="1950" i="1">
                            <a:solidFill>
                              <a:prstClr val="black"/>
                            </a:solidFill>
                            <a:latin typeface="Cambria Math" panose="02040503050406030204" pitchFamily="18" charset="0"/>
                            <a:cs typeface="Arial" panose="020B0604020202020204" pitchFamily="34" charset="0"/>
                          </a:rPr>
                        </m:ctrlPr>
                      </m:sSupPr>
                      <m:e>
                        <m:r>
                          <a:rPr lang="it-IT" sz="1950">
                            <a:solidFill>
                              <a:prstClr val="black"/>
                            </a:solidFill>
                            <a:latin typeface="Cambria Math" panose="02040503050406030204" pitchFamily="18" charset="0"/>
                            <a:cs typeface="Arial" panose="020B0604020202020204" pitchFamily="34" charset="0"/>
                          </a:rPr>
                          <m:t>10</m:t>
                        </m:r>
                      </m:e>
                      <m:sup>
                        <m:r>
                          <a:rPr lang="it-IT" sz="1950">
                            <a:solidFill>
                              <a:prstClr val="black"/>
                            </a:solidFill>
                            <a:latin typeface="Cambria Math" panose="02040503050406030204" pitchFamily="18" charset="0"/>
                            <a:cs typeface="Arial" panose="020B0604020202020204" pitchFamily="34" charset="0"/>
                          </a:rPr>
                          <m:t>−5</m:t>
                        </m:r>
                      </m:sup>
                    </m:sSup>
                  </m:oMath>
                </a14:m>
                <a:r>
                  <a:rPr lang="it-IT" sz="1950" dirty="0">
                    <a:solidFill>
                      <a:prstClr val="black"/>
                    </a:solidFill>
                    <a:latin typeface="Arial" panose="020B0604020202020204" pitchFamily="34" charset="0"/>
                    <a:ea typeface="Times New Roman" panose="02020603050405020304" pitchFamily="18" charset="0"/>
                    <a:cs typeface="Arial" panose="020B0604020202020204" pitchFamily="34" charset="0"/>
                  </a:rPr>
                  <a:t>), la struttura non è da considerare di notevoli dimensioni (struttura autoprotetta). Quando il rischio calcolato supera quello ammesso dalla norma, la struttura va considerata di notevoli dimensioni e deve essere protetta contro i fulmini.</a:t>
                </a:r>
              </a:p>
            </p:txBody>
          </p:sp>
        </mc:Choice>
        <mc:Fallback xmlns="">
          <p:sp>
            <p:nvSpPr>
              <p:cNvPr id="4" name="Rectangle 4">
                <a:extLst>
                  <a:ext uri="{FF2B5EF4-FFF2-40B4-BE49-F238E27FC236}">
                    <a16:creationId xmlns:a16="http://schemas.microsoft.com/office/drawing/2014/main" id="{6ACCB7BF-D4D8-9000-74BC-EE8C10CC7889}"/>
                  </a:ext>
                </a:extLst>
              </p:cNvPr>
              <p:cNvSpPr txBox="1">
                <a:spLocks noRot="1" noChangeAspect="1" noMove="1" noResize="1" noEditPoints="1" noAdjustHandles="1" noChangeArrowheads="1" noChangeShapeType="1" noTextEdit="1"/>
              </p:cNvSpPr>
              <p:nvPr/>
            </p:nvSpPr>
            <p:spPr bwMode="auto">
              <a:xfrm>
                <a:off x="786654" y="2126768"/>
                <a:ext cx="7728696" cy="3138198"/>
              </a:xfrm>
              <a:prstGeom prst="rect">
                <a:avLst/>
              </a:prstGeom>
              <a:blipFill>
                <a:blip r:embed="rId2"/>
                <a:stretch>
                  <a:fillRect l="-1262" t="-971" r="-1025" b="-310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sp>
        <p:nvSpPr>
          <p:cNvPr id="7" name="Rectangle 3">
            <a:extLst>
              <a:ext uri="{FF2B5EF4-FFF2-40B4-BE49-F238E27FC236}">
                <a16:creationId xmlns:a16="http://schemas.microsoft.com/office/drawing/2014/main" id="{1C4241AC-47CD-14B3-63BC-D16D13124718}"/>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2627331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E1E434C-C1BF-B532-944F-F0DC8FE2E0B3}"/>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39</a:t>
            </a:fld>
            <a:endParaRPr lang="it-IT">
              <a:solidFill>
                <a:prstClr val="black">
                  <a:tint val="75000"/>
                </a:prstClr>
              </a:solidFill>
              <a:latin typeface="Calibri" panose="020F0502020204030204"/>
            </a:endParaRPr>
          </a:p>
        </p:txBody>
      </p:sp>
      <p:sp>
        <p:nvSpPr>
          <p:cNvPr id="4" name="Rectangle 4">
            <a:extLst>
              <a:ext uri="{FF2B5EF4-FFF2-40B4-BE49-F238E27FC236}">
                <a16:creationId xmlns:a16="http://schemas.microsoft.com/office/drawing/2014/main" id="{6ACCB7BF-D4D8-9000-74BC-EE8C10CC7889}"/>
              </a:ext>
            </a:extLst>
          </p:cNvPr>
          <p:cNvSpPr txBox="1">
            <a:spLocks noChangeArrowheads="1"/>
          </p:cNvSpPr>
          <p:nvPr/>
        </p:nvSpPr>
        <p:spPr bwMode="auto">
          <a:xfrm>
            <a:off x="485352" y="1798506"/>
            <a:ext cx="4086647" cy="403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342900">
              <a:spcAft>
                <a:spcPts val="1350"/>
              </a:spcAft>
              <a:buClr>
                <a:srgbClr val="0563C1"/>
              </a:buClr>
              <a:buNone/>
              <a:defRPr/>
            </a:pPr>
            <a:r>
              <a:rPr lang="it-IT" sz="1688" b="1" dirty="0">
                <a:solidFill>
                  <a:prstClr val="black"/>
                </a:solidFill>
                <a:latin typeface="Arial" panose="020B0604020202020204" pitchFamily="34" charset="0"/>
                <a:ea typeface="Times New Roman" panose="02020603050405020304" pitchFamily="18" charset="0"/>
                <a:cs typeface="Arial" panose="020B0604020202020204" pitchFamily="34" charset="0"/>
              </a:rPr>
              <a:t>Esempio 1</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(fonte </a:t>
            </a:r>
            <a:r>
              <a:rPr lang="it-IT" sz="1688" dirty="0" err="1">
                <a:solidFill>
                  <a:prstClr val="black"/>
                </a:solidFill>
                <a:latin typeface="Arial" panose="020B0604020202020204" pitchFamily="34" charset="0"/>
                <a:ea typeface="Times New Roman" panose="02020603050405020304" pitchFamily="18" charset="0"/>
                <a:cs typeface="Arial" panose="020B0604020202020204" pitchFamily="34" charset="0"/>
              </a:rPr>
              <a:t>TuttoNormel</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a:t>
            </a:r>
          </a:p>
          <a:p>
            <a:pPr marL="0" indent="0" algn="just" defTabSz="342900">
              <a:spcBef>
                <a:spcPts val="0"/>
              </a:spcBef>
              <a:spcAft>
                <a:spcPts val="450"/>
              </a:spcAft>
              <a:buClr>
                <a:srgbClr val="0563C1"/>
              </a:buClr>
              <a:buNone/>
              <a:defRPr/>
            </a:pP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Si consideri un ponteggio (forma a L) addossato ad un edificio, ubicato nel comune di Bologna (N</a:t>
            </a:r>
            <a:r>
              <a:rPr lang="it-IT" sz="1688"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t</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 2,5 fulmini/km</a:t>
            </a:r>
            <a:r>
              <a:rPr lang="it-IT" sz="1688"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anno), avente le seguenti dimensioni:</a:t>
            </a:r>
          </a:p>
          <a:p>
            <a:pPr marL="257175" indent="-257175" algn="just" defTabSz="342900">
              <a:spcBef>
                <a:spcPts val="0"/>
              </a:spcBef>
              <a:spcAft>
                <a:spcPts val="0"/>
              </a:spcAft>
              <a:buClr>
                <a:srgbClr val="44546A"/>
              </a:buClr>
              <a:buSzPct val="100000"/>
              <a:buFont typeface="Arial" panose="020B0604020202020204" pitchFamily="34" charset="0"/>
              <a:buChar char="•"/>
              <a:defRPr/>
            </a:pP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larghezza: 2 m;</a:t>
            </a:r>
          </a:p>
          <a:p>
            <a:pPr marL="257175" indent="-257175" algn="just" defTabSz="342900">
              <a:spcBef>
                <a:spcPts val="0"/>
              </a:spcBef>
              <a:spcAft>
                <a:spcPts val="0"/>
              </a:spcAft>
              <a:buClr>
                <a:srgbClr val="44546A"/>
              </a:buClr>
              <a:buSzPct val="100000"/>
              <a:buFont typeface="Arial" panose="020B0604020202020204" pitchFamily="34" charset="0"/>
              <a:buChar char="•"/>
              <a:defRPr/>
            </a:pP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lunghezza: 150 m;</a:t>
            </a:r>
          </a:p>
          <a:p>
            <a:pPr marL="257175" indent="-257175" algn="just" defTabSz="342900">
              <a:spcBef>
                <a:spcPts val="0"/>
              </a:spcBef>
              <a:spcAft>
                <a:spcPts val="450"/>
              </a:spcAft>
              <a:buClr>
                <a:srgbClr val="44546A"/>
              </a:buClr>
              <a:buSzPct val="100000"/>
              <a:buFont typeface="Arial" panose="020B0604020202020204" pitchFamily="34" charset="0"/>
              <a:buChar char="•"/>
              <a:defRPr/>
            </a:pP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altezza: 35 m.</a:t>
            </a:r>
          </a:p>
          <a:p>
            <a:pPr marL="0" indent="0" algn="just" defTabSz="342900">
              <a:spcBef>
                <a:spcPts val="0"/>
              </a:spcBef>
              <a:spcAft>
                <a:spcPts val="0"/>
              </a:spcAft>
              <a:buClr>
                <a:srgbClr val="0563C1"/>
              </a:buClr>
              <a:buSzPct val="100000"/>
              <a:buNone/>
              <a:defRPr/>
            </a:pP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Il rischio calcolato (R</a:t>
            </a:r>
            <a:r>
              <a:rPr lang="it-IT" sz="1688"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A</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 8,36 · 10</a:t>
            </a:r>
            <a:r>
              <a:rPr lang="it-IT" sz="1688"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-9</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risulta inferiore al limite tollerato dalla norma (R</a:t>
            </a:r>
            <a:r>
              <a:rPr lang="it-IT" sz="1688"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T</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 10</a:t>
            </a:r>
            <a:r>
              <a:rPr lang="it-IT" sz="1688"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-5</a:t>
            </a:r>
            <a:r>
              <a:rPr lang="it-IT" sz="1688" dirty="0">
                <a:solidFill>
                  <a:prstClr val="black"/>
                </a:solidFill>
                <a:latin typeface="Arial" panose="020B0604020202020204" pitchFamily="34" charset="0"/>
                <a:ea typeface="Times New Roman" panose="02020603050405020304" pitchFamily="18" charset="0"/>
                <a:cs typeface="Arial" panose="020B0604020202020204" pitchFamily="34" charset="0"/>
              </a:rPr>
              <a:t>) e pertanto non occorre adottare misure di protezione e denunciare, ai sensi del DPR 462/01, il ponteggio.</a:t>
            </a:r>
          </a:p>
        </p:txBody>
      </p:sp>
      <p:pic>
        <p:nvPicPr>
          <p:cNvPr id="5" name="Immagine 4">
            <a:extLst>
              <a:ext uri="{FF2B5EF4-FFF2-40B4-BE49-F238E27FC236}">
                <a16:creationId xmlns:a16="http://schemas.microsoft.com/office/drawing/2014/main" id="{9507A7C9-62E3-66DE-2E10-22A7615FAE47}"/>
              </a:ext>
            </a:extLst>
          </p:cNvPr>
          <p:cNvPicPr>
            <a:picLocks noChangeAspect="1"/>
          </p:cNvPicPr>
          <p:nvPr/>
        </p:nvPicPr>
        <p:blipFill rotWithShape="1">
          <a:blip r:embed="rId2">
            <a:extLst>
              <a:ext uri="{28A0092B-C50C-407E-A947-70E740481C1C}">
                <a14:useLocalDpi xmlns:a14="http://schemas.microsoft.com/office/drawing/2010/main" val="0"/>
              </a:ext>
            </a:extLst>
          </a:blip>
          <a:srcRect l="27730" t="54711" r="48797" b="18183"/>
          <a:stretch/>
        </p:blipFill>
        <p:spPr>
          <a:xfrm rot="5400000">
            <a:off x="5874987" y="1824077"/>
            <a:ext cx="2214000" cy="3613111"/>
          </a:xfrm>
          <a:prstGeom prst="rect">
            <a:avLst/>
          </a:prstGeom>
        </p:spPr>
      </p:pic>
      <p:sp>
        <p:nvSpPr>
          <p:cNvPr id="3" name="Rectangle 3">
            <a:extLst>
              <a:ext uri="{FF2B5EF4-FFF2-40B4-BE49-F238E27FC236}">
                <a16:creationId xmlns:a16="http://schemas.microsoft.com/office/drawing/2014/main" id="{ED6EA78E-D787-B84F-6C5B-E4471A2AB781}"/>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1772521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6C41CD2-A1B5-680C-CED7-F1ABF612A078}"/>
              </a:ext>
            </a:extLst>
          </p:cNvPr>
          <p:cNvSpPr>
            <a:spLocks noGrp="1"/>
          </p:cNvSpPr>
          <p:nvPr>
            <p:ph type="sldNum" sz="quarter" idx="12"/>
          </p:nvPr>
        </p:nvSpPr>
        <p:spPr/>
        <p:txBody>
          <a:bodyPr/>
          <a:lstStyle/>
          <a:p>
            <a:fld id="{97F8CA34-8078-4AC2-88CD-5E1D11E5CB06}" type="slidenum">
              <a:rPr lang="it-IT" smtClean="0"/>
              <a:t>4</a:t>
            </a:fld>
            <a:endParaRPr lang="it-IT"/>
          </a:p>
        </p:txBody>
      </p:sp>
      <p:sp>
        <p:nvSpPr>
          <p:cNvPr id="5" name="Segnaposto numero diapositiva 6">
            <a:extLst>
              <a:ext uri="{FF2B5EF4-FFF2-40B4-BE49-F238E27FC236}">
                <a16:creationId xmlns:a16="http://schemas.microsoft.com/office/drawing/2014/main" id="{E8BE679D-65B2-7880-DED1-0952BFE26CD7}"/>
              </a:ext>
            </a:extLst>
          </p:cNvPr>
          <p:cNvSpPr txBox="1">
            <a:spLocks/>
          </p:cNvSpPr>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B46659-3890-4C13-83D1-04E58CA28234}" type="slidenum">
              <a:rPr lang="it-IT" smtClean="0"/>
              <a:pPr/>
              <a:t>4</a:t>
            </a:fld>
            <a:endParaRPr lang="it-IT"/>
          </a:p>
        </p:txBody>
      </p:sp>
      <p:sp>
        <p:nvSpPr>
          <p:cNvPr id="4" name="CasellaDiTesto 3">
            <a:extLst>
              <a:ext uri="{FF2B5EF4-FFF2-40B4-BE49-F238E27FC236}">
                <a16:creationId xmlns:a16="http://schemas.microsoft.com/office/drawing/2014/main" id="{5B9EE697-7C25-721A-444F-42EE1BDB1E85}"/>
              </a:ext>
            </a:extLst>
          </p:cNvPr>
          <p:cNvSpPr txBox="1"/>
          <p:nvPr/>
        </p:nvSpPr>
        <p:spPr>
          <a:xfrm>
            <a:off x="1067675" y="568830"/>
            <a:ext cx="7008650" cy="523220"/>
          </a:xfrm>
          <a:prstGeom prst="rect">
            <a:avLst/>
          </a:prstGeom>
          <a:noFill/>
        </p:spPr>
        <p:txBody>
          <a:bodyPr wrap="none" rtlCol="0">
            <a:spAutoFit/>
          </a:bodyPr>
          <a:lstStyle/>
          <a:p>
            <a:r>
              <a:rPr lang="it-IT" sz="2800" b="1" dirty="0"/>
              <a:t>ALIMENTAZIONE E SISTEMI DI DISTRIBUZIONE</a:t>
            </a:r>
          </a:p>
        </p:txBody>
      </p:sp>
      <p:sp>
        <p:nvSpPr>
          <p:cNvPr id="7" name="CasellaDiTesto 6">
            <a:extLst>
              <a:ext uri="{FF2B5EF4-FFF2-40B4-BE49-F238E27FC236}">
                <a16:creationId xmlns:a16="http://schemas.microsoft.com/office/drawing/2014/main" id="{A7A3C223-22BD-B3E8-C966-C6FF665EC056}"/>
              </a:ext>
            </a:extLst>
          </p:cNvPr>
          <p:cNvSpPr txBox="1"/>
          <p:nvPr/>
        </p:nvSpPr>
        <p:spPr>
          <a:xfrm>
            <a:off x="461929" y="1418368"/>
            <a:ext cx="8053421" cy="2123658"/>
          </a:xfrm>
          <a:prstGeom prst="rect">
            <a:avLst/>
          </a:prstGeom>
          <a:noFill/>
        </p:spPr>
        <p:txBody>
          <a:bodyPr wrap="square" rtlCol="0">
            <a:spAutoFit/>
          </a:bodyPr>
          <a:lstStyle/>
          <a:p>
            <a:pPr algn="just"/>
            <a:r>
              <a:rPr lang="it-IT" sz="2150" dirty="0"/>
              <a:t>Il cantiere può essere alimentato sia da una rete di alimentazione a bassa tensione (sistema di I categoria) o a media tensione (sistema di II categoria), sia mediante autoproduzione con gruppi generatori. </a:t>
            </a:r>
          </a:p>
          <a:p>
            <a:pPr algn="just"/>
            <a:r>
              <a:rPr lang="it-IT" sz="2150" dirty="0"/>
              <a:t>L’alimentazione viene inoltre definita in funzione del sistema di conduttori attivi (monofase o trifase) e del modo di collegamento a terra.</a:t>
            </a:r>
          </a:p>
        </p:txBody>
      </p:sp>
      <p:sp>
        <p:nvSpPr>
          <p:cNvPr id="9" name="AutoShape 10">
            <a:extLst>
              <a:ext uri="{FF2B5EF4-FFF2-40B4-BE49-F238E27FC236}">
                <a16:creationId xmlns:a16="http://schemas.microsoft.com/office/drawing/2014/main" id="{10E1A413-0CEC-6F57-B520-4713C6698DE1}"/>
              </a:ext>
            </a:extLst>
          </p:cNvPr>
          <p:cNvSpPr>
            <a:spLocks noChangeArrowheads="1"/>
          </p:cNvSpPr>
          <p:nvPr/>
        </p:nvSpPr>
        <p:spPr bwMode="auto">
          <a:xfrm rot="3836507">
            <a:off x="4987668" y="4895102"/>
            <a:ext cx="1051164" cy="426572"/>
          </a:xfrm>
          <a:prstGeom prst="rightArrow">
            <a:avLst>
              <a:gd name="adj1" fmla="val 50000"/>
              <a:gd name="adj2" fmla="val 72484"/>
            </a:avLst>
          </a:prstGeom>
          <a:solidFill>
            <a:srgbClr val="FF3300"/>
          </a:solidFill>
          <a:ln w="9525">
            <a:solidFill>
              <a:srgbClr val="000000"/>
            </a:solidFill>
            <a:miter lim="800000"/>
            <a:headEnd/>
            <a:tailEnd/>
          </a:ln>
        </p:spPr>
        <p:txBody>
          <a:bodyPr wrap="squar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eaLnBrk="0" fontAlgn="base" latinLnBrk="0" hangingPunct="0">
              <a:lnSpc>
                <a:spcPct val="100000"/>
              </a:lnSpc>
              <a:spcBef>
                <a:spcPct val="50000"/>
              </a:spcBef>
              <a:spcAft>
                <a:spcPct val="0"/>
              </a:spcAft>
              <a:buClrTx/>
              <a:buSzTx/>
              <a:buFont typeface="CommonBullets"/>
              <a:buNone/>
              <a:tabLst/>
              <a:defRPr/>
            </a:pPr>
            <a:endParaRPr kumimoji="0" lang="it-IT" altLang="it-IT" sz="3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11" name="AutoShape 10">
            <a:extLst>
              <a:ext uri="{FF2B5EF4-FFF2-40B4-BE49-F238E27FC236}">
                <a16:creationId xmlns:a16="http://schemas.microsoft.com/office/drawing/2014/main" id="{88E437FC-6F6E-3704-D840-2EA09D85E184}"/>
              </a:ext>
            </a:extLst>
          </p:cNvPr>
          <p:cNvSpPr>
            <a:spLocks noChangeArrowheads="1"/>
          </p:cNvSpPr>
          <p:nvPr/>
        </p:nvSpPr>
        <p:spPr bwMode="auto">
          <a:xfrm rot="6916511">
            <a:off x="3140025" y="4893829"/>
            <a:ext cx="1008000" cy="429120"/>
          </a:xfrm>
          <a:prstGeom prst="rightArrow">
            <a:avLst>
              <a:gd name="adj1" fmla="val 50000"/>
              <a:gd name="adj2" fmla="val 72552"/>
            </a:avLst>
          </a:prstGeom>
          <a:solidFill>
            <a:srgbClr val="FF3300"/>
          </a:solidFill>
          <a:ln w="9525">
            <a:solidFill>
              <a:srgbClr val="000000"/>
            </a:solidFill>
            <a:miter lim="800000"/>
            <a:headEnd/>
            <a:tailEnd/>
          </a:ln>
        </p:spPr>
        <p:txBody>
          <a:bodyPr wrap="squar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eaLnBrk="0" fontAlgn="base" latinLnBrk="0" hangingPunct="0">
              <a:lnSpc>
                <a:spcPct val="100000"/>
              </a:lnSpc>
              <a:spcBef>
                <a:spcPct val="50000"/>
              </a:spcBef>
              <a:spcAft>
                <a:spcPct val="0"/>
              </a:spcAft>
              <a:buClrTx/>
              <a:buSzTx/>
              <a:buFont typeface="CommonBullets"/>
              <a:buNone/>
              <a:tabLst/>
              <a:defRPr/>
            </a:pPr>
            <a:endParaRPr kumimoji="0" lang="it-IT" altLang="it-IT" sz="32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3" name="AutoShape 20">
            <a:extLst>
              <a:ext uri="{FF2B5EF4-FFF2-40B4-BE49-F238E27FC236}">
                <a16:creationId xmlns:a16="http://schemas.microsoft.com/office/drawing/2014/main" id="{F73EAA83-152F-BD1F-E5E6-7C6C1AEC166A}"/>
              </a:ext>
            </a:extLst>
          </p:cNvPr>
          <p:cNvSpPr>
            <a:spLocks noChangeArrowheads="1"/>
          </p:cNvSpPr>
          <p:nvPr/>
        </p:nvSpPr>
        <p:spPr bwMode="auto">
          <a:xfrm>
            <a:off x="532204" y="3854651"/>
            <a:ext cx="1504950" cy="782637"/>
          </a:xfrm>
          <a:prstGeom prst="roundRect">
            <a:avLst>
              <a:gd name="adj" fmla="val 16667"/>
            </a:avLst>
          </a:prstGeom>
          <a:solidFill>
            <a:srgbClr val="FFFF00"/>
          </a:solidFill>
          <a:ln w="28575">
            <a:solidFill>
              <a:srgbClr val="000000"/>
            </a:solidFill>
            <a:round/>
            <a:headEnd/>
            <a:tailEnd/>
          </a:ln>
          <a:effectLst/>
        </p:spPr>
        <p:txBody>
          <a:bodyPr>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t-IT" sz="20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SISTEMA TT</a:t>
            </a:r>
          </a:p>
        </p:txBody>
      </p:sp>
      <p:sp>
        <p:nvSpPr>
          <p:cNvPr id="15" name="AutoShape 20">
            <a:extLst>
              <a:ext uri="{FF2B5EF4-FFF2-40B4-BE49-F238E27FC236}">
                <a16:creationId xmlns:a16="http://schemas.microsoft.com/office/drawing/2014/main" id="{86D8EE4F-F575-172E-8603-5DD680BDF89E}"/>
              </a:ext>
            </a:extLst>
          </p:cNvPr>
          <p:cNvSpPr>
            <a:spLocks noChangeArrowheads="1"/>
          </p:cNvSpPr>
          <p:nvPr/>
        </p:nvSpPr>
        <p:spPr bwMode="auto">
          <a:xfrm>
            <a:off x="3889374" y="3917288"/>
            <a:ext cx="1365250" cy="720000"/>
          </a:xfrm>
          <a:prstGeom prst="roundRect">
            <a:avLst>
              <a:gd name="adj" fmla="val 16667"/>
            </a:avLst>
          </a:prstGeom>
          <a:solidFill>
            <a:srgbClr val="FFCCFF"/>
          </a:solidFill>
          <a:ln w="28575">
            <a:solidFill>
              <a:srgbClr val="000000"/>
            </a:solidFill>
            <a:round/>
            <a:headEnd/>
            <a:tailEnd/>
          </a:ln>
          <a:effectLst/>
        </p:spPr>
        <p:txBody>
          <a:bodyPr>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t-IT" sz="18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SISTEMA TN</a:t>
            </a:r>
          </a:p>
        </p:txBody>
      </p:sp>
      <p:sp>
        <p:nvSpPr>
          <p:cNvPr id="17" name="AutoShape 20">
            <a:extLst>
              <a:ext uri="{FF2B5EF4-FFF2-40B4-BE49-F238E27FC236}">
                <a16:creationId xmlns:a16="http://schemas.microsoft.com/office/drawing/2014/main" id="{0B8E0A5C-0E92-0EAC-791F-094C2C0522B8}"/>
              </a:ext>
            </a:extLst>
          </p:cNvPr>
          <p:cNvSpPr>
            <a:spLocks noChangeArrowheads="1"/>
          </p:cNvSpPr>
          <p:nvPr/>
        </p:nvSpPr>
        <p:spPr bwMode="auto">
          <a:xfrm>
            <a:off x="7092950" y="3884427"/>
            <a:ext cx="1511300" cy="782638"/>
          </a:xfrm>
          <a:prstGeom prst="roundRect">
            <a:avLst>
              <a:gd name="adj" fmla="val 16667"/>
            </a:avLst>
          </a:prstGeom>
          <a:solidFill>
            <a:srgbClr val="FF9900"/>
          </a:solidFill>
          <a:ln w="28575">
            <a:solidFill>
              <a:srgbClr val="000000"/>
            </a:solidFill>
            <a:round/>
            <a:headEnd/>
            <a:tailEnd/>
          </a:ln>
          <a:effectLst/>
        </p:spPr>
        <p:txBody>
          <a:bodyPr>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t-IT" sz="20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SISTEMA IT</a:t>
            </a:r>
          </a:p>
        </p:txBody>
      </p:sp>
      <p:sp>
        <p:nvSpPr>
          <p:cNvPr id="19" name="AutoShape 20">
            <a:extLst>
              <a:ext uri="{FF2B5EF4-FFF2-40B4-BE49-F238E27FC236}">
                <a16:creationId xmlns:a16="http://schemas.microsoft.com/office/drawing/2014/main" id="{6BA2D542-9DCC-7AF3-AF1E-DF83C6EED294}"/>
              </a:ext>
            </a:extLst>
          </p:cNvPr>
          <p:cNvSpPr>
            <a:spLocks noChangeArrowheads="1"/>
          </p:cNvSpPr>
          <p:nvPr/>
        </p:nvSpPr>
        <p:spPr bwMode="auto">
          <a:xfrm>
            <a:off x="2595700" y="5675824"/>
            <a:ext cx="1503363" cy="782638"/>
          </a:xfrm>
          <a:prstGeom prst="roundRect">
            <a:avLst>
              <a:gd name="adj" fmla="val 16667"/>
            </a:avLst>
          </a:prstGeom>
          <a:solidFill>
            <a:srgbClr val="00FF00"/>
          </a:solidFill>
          <a:ln w="28575">
            <a:solidFill>
              <a:srgbClr val="000000"/>
            </a:solidFill>
            <a:round/>
            <a:headEnd/>
            <a:tailEnd/>
          </a:ln>
          <a:effectLst/>
        </p:spPr>
        <p:txBody>
          <a:bodyPr>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t-IT" sz="20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SISTEMA TN-S</a:t>
            </a:r>
          </a:p>
        </p:txBody>
      </p:sp>
      <p:sp>
        <p:nvSpPr>
          <p:cNvPr id="21" name="AutoShape 20">
            <a:extLst>
              <a:ext uri="{FF2B5EF4-FFF2-40B4-BE49-F238E27FC236}">
                <a16:creationId xmlns:a16="http://schemas.microsoft.com/office/drawing/2014/main" id="{53D2D931-9B36-88B0-CC40-D10022DC5527}"/>
              </a:ext>
            </a:extLst>
          </p:cNvPr>
          <p:cNvSpPr>
            <a:spLocks noChangeArrowheads="1"/>
          </p:cNvSpPr>
          <p:nvPr/>
        </p:nvSpPr>
        <p:spPr bwMode="auto">
          <a:xfrm>
            <a:off x="4987456" y="5674237"/>
            <a:ext cx="1465263" cy="784225"/>
          </a:xfrm>
          <a:prstGeom prst="roundRect">
            <a:avLst>
              <a:gd name="adj" fmla="val 16667"/>
            </a:avLst>
          </a:prstGeom>
          <a:solidFill>
            <a:srgbClr val="00FFFF"/>
          </a:solidFill>
          <a:ln w="28575">
            <a:solidFill>
              <a:srgbClr val="000000"/>
            </a:solidFill>
            <a:round/>
            <a:headEnd/>
            <a:tailEnd/>
          </a:ln>
          <a:effectLst/>
        </p:spPr>
        <p:txBody>
          <a:bodyPr>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it-IT" sz="20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SISTEMA TN-C</a:t>
            </a:r>
          </a:p>
        </p:txBody>
      </p:sp>
    </p:spTree>
    <p:extLst>
      <p:ext uri="{BB962C8B-B14F-4D97-AF65-F5344CB8AC3E}">
        <p14:creationId xmlns:p14="http://schemas.microsoft.com/office/powerpoint/2010/main" val="38311047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E1E434C-C1BF-B532-944F-F0DC8FE2E0B3}"/>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40</a:t>
            </a:fld>
            <a:endParaRPr lang="it-IT">
              <a:solidFill>
                <a:prstClr val="black">
                  <a:tint val="75000"/>
                </a:prstClr>
              </a:solidFill>
              <a:latin typeface="Calibri" panose="020F0502020204030204"/>
            </a:endParaRPr>
          </a:p>
        </p:txBody>
      </p:sp>
      <p:sp>
        <p:nvSpPr>
          <p:cNvPr id="4" name="Rectangle 4">
            <a:extLst>
              <a:ext uri="{FF2B5EF4-FFF2-40B4-BE49-F238E27FC236}">
                <a16:creationId xmlns:a16="http://schemas.microsoft.com/office/drawing/2014/main" id="{6ACCB7BF-D4D8-9000-74BC-EE8C10CC7889}"/>
              </a:ext>
            </a:extLst>
          </p:cNvPr>
          <p:cNvSpPr txBox="1">
            <a:spLocks noChangeArrowheads="1"/>
          </p:cNvSpPr>
          <p:nvPr/>
        </p:nvSpPr>
        <p:spPr bwMode="auto">
          <a:xfrm>
            <a:off x="322097" y="1777994"/>
            <a:ext cx="4511909" cy="4176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342900">
              <a:spcAft>
                <a:spcPts val="1350"/>
              </a:spcAft>
              <a:buClr>
                <a:srgbClr val="0563C1"/>
              </a:buClr>
              <a:buNone/>
              <a:defRPr/>
            </a:pPr>
            <a:r>
              <a:rPr lang="it-IT" sz="1613" b="1" dirty="0">
                <a:solidFill>
                  <a:prstClr val="black"/>
                </a:solidFill>
                <a:latin typeface="Arial" panose="020B0604020202020204" pitchFamily="34" charset="0"/>
                <a:ea typeface="Times New Roman" panose="02020603050405020304" pitchFamily="18" charset="0"/>
                <a:cs typeface="Arial" panose="020B0604020202020204" pitchFamily="34" charset="0"/>
              </a:rPr>
              <a:t>Esempio 2</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(fonte </a:t>
            </a:r>
            <a:r>
              <a:rPr lang="it-IT" sz="1613" dirty="0" err="1">
                <a:solidFill>
                  <a:prstClr val="black"/>
                </a:solidFill>
                <a:latin typeface="Arial" panose="020B0604020202020204" pitchFamily="34" charset="0"/>
                <a:ea typeface="Times New Roman" panose="02020603050405020304" pitchFamily="18" charset="0"/>
                <a:cs typeface="Arial" panose="020B0604020202020204" pitchFamily="34" charset="0"/>
              </a:rPr>
              <a:t>TuttoNormel</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a:t>
            </a:r>
          </a:p>
          <a:p>
            <a:pPr marL="0" indent="0" algn="just" defTabSz="342900">
              <a:spcBef>
                <a:spcPts val="0"/>
              </a:spcBef>
              <a:spcAft>
                <a:spcPts val="450"/>
              </a:spcAft>
              <a:buClr>
                <a:srgbClr val="0563C1"/>
              </a:buClr>
              <a:buNone/>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Si consideri una gru al servizio di un cantiere edile, ubicato nel comune di Roma (N</a:t>
            </a:r>
            <a:r>
              <a:rPr lang="it-IT" sz="1613"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t</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 4 fulmini/km</a:t>
            </a:r>
            <a:r>
              <a:rPr lang="it-IT" sz="1613"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2</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anno), avente le seguenti dimensioni:</a:t>
            </a:r>
          </a:p>
          <a:p>
            <a:pPr marL="257175" indent="-257175" algn="just" defTabSz="342900">
              <a:spcBef>
                <a:spcPts val="0"/>
              </a:spcBef>
              <a:spcAft>
                <a:spcPts val="0"/>
              </a:spcAft>
              <a:buClr>
                <a:srgbClr val="44546A"/>
              </a:buClr>
              <a:buSzPct val="100000"/>
              <a:buFont typeface="Arial" panose="020B0604020202020204" pitchFamily="34" charset="0"/>
              <a:buChar char="•"/>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larghezza del braccio: 1,5 m;</a:t>
            </a:r>
          </a:p>
          <a:p>
            <a:pPr marL="257175" indent="-257175" algn="just" defTabSz="342900">
              <a:spcBef>
                <a:spcPts val="0"/>
              </a:spcBef>
              <a:spcAft>
                <a:spcPts val="0"/>
              </a:spcAft>
              <a:buClr>
                <a:srgbClr val="44546A"/>
              </a:buClr>
              <a:buSzPct val="100000"/>
              <a:buFont typeface="Arial" panose="020B0604020202020204" pitchFamily="34" charset="0"/>
              <a:buChar char="•"/>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lunghezza del braccio: 52 m;</a:t>
            </a:r>
          </a:p>
          <a:p>
            <a:pPr marL="257175" indent="-257175" algn="just" defTabSz="342900">
              <a:spcBef>
                <a:spcPts val="0"/>
              </a:spcBef>
              <a:spcAft>
                <a:spcPts val="450"/>
              </a:spcAft>
              <a:buClr>
                <a:srgbClr val="44546A"/>
              </a:buClr>
              <a:buSzPct val="100000"/>
              <a:buFont typeface="Arial" panose="020B0604020202020204" pitchFamily="34" charset="0"/>
              <a:buChar char="•"/>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altezza: 40 m.</a:t>
            </a:r>
          </a:p>
          <a:p>
            <a:pPr marL="0" indent="0" algn="just" defTabSz="342900">
              <a:spcBef>
                <a:spcPts val="0"/>
              </a:spcBef>
              <a:spcAft>
                <a:spcPts val="450"/>
              </a:spcAft>
              <a:buClr>
                <a:srgbClr val="44546A"/>
              </a:buClr>
              <a:buSzPct val="100000"/>
              <a:buNone/>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Le strutture circostanti la gru sono di altezza inferiore, pertanto, il coefficiente di posizione vale </a:t>
            </a:r>
            <a:r>
              <a:rPr lang="it-IT" sz="1613" dirty="0" err="1">
                <a:solidFill>
                  <a:prstClr val="black"/>
                </a:solidFill>
                <a:latin typeface="Arial" panose="020B0604020202020204" pitchFamily="34" charset="0"/>
                <a:ea typeface="Times New Roman" panose="02020603050405020304" pitchFamily="18" charset="0"/>
                <a:cs typeface="Arial" panose="020B0604020202020204" pitchFamily="34" charset="0"/>
              </a:rPr>
              <a:t>C</a:t>
            </a:r>
            <a:r>
              <a:rPr lang="it-IT" sz="1613" baseline="-25000" dirty="0" err="1">
                <a:solidFill>
                  <a:prstClr val="black"/>
                </a:solidFill>
                <a:latin typeface="Arial" panose="020B0604020202020204" pitchFamily="34" charset="0"/>
                <a:ea typeface="Times New Roman" panose="02020603050405020304" pitchFamily="18" charset="0"/>
                <a:cs typeface="Arial" panose="020B0604020202020204" pitchFamily="34" charset="0"/>
              </a:rPr>
              <a:t>d</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 0,5.</a:t>
            </a:r>
          </a:p>
          <a:p>
            <a:pPr marL="0" indent="0" algn="just" defTabSz="342900">
              <a:spcBef>
                <a:spcPts val="0"/>
              </a:spcBef>
              <a:spcAft>
                <a:spcPts val="0"/>
              </a:spcAft>
              <a:buClr>
                <a:srgbClr val="0563C1"/>
              </a:buClr>
              <a:buSzPct val="100000"/>
              <a:buNone/>
              <a:defRPr/>
            </a:pP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Il rischio calcolato (R</a:t>
            </a:r>
            <a:r>
              <a:rPr lang="it-IT" sz="1613"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A</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 1,16 · 10</a:t>
            </a:r>
            <a:r>
              <a:rPr lang="it-IT" sz="1613"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-5</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supera il limite tollerato dalla norma (R</a:t>
            </a:r>
            <a:r>
              <a:rPr lang="it-IT" sz="1613" baseline="-25000" dirty="0">
                <a:solidFill>
                  <a:prstClr val="black"/>
                </a:solidFill>
                <a:latin typeface="Arial" panose="020B0604020202020204" pitchFamily="34" charset="0"/>
                <a:ea typeface="Times New Roman" panose="02020603050405020304" pitchFamily="18" charset="0"/>
                <a:cs typeface="Arial" panose="020B0604020202020204" pitchFamily="34" charset="0"/>
              </a:rPr>
              <a:t>T</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 10</a:t>
            </a:r>
            <a:r>
              <a:rPr lang="it-IT" sz="1613" baseline="30000" dirty="0">
                <a:solidFill>
                  <a:prstClr val="black"/>
                </a:solidFill>
                <a:latin typeface="Arial" panose="020B0604020202020204" pitchFamily="34" charset="0"/>
                <a:ea typeface="Times New Roman" panose="02020603050405020304" pitchFamily="18" charset="0"/>
                <a:cs typeface="Arial" panose="020B0604020202020204" pitchFamily="34" charset="0"/>
              </a:rPr>
              <a:t>-5</a:t>
            </a:r>
            <a:r>
              <a:rPr lang="it-IT" sz="1613" dirty="0">
                <a:solidFill>
                  <a:prstClr val="black"/>
                </a:solidFill>
                <a:latin typeface="Arial" panose="020B0604020202020204" pitchFamily="34" charset="0"/>
                <a:ea typeface="Times New Roman" panose="02020603050405020304" pitchFamily="18" charset="0"/>
                <a:cs typeface="Arial" panose="020B0604020202020204" pitchFamily="34" charset="0"/>
              </a:rPr>
              <a:t>) e pertanto occorre adottare misure di protezione e denunciare, ai sensi del DPR 462/01, la gru.</a:t>
            </a:r>
          </a:p>
        </p:txBody>
      </p:sp>
      <p:pic>
        <p:nvPicPr>
          <p:cNvPr id="7" name="Immagine 6">
            <a:extLst>
              <a:ext uri="{FF2B5EF4-FFF2-40B4-BE49-F238E27FC236}">
                <a16:creationId xmlns:a16="http://schemas.microsoft.com/office/drawing/2014/main" id="{E1095CDB-642C-9E02-859B-5EE2E5C2ED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903" y="2512837"/>
            <a:ext cx="3564000" cy="2202115"/>
          </a:xfrm>
          <a:prstGeom prst="rect">
            <a:avLst/>
          </a:prstGeom>
        </p:spPr>
      </p:pic>
      <p:sp>
        <p:nvSpPr>
          <p:cNvPr id="3" name="Rectangle 3">
            <a:extLst>
              <a:ext uri="{FF2B5EF4-FFF2-40B4-BE49-F238E27FC236}">
                <a16:creationId xmlns:a16="http://schemas.microsoft.com/office/drawing/2014/main" id="{5710EE01-B968-C0C4-F9DD-AC4156B367DC}"/>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2916442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E1E434C-C1BF-B532-944F-F0DC8FE2E0B3}"/>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41</a:t>
            </a:fld>
            <a:endParaRPr lang="it-IT">
              <a:solidFill>
                <a:prstClr val="black">
                  <a:tint val="75000"/>
                </a:prstClr>
              </a:solidFill>
              <a:latin typeface="Calibri" panose="020F0502020204030204"/>
            </a:endParaRPr>
          </a:p>
        </p:txBody>
      </p:sp>
      <p:sp>
        <p:nvSpPr>
          <p:cNvPr id="4" name="Rectangle 4">
            <a:extLst>
              <a:ext uri="{FF2B5EF4-FFF2-40B4-BE49-F238E27FC236}">
                <a16:creationId xmlns:a16="http://schemas.microsoft.com/office/drawing/2014/main" id="{6ACCB7BF-D4D8-9000-74BC-EE8C10CC7889}"/>
              </a:ext>
            </a:extLst>
          </p:cNvPr>
          <p:cNvSpPr txBox="1">
            <a:spLocks noChangeArrowheads="1"/>
          </p:cNvSpPr>
          <p:nvPr/>
        </p:nvSpPr>
        <p:spPr bwMode="auto">
          <a:xfrm>
            <a:off x="933232" y="2168015"/>
            <a:ext cx="7277534" cy="273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342900">
              <a:spcBef>
                <a:spcPts val="0"/>
              </a:spcBef>
              <a:spcAft>
                <a:spcPts val="0"/>
              </a:spcAft>
              <a:buClr>
                <a:srgbClr val="0563C1"/>
              </a:buClr>
              <a:buNone/>
              <a:defRPr/>
            </a:pPr>
            <a:r>
              <a:rPr lang="it-IT" sz="2000" dirty="0">
                <a:solidFill>
                  <a:prstClr val="black"/>
                </a:solidFill>
                <a:latin typeface="Arial" panose="020B0604020202020204" pitchFamily="34" charset="0"/>
                <a:ea typeface="Times New Roman" panose="02020603050405020304" pitchFamily="18" charset="0"/>
                <a:cs typeface="Arial" panose="020B0604020202020204" pitchFamily="34" charset="0"/>
              </a:rPr>
              <a:t>Se il ponteggio o la gru sono autoprotetti e quindi non sono di notevoli dimensioni, non occorre fare nulla.</a:t>
            </a:r>
          </a:p>
          <a:p>
            <a:pPr marL="0" indent="0" algn="just" defTabSz="342900">
              <a:spcBef>
                <a:spcPts val="0"/>
              </a:spcBef>
              <a:spcAft>
                <a:spcPts val="0"/>
              </a:spcAft>
              <a:buClr>
                <a:srgbClr val="0563C1"/>
              </a:buClr>
              <a:buNone/>
              <a:defRPr/>
            </a:pPr>
            <a:r>
              <a:rPr lang="it-IT" sz="2000" dirty="0">
                <a:solidFill>
                  <a:prstClr val="black"/>
                </a:solidFill>
                <a:latin typeface="Arial" panose="020B0604020202020204" pitchFamily="34" charset="0"/>
                <a:ea typeface="Times New Roman" panose="02020603050405020304" pitchFamily="18" charset="0"/>
                <a:cs typeface="Arial" panose="020B0604020202020204" pitchFamily="34" charset="0"/>
              </a:rPr>
              <a:t>Se, invece, il ponteggio o la gru richiedono un impianto di protezione, occorre inviare, entro 30 giorni dalla messa in servizio della struttura, copia della dichiarazione di conformità relativa all’impianto di protezione (priva di allegati) all’Asl/Arpa ed all’Ispesl territorialmente competenti per adempiere all’obbligo di denuncia ed incaricare, ogni due anni, l’Asl/Arpa o un organismo abilitato per le verifiche periodiche.</a:t>
            </a:r>
          </a:p>
        </p:txBody>
      </p:sp>
      <p:sp>
        <p:nvSpPr>
          <p:cNvPr id="7" name="Rectangle 3">
            <a:extLst>
              <a:ext uri="{FF2B5EF4-FFF2-40B4-BE49-F238E27FC236}">
                <a16:creationId xmlns:a16="http://schemas.microsoft.com/office/drawing/2014/main" id="{8CED6351-12A4-E4DB-2C2C-F04BD4353D40}"/>
              </a:ext>
            </a:extLst>
          </p:cNvPr>
          <p:cNvSpPr>
            <a:spLocks noChangeArrowheads="1"/>
          </p:cNvSpPr>
          <p:nvPr/>
        </p:nvSpPr>
        <p:spPr bwMode="auto">
          <a:xfrm>
            <a:off x="2234097" y="1019986"/>
            <a:ext cx="4675804"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200" b="1" kern="0" dirty="0">
                <a:solidFill>
                  <a:prstClr val="black"/>
                </a:solidFill>
              </a:rPr>
              <a:t>PROTEZIONE CONTRO I FULMINI</a:t>
            </a:r>
          </a:p>
        </p:txBody>
      </p:sp>
    </p:spTree>
    <p:extLst>
      <p:ext uri="{BB962C8B-B14F-4D97-AF65-F5344CB8AC3E}">
        <p14:creationId xmlns:p14="http://schemas.microsoft.com/office/powerpoint/2010/main" val="3563048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C58D8B37-EA31-ABDA-0053-92209B84567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42</a:t>
            </a:fld>
            <a:endParaRPr lang="it-IT">
              <a:solidFill>
                <a:prstClr val="black">
                  <a:tint val="75000"/>
                </a:prstClr>
              </a:solidFill>
              <a:latin typeface="Calibri" panose="020F0502020204030204"/>
            </a:endParaRPr>
          </a:p>
        </p:txBody>
      </p:sp>
      <p:pic>
        <p:nvPicPr>
          <p:cNvPr id="5" name="Immagine 4">
            <a:extLst>
              <a:ext uri="{FF2B5EF4-FFF2-40B4-BE49-F238E27FC236}">
                <a16:creationId xmlns:a16="http://schemas.microsoft.com/office/drawing/2014/main" id="{EDA4AF08-2AC3-AC1E-5F70-440F1B8C01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8419" y="1634520"/>
            <a:ext cx="5727161" cy="3151803"/>
          </a:xfrm>
          <a:prstGeom prst="rect">
            <a:avLst/>
          </a:prstGeom>
        </p:spPr>
      </p:pic>
      <p:sp>
        <p:nvSpPr>
          <p:cNvPr id="6" name="Rectangle 4">
            <a:extLst>
              <a:ext uri="{FF2B5EF4-FFF2-40B4-BE49-F238E27FC236}">
                <a16:creationId xmlns:a16="http://schemas.microsoft.com/office/drawing/2014/main" id="{4A046E7C-7BBF-DEA3-BD44-C824E8A8B594}"/>
              </a:ext>
            </a:extLst>
          </p:cNvPr>
          <p:cNvSpPr txBox="1">
            <a:spLocks noChangeArrowheads="1"/>
          </p:cNvSpPr>
          <p:nvPr/>
        </p:nvSpPr>
        <p:spPr bwMode="auto">
          <a:xfrm>
            <a:off x="727503" y="5060039"/>
            <a:ext cx="7688992" cy="86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342900">
              <a:spcAft>
                <a:spcPts val="1350"/>
              </a:spcAft>
              <a:buClr>
                <a:srgbClr val="0563C1"/>
              </a:buClr>
              <a:buNone/>
              <a:defRPr/>
            </a:pPr>
            <a:r>
              <a:rPr kumimoji="0" lang="it-IT" sz="1650" kern="0" dirty="0">
                <a:solidFill>
                  <a:prstClr val="black"/>
                </a:solidFill>
                <a:latin typeface="Arial" panose="020B0604020202020204" pitchFamily="34" charset="0"/>
              </a:rPr>
              <a:t>L’installazione di un SPD a monte del dispositivo di massima corrente ad arrivo linea evita che parte della corrente di fulmine, dovuta alla fulminazione diretta della linea, lo attraversi danneggiandolo.</a:t>
            </a:r>
          </a:p>
        </p:txBody>
      </p:sp>
      <p:sp>
        <p:nvSpPr>
          <p:cNvPr id="3" name="Rectangle 3">
            <a:extLst>
              <a:ext uri="{FF2B5EF4-FFF2-40B4-BE49-F238E27FC236}">
                <a16:creationId xmlns:a16="http://schemas.microsoft.com/office/drawing/2014/main" id="{AC2BA0D9-3508-28A9-9EC4-35201B6F5EF7}"/>
              </a:ext>
            </a:extLst>
          </p:cNvPr>
          <p:cNvSpPr>
            <a:spLocks noChangeArrowheads="1"/>
          </p:cNvSpPr>
          <p:nvPr/>
        </p:nvSpPr>
        <p:spPr bwMode="auto">
          <a:xfrm>
            <a:off x="1423834" y="936889"/>
            <a:ext cx="6296332"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sz="2200" b="1" kern="0" dirty="0">
                <a:solidFill>
                  <a:prstClr val="black"/>
                </a:solidFill>
              </a:rPr>
              <a:t>PROTEZIONE CONTRO LE SOVRATENSIONI</a:t>
            </a:r>
          </a:p>
        </p:txBody>
      </p:sp>
    </p:spTree>
    <p:extLst>
      <p:ext uri="{BB962C8B-B14F-4D97-AF65-F5344CB8AC3E}">
        <p14:creationId xmlns:p14="http://schemas.microsoft.com/office/powerpoint/2010/main" val="32418526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D1C81592-6578-44B3-D544-57D3FACE699B}"/>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43</a:t>
            </a:fld>
            <a:endParaRPr lang="it-IT">
              <a:solidFill>
                <a:prstClr val="black">
                  <a:tint val="75000"/>
                </a:prstClr>
              </a:solidFill>
              <a:latin typeface="Calibri" panose="020F0502020204030204"/>
            </a:endParaRPr>
          </a:p>
        </p:txBody>
      </p:sp>
      <p:sp>
        <p:nvSpPr>
          <p:cNvPr id="4" name="Rectangle 2">
            <a:extLst>
              <a:ext uri="{FF2B5EF4-FFF2-40B4-BE49-F238E27FC236}">
                <a16:creationId xmlns:a16="http://schemas.microsoft.com/office/drawing/2014/main" id="{1300FCD2-171C-5F34-A996-624685155C2C}"/>
              </a:ext>
            </a:extLst>
          </p:cNvPr>
          <p:cNvSpPr>
            <a:spLocks noChangeArrowheads="1"/>
          </p:cNvSpPr>
          <p:nvPr/>
        </p:nvSpPr>
        <p:spPr bwMode="auto">
          <a:xfrm>
            <a:off x="1019409" y="2371795"/>
            <a:ext cx="7243202" cy="211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spcBef>
                <a:spcPct val="10000"/>
              </a:spcBef>
              <a:spcAft>
                <a:spcPct val="10000"/>
              </a:spcAft>
              <a:buClrTx/>
              <a:buSzTx/>
              <a:buNone/>
              <a:defRPr/>
            </a:pPr>
            <a:r>
              <a:rPr kumimoji="0" lang="it-IT" altLang="it-IT" sz="2100" b="1" kern="0" dirty="0">
                <a:solidFill>
                  <a:prstClr val="black"/>
                </a:solidFill>
              </a:rPr>
              <a:t>Sovratensioni</a:t>
            </a:r>
          </a:p>
          <a:p>
            <a:pPr defTabSz="685800" fontAlgn="base">
              <a:spcBef>
                <a:spcPct val="10000"/>
              </a:spcBef>
              <a:spcAft>
                <a:spcPct val="10000"/>
              </a:spcAft>
              <a:buClrTx/>
              <a:buSzTx/>
              <a:buNone/>
              <a:defRPr/>
            </a:pPr>
            <a:endParaRPr kumimoji="0" lang="it-IT" altLang="it-IT" sz="750" b="1" kern="0" dirty="0">
              <a:solidFill>
                <a:prstClr val="black"/>
              </a:solidFill>
            </a:endParaRPr>
          </a:p>
          <a:p>
            <a:pPr algn="just" defTabSz="685800" fontAlgn="base">
              <a:spcBef>
                <a:spcPct val="10000"/>
              </a:spcBef>
              <a:spcAft>
                <a:spcPct val="10000"/>
              </a:spcAft>
              <a:buClrTx/>
              <a:buSzTx/>
              <a:buNone/>
              <a:defRPr/>
            </a:pPr>
            <a:r>
              <a:rPr kumimoji="0" lang="it-IT" altLang="it-IT" sz="1800" kern="0" dirty="0">
                <a:solidFill>
                  <a:prstClr val="black"/>
                </a:solidFill>
              </a:rPr>
              <a:t>Gli SPD (Surge </a:t>
            </a:r>
            <a:r>
              <a:rPr kumimoji="0" lang="it-IT" altLang="it-IT" sz="1800" kern="0" dirty="0" err="1">
                <a:solidFill>
                  <a:prstClr val="black"/>
                </a:solidFill>
              </a:rPr>
              <a:t>Protective</a:t>
            </a:r>
            <a:r>
              <a:rPr kumimoji="0" lang="it-IT" altLang="it-IT" sz="1800" kern="0" dirty="0">
                <a:solidFill>
                  <a:prstClr val="black"/>
                </a:solidFill>
              </a:rPr>
              <a:t> Device), denominati anche "scaricatori", sono progettati per proteggere i sistemi e le apparecchiature elettriche contro le sovratensioni transitorie ed impulsive quali, ad esempio, le sovratensioni causate dai fulmini e quelle generate da manovre elettriche.</a:t>
            </a: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
        <p:nvSpPr>
          <p:cNvPr id="7" name="Rectangle 3">
            <a:extLst>
              <a:ext uri="{FF2B5EF4-FFF2-40B4-BE49-F238E27FC236}">
                <a16:creationId xmlns:a16="http://schemas.microsoft.com/office/drawing/2014/main" id="{FC312AAB-6016-E3BD-6AEB-A12BC7ED87FC}"/>
              </a:ext>
            </a:extLst>
          </p:cNvPr>
          <p:cNvSpPr>
            <a:spLocks noChangeArrowheads="1"/>
          </p:cNvSpPr>
          <p:nvPr/>
        </p:nvSpPr>
        <p:spPr bwMode="auto">
          <a:xfrm>
            <a:off x="1423834" y="936889"/>
            <a:ext cx="6296332"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sz="2200" b="1" kern="0" dirty="0">
                <a:solidFill>
                  <a:prstClr val="black"/>
                </a:solidFill>
              </a:rPr>
              <a:t>PROTEZIONE CONTRO LE SOVRATENSIONI</a:t>
            </a:r>
          </a:p>
        </p:txBody>
      </p:sp>
    </p:spTree>
    <p:extLst>
      <p:ext uri="{BB962C8B-B14F-4D97-AF65-F5344CB8AC3E}">
        <p14:creationId xmlns:p14="http://schemas.microsoft.com/office/powerpoint/2010/main" val="16461378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F27D84D3-4A0A-00A6-8C80-03018C8F3A67}"/>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44</a:t>
            </a:fld>
            <a:endParaRPr lang="it-IT">
              <a:solidFill>
                <a:prstClr val="black">
                  <a:tint val="75000"/>
                </a:prstClr>
              </a:solidFill>
              <a:latin typeface="Calibri" panose="020F0502020204030204"/>
            </a:endParaRPr>
          </a:p>
        </p:txBody>
      </p:sp>
      <p:sp>
        <p:nvSpPr>
          <p:cNvPr id="4" name="Rectangle 2">
            <a:extLst>
              <a:ext uri="{FF2B5EF4-FFF2-40B4-BE49-F238E27FC236}">
                <a16:creationId xmlns:a16="http://schemas.microsoft.com/office/drawing/2014/main" id="{074EC709-3E91-FABB-3FBF-7E0542B4AEA2}"/>
              </a:ext>
            </a:extLst>
          </p:cNvPr>
          <p:cNvSpPr>
            <a:spLocks noChangeArrowheads="1"/>
          </p:cNvSpPr>
          <p:nvPr/>
        </p:nvSpPr>
        <p:spPr bwMode="auto">
          <a:xfrm>
            <a:off x="1285594" y="2007744"/>
            <a:ext cx="6101954" cy="1620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spcBef>
                <a:spcPct val="10000"/>
              </a:spcBef>
              <a:spcAft>
                <a:spcPct val="10000"/>
              </a:spcAft>
              <a:buClrTx/>
              <a:buSzTx/>
              <a:buNone/>
              <a:defRPr/>
            </a:pPr>
            <a:r>
              <a:rPr kumimoji="0" lang="it-IT" altLang="it-IT" sz="2100" b="1" kern="0" dirty="0">
                <a:solidFill>
                  <a:prstClr val="black"/>
                </a:solidFill>
              </a:rPr>
              <a:t>Sovratensioni</a:t>
            </a:r>
          </a:p>
          <a:p>
            <a:pPr defTabSz="685800" fontAlgn="base">
              <a:spcBef>
                <a:spcPct val="10000"/>
              </a:spcBef>
              <a:spcAft>
                <a:spcPct val="10000"/>
              </a:spcAft>
              <a:buClrTx/>
              <a:buSzTx/>
              <a:buNone/>
              <a:defRPr/>
            </a:pPr>
            <a:endParaRPr kumimoji="0" lang="it-IT" altLang="it-IT" sz="750" b="1" kern="0" dirty="0">
              <a:solidFill>
                <a:prstClr val="black"/>
              </a:solidFill>
            </a:endParaRPr>
          </a:p>
          <a:p>
            <a:pPr algn="just" defTabSz="685800" fontAlgn="base">
              <a:spcBef>
                <a:spcPct val="10000"/>
              </a:spcBef>
              <a:spcAft>
                <a:spcPct val="10000"/>
              </a:spcAft>
              <a:buClrTx/>
              <a:buSzTx/>
              <a:buNone/>
              <a:defRPr/>
            </a:pPr>
            <a:r>
              <a:rPr kumimoji="0" lang="it-IT" altLang="it-IT" sz="1800" kern="0" dirty="0">
                <a:solidFill>
                  <a:prstClr val="black"/>
                </a:solidFill>
              </a:rPr>
              <a:t>Gli SPD a commutazione, basano il loro funzionamento sugli spinterometri e pertanto sono caratterizzati da un’impedenza elevata quando non vi sono sovratensioni. Il loro comportamento è il seguente:</a:t>
            </a:r>
          </a:p>
        </p:txBody>
      </p:sp>
      <p:pic>
        <p:nvPicPr>
          <p:cNvPr id="5" name="Immagine 2">
            <a:extLst>
              <a:ext uri="{FF2B5EF4-FFF2-40B4-BE49-F238E27FC236}">
                <a16:creationId xmlns:a16="http://schemas.microsoft.com/office/drawing/2014/main" id="{E15C9FC0-689D-820A-7B0B-B49DCA9348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5594" y="4094227"/>
            <a:ext cx="6155531"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
            <a:extLst>
              <a:ext uri="{FF2B5EF4-FFF2-40B4-BE49-F238E27FC236}">
                <a16:creationId xmlns:a16="http://schemas.microsoft.com/office/drawing/2014/main" id="{C37C67FD-4A5C-7E02-F136-DCC0F904843B}"/>
              </a:ext>
            </a:extLst>
          </p:cNvPr>
          <p:cNvSpPr>
            <a:spLocks noChangeArrowheads="1"/>
          </p:cNvSpPr>
          <p:nvPr/>
        </p:nvSpPr>
        <p:spPr bwMode="auto">
          <a:xfrm>
            <a:off x="1423834" y="936889"/>
            <a:ext cx="6296332"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sz="2200" b="1" kern="0" dirty="0">
                <a:solidFill>
                  <a:prstClr val="black"/>
                </a:solidFill>
              </a:rPr>
              <a:t>PROTEZIONE CONTRO LE SOVRATENSIONI</a:t>
            </a:r>
          </a:p>
        </p:txBody>
      </p:sp>
    </p:spTree>
    <p:extLst>
      <p:ext uri="{BB962C8B-B14F-4D97-AF65-F5344CB8AC3E}">
        <p14:creationId xmlns:p14="http://schemas.microsoft.com/office/powerpoint/2010/main" val="35315637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CCC7D016-2715-5B53-93DA-3A9A0086404C}"/>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45</a:t>
            </a:fld>
            <a:endParaRPr lang="it-IT">
              <a:solidFill>
                <a:prstClr val="black">
                  <a:tint val="75000"/>
                </a:prstClr>
              </a:solidFill>
              <a:latin typeface="Calibri" panose="020F0502020204030204"/>
            </a:endParaRPr>
          </a:p>
        </p:txBody>
      </p:sp>
      <p:sp>
        <p:nvSpPr>
          <p:cNvPr id="4" name="Rectangle 2">
            <a:extLst>
              <a:ext uri="{FF2B5EF4-FFF2-40B4-BE49-F238E27FC236}">
                <a16:creationId xmlns:a16="http://schemas.microsoft.com/office/drawing/2014/main" id="{3B969FC9-1F1F-F03E-0C64-46F33A73787C}"/>
              </a:ext>
            </a:extLst>
          </p:cNvPr>
          <p:cNvSpPr>
            <a:spLocks noChangeArrowheads="1"/>
          </p:cNvSpPr>
          <p:nvPr/>
        </p:nvSpPr>
        <p:spPr bwMode="auto">
          <a:xfrm>
            <a:off x="1327548" y="1783051"/>
            <a:ext cx="6014547" cy="162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spcBef>
                <a:spcPct val="10000"/>
              </a:spcBef>
              <a:spcAft>
                <a:spcPct val="10000"/>
              </a:spcAft>
              <a:buClrTx/>
              <a:buSzTx/>
              <a:buNone/>
              <a:defRPr/>
            </a:pPr>
            <a:r>
              <a:rPr kumimoji="0" lang="it-IT" altLang="it-IT" sz="2100" b="1" kern="0" dirty="0">
                <a:solidFill>
                  <a:prstClr val="black"/>
                </a:solidFill>
              </a:rPr>
              <a:t>Sovratensioni</a:t>
            </a:r>
          </a:p>
          <a:p>
            <a:pPr defTabSz="685800" fontAlgn="base">
              <a:spcBef>
                <a:spcPct val="10000"/>
              </a:spcBef>
              <a:spcAft>
                <a:spcPct val="10000"/>
              </a:spcAft>
              <a:buClrTx/>
              <a:buSzTx/>
              <a:buNone/>
              <a:defRPr/>
            </a:pPr>
            <a:endParaRPr kumimoji="0" lang="it-IT" altLang="it-IT" sz="750" b="1" kern="0" dirty="0">
              <a:solidFill>
                <a:prstClr val="black"/>
              </a:solidFill>
            </a:endParaRPr>
          </a:p>
          <a:p>
            <a:pPr algn="just" defTabSz="685800" fontAlgn="base">
              <a:spcBef>
                <a:spcPct val="10000"/>
              </a:spcBef>
              <a:spcAft>
                <a:spcPct val="10000"/>
              </a:spcAft>
              <a:buClrTx/>
              <a:buSzTx/>
              <a:buNone/>
              <a:defRPr/>
            </a:pPr>
            <a:r>
              <a:rPr kumimoji="0" lang="it-IT" altLang="it-IT" sz="1800" kern="0" dirty="0">
                <a:solidFill>
                  <a:prstClr val="black"/>
                </a:solidFill>
              </a:rPr>
              <a:t>Gli SPD a varistori, detti anche a limitazione di tensione, sono resistori con impedenza comandata dalla tensione, aventi una caratteristica esterna non lineare.</a:t>
            </a: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
        <p:nvSpPr>
          <p:cNvPr id="5" name="Rectangle 2">
            <a:extLst>
              <a:ext uri="{FF2B5EF4-FFF2-40B4-BE49-F238E27FC236}">
                <a16:creationId xmlns:a16="http://schemas.microsoft.com/office/drawing/2014/main" id="{D6C8BBC5-976B-25F0-E8F7-CF16D9F03C7C}"/>
              </a:ext>
            </a:extLst>
          </p:cNvPr>
          <p:cNvSpPr>
            <a:spLocks noChangeArrowheads="1"/>
          </p:cNvSpPr>
          <p:nvPr/>
        </p:nvSpPr>
        <p:spPr bwMode="auto">
          <a:xfrm>
            <a:off x="1322785" y="4950665"/>
            <a:ext cx="6019310" cy="94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just" defTabSz="685800" fontAlgn="base">
              <a:spcBef>
                <a:spcPct val="10000"/>
              </a:spcBef>
              <a:spcAft>
                <a:spcPct val="10000"/>
              </a:spcAft>
              <a:buClrTx/>
              <a:buSzTx/>
              <a:buNone/>
              <a:defRPr/>
            </a:pPr>
            <a:r>
              <a:rPr kumimoji="0" lang="it-IT" altLang="it-IT" sz="1800" kern="0" dirty="0">
                <a:solidFill>
                  <a:prstClr val="black"/>
                </a:solidFill>
              </a:rPr>
              <a:t>Al manifestarsi della sovratensione l’impedenza del varistore, normalmente maggiore di 1M</a:t>
            </a:r>
            <a:r>
              <a:rPr kumimoji="0" lang="el-GR" altLang="it-IT" sz="1800" kern="0" dirty="0">
                <a:solidFill>
                  <a:prstClr val="black"/>
                </a:solidFill>
              </a:rPr>
              <a:t>Ω</a:t>
            </a:r>
            <a:r>
              <a:rPr kumimoji="0" lang="it-IT" altLang="it-IT" sz="1800" kern="0" dirty="0">
                <a:solidFill>
                  <a:prstClr val="black"/>
                </a:solidFill>
              </a:rPr>
              <a:t>, cade bruscamente in pochi nanosecondi a valori inferiori a 1 </a:t>
            </a:r>
            <a:r>
              <a:rPr kumimoji="0" lang="el-GR" altLang="it-IT" sz="1800" kern="0" dirty="0">
                <a:solidFill>
                  <a:prstClr val="black"/>
                </a:solidFill>
              </a:rPr>
              <a:t>Ω</a:t>
            </a:r>
            <a:r>
              <a:rPr kumimoji="0" lang="it-IT" altLang="it-IT" sz="1800" kern="0" dirty="0">
                <a:solidFill>
                  <a:prstClr val="black"/>
                </a:solidFill>
              </a:rPr>
              <a:t>.</a:t>
            </a: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pic>
        <p:nvPicPr>
          <p:cNvPr id="6" name="Immagine 1">
            <a:extLst>
              <a:ext uri="{FF2B5EF4-FFF2-40B4-BE49-F238E27FC236}">
                <a16:creationId xmlns:a16="http://schemas.microsoft.com/office/drawing/2014/main" id="{8420BFD4-C2A8-FEF2-C7E6-C8752A00CE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428660"/>
            <a:ext cx="2290763" cy="13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magine 3">
            <a:extLst>
              <a:ext uri="{FF2B5EF4-FFF2-40B4-BE49-F238E27FC236}">
                <a16:creationId xmlns:a16="http://schemas.microsoft.com/office/drawing/2014/main" id="{94C7A07E-467A-CF16-875A-03BB30AA77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5635" y="3374057"/>
            <a:ext cx="2677715" cy="1464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a:extLst>
              <a:ext uri="{FF2B5EF4-FFF2-40B4-BE49-F238E27FC236}">
                <a16:creationId xmlns:a16="http://schemas.microsoft.com/office/drawing/2014/main" id="{427F4AA8-B0FB-C9DA-A5D2-B7504EC5F25B}"/>
              </a:ext>
            </a:extLst>
          </p:cNvPr>
          <p:cNvSpPr>
            <a:spLocks noChangeArrowheads="1"/>
          </p:cNvSpPr>
          <p:nvPr/>
        </p:nvSpPr>
        <p:spPr bwMode="auto">
          <a:xfrm>
            <a:off x="1423834" y="936889"/>
            <a:ext cx="6296332"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sz="2200" b="1" kern="0" dirty="0">
                <a:solidFill>
                  <a:prstClr val="black"/>
                </a:solidFill>
              </a:rPr>
              <a:t>PROTEZIONE CONTRO LE SOVRATENSIONI</a:t>
            </a:r>
          </a:p>
        </p:txBody>
      </p:sp>
    </p:spTree>
    <p:extLst>
      <p:ext uri="{BB962C8B-B14F-4D97-AF65-F5344CB8AC3E}">
        <p14:creationId xmlns:p14="http://schemas.microsoft.com/office/powerpoint/2010/main" val="9167574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47C6CC9-6E30-0259-507F-5B9626383A0A}"/>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46</a:t>
            </a:fld>
            <a:endParaRPr lang="it-IT">
              <a:solidFill>
                <a:prstClr val="black">
                  <a:tint val="75000"/>
                </a:prstClr>
              </a:solidFill>
              <a:latin typeface="Calibri" panose="020F0502020204030204"/>
            </a:endParaRPr>
          </a:p>
        </p:txBody>
      </p:sp>
      <p:sp>
        <p:nvSpPr>
          <p:cNvPr id="4" name="Rectangle 2">
            <a:extLst>
              <a:ext uri="{FF2B5EF4-FFF2-40B4-BE49-F238E27FC236}">
                <a16:creationId xmlns:a16="http://schemas.microsoft.com/office/drawing/2014/main" id="{8E9425C0-A6D5-D8BF-3DF7-1A7EFC7DEF48}"/>
              </a:ext>
            </a:extLst>
          </p:cNvPr>
          <p:cNvSpPr>
            <a:spLocks noChangeArrowheads="1"/>
          </p:cNvSpPr>
          <p:nvPr/>
        </p:nvSpPr>
        <p:spPr bwMode="auto">
          <a:xfrm>
            <a:off x="911038" y="2039933"/>
            <a:ext cx="7321924" cy="3568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fontAlgn="base">
              <a:spcBef>
                <a:spcPct val="10000"/>
              </a:spcBef>
              <a:spcAft>
                <a:spcPct val="10000"/>
              </a:spcAft>
              <a:buClrTx/>
              <a:buSzTx/>
              <a:buNone/>
              <a:defRPr/>
            </a:pPr>
            <a:r>
              <a:rPr kumimoji="0" lang="it-IT" altLang="it-IT" sz="2100" b="1" kern="0" dirty="0">
                <a:solidFill>
                  <a:prstClr val="black"/>
                </a:solidFill>
              </a:rPr>
              <a:t>Sovratensioni</a:t>
            </a:r>
          </a:p>
          <a:p>
            <a:pPr defTabSz="685800" fontAlgn="base">
              <a:spcBef>
                <a:spcPct val="10000"/>
              </a:spcBef>
              <a:spcAft>
                <a:spcPct val="10000"/>
              </a:spcAft>
              <a:buClrTx/>
              <a:buSzTx/>
              <a:buNone/>
              <a:defRPr/>
            </a:pPr>
            <a:endParaRPr kumimoji="0" lang="it-IT" altLang="it-IT" sz="750" b="1" kern="0" dirty="0">
              <a:solidFill>
                <a:prstClr val="black"/>
              </a:solidFill>
            </a:endParaRPr>
          </a:p>
          <a:p>
            <a:pPr algn="just" defTabSz="685800" fontAlgn="base">
              <a:spcBef>
                <a:spcPct val="10000"/>
              </a:spcBef>
              <a:spcAft>
                <a:spcPct val="10000"/>
              </a:spcAft>
              <a:buClrTx/>
              <a:buSzTx/>
              <a:buNone/>
              <a:defRPr/>
            </a:pPr>
            <a:r>
              <a:rPr kumimoji="0" lang="it-IT" altLang="it-IT" sz="1500" kern="0" dirty="0">
                <a:solidFill>
                  <a:prstClr val="black"/>
                </a:solidFill>
              </a:rPr>
              <a:t>La Norma sugli SPD e la IEC 61643-11 che prevede tre classi di prova per gli scaricatori:</a:t>
            </a:r>
          </a:p>
          <a:p>
            <a:pPr marL="736997" indent="-736997" algn="just" defTabSz="685800" fontAlgn="base">
              <a:spcBef>
                <a:spcPct val="10000"/>
              </a:spcBef>
              <a:spcAft>
                <a:spcPct val="10000"/>
              </a:spcAft>
              <a:buClrTx/>
              <a:buSzTx/>
              <a:buNone/>
              <a:tabLst>
                <a:tab pos="70247" algn="l"/>
              </a:tabLst>
              <a:defRPr/>
            </a:pPr>
            <a:r>
              <a:rPr kumimoji="0" lang="it-IT" altLang="it-IT" sz="1500" kern="0" dirty="0">
                <a:solidFill>
                  <a:prstClr val="black"/>
                </a:solidFill>
              </a:rPr>
              <a:t>• Tipo 1:	dispositivo di protezione dalle sovratensioni progettato per deviare verso terra l’energia associata ad una fulminazione diretta. Il parametro di prova è la corrente di scarica con forma d’onda 10/350 </a:t>
            </a:r>
            <a:r>
              <a:rPr kumimoji="0" lang="el-GR" altLang="it-IT" sz="1500" kern="0" dirty="0">
                <a:solidFill>
                  <a:prstClr val="black"/>
                </a:solidFill>
              </a:rPr>
              <a:t>μ</a:t>
            </a:r>
            <a:r>
              <a:rPr kumimoji="0" lang="it-IT" altLang="it-IT" sz="1500" kern="0" dirty="0">
                <a:solidFill>
                  <a:prstClr val="black"/>
                </a:solidFill>
              </a:rPr>
              <a:t>s.</a:t>
            </a:r>
          </a:p>
          <a:p>
            <a:pPr marL="736997" indent="-736997" algn="just" defTabSz="685800" fontAlgn="base">
              <a:spcBef>
                <a:spcPct val="10000"/>
              </a:spcBef>
              <a:spcAft>
                <a:spcPct val="10000"/>
              </a:spcAft>
              <a:buClrTx/>
              <a:buSzTx/>
              <a:buNone/>
              <a:tabLst>
                <a:tab pos="70247" algn="l"/>
              </a:tabLst>
              <a:defRPr/>
            </a:pPr>
            <a:r>
              <a:rPr kumimoji="0" lang="it-IT" altLang="it-IT" sz="1500" kern="0" dirty="0">
                <a:solidFill>
                  <a:prstClr val="black"/>
                </a:solidFill>
              </a:rPr>
              <a:t>• Tipo 2:	dispositivo di protezione dalle sovratensioni progettato per far defluire l’energia associata ad una fulminazione indiretta o ad una manovra sulla rete. Il parametro di prova è la corrente di scarica con forma d’onda 8/20</a:t>
            </a:r>
            <a:r>
              <a:rPr kumimoji="0" lang="el-GR" altLang="it-IT" sz="1500" kern="0" dirty="0">
                <a:solidFill>
                  <a:prstClr val="black"/>
                </a:solidFill>
              </a:rPr>
              <a:t> μ</a:t>
            </a:r>
            <a:r>
              <a:rPr kumimoji="0" lang="it-IT" altLang="it-IT" sz="1500" kern="0" dirty="0">
                <a:solidFill>
                  <a:prstClr val="black"/>
                </a:solidFill>
              </a:rPr>
              <a:t>s.</a:t>
            </a:r>
          </a:p>
          <a:p>
            <a:pPr marL="736997" indent="-736997" algn="just" defTabSz="685800" fontAlgn="base">
              <a:spcBef>
                <a:spcPct val="10000"/>
              </a:spcBef>
              <a:spcAft>
                <a:spcPct val="10000"/>
              </a:spcAft>
              <a:buClrTx/>
              <a:buSzTx/>
              <a:buNone/>
              <a:tabLst>
                <a:tab pos="70247" algn="l"/>
              </a:tabLst>
              <a:defRPr/>
            </a:pPr>
            <a:r>
              <a:rPr kumimoji="0" lang="it-IT" altLang="it-IT" sz="1500" kern="0" dirty="0">
                <a:solidFill>
                  <a:prstClr val="black"/>
                </a:solidFill>
              </a:rPr>
              <a:t>• Tipo 3:	dispositivo provato con un generatore ad onda combinata avente forma d’onda 1/50 </a:t>
            </a:r>
            <a:r>
              <a:rPr kumimoji="0" lang="el-GR" altLang="it-IT" sz="1500" kern="0" dirty="0">
                <a:solidFill>
                  <a:prstClr val="black"/>
                </a:solidFill>
              </a:rPr>
              <a:t>μ</a:t>
            </a:r>
            <a:r>
              <a:rPr kumimoji="0" lang="it-IT" altLang="it-IT" sz="1500" kern="0" dirty="0">
                <a:solidFill>
                  <a:prstClr val="black"/>
                </a:solidFill>
              </a:rPr>
              <a:t>s a circuito chiuso in cortocircuito. Sono destinati alla protezione “fine” quando le apparecchiature sono alimentate da circuiti già protetti a monte da SPD di tipo 1 o 2. 	</a:t>
            </a:r>
            <a:endParaRPr kumimoji="0" lang="it-IT" altLang="it-IT" sz="1725" kern="0" dirty="0">
              <a:solidFill>
                <a:prstClr val="black"/>
              </a:solidFill>
            </a:endParaRPr>
          </a:p>
          <a:p>
            <a:pPr marL="133350" indent="-133350" algn="just" defTabSz="685800" fontAlgn="base">
              <a:spcBef>
                <a:spcPct val="10000"/>
              </a:spcBef>
              <a:spcAft>
                <a:spcPct val="10000"/>
              </a:spcAft>
              <a:buClrTx/>
              <a:buSzTx/>
              <a:buNone/>
              <a:defRPr/>
            </a:pPr>
            <a:endParaRPr kumimoji="0" lang="it-IT" altLang="it-IT" sz="1725" kern="0" dirty="0">
              <a:solidFill>
                <a:srgbClr val="336699"/>
              </a:solidFill>
            </a:endParaRPr>
          </a:p>
          <a:p>
            <a:pPr algn="just" defTabSz="685800" fontAlgn="base">
              <a:spcBef>
                <a:spcPct val="10000"/>
              </a:spcBef>
              <a:spcAft>
                <a:spcPct val="10000"/>
              </a:spcAft>
              <a:buClrTx/>
              <a:buSzTx/>
              <a:buNone/>
              <a:defRPr/>
            </a:pPr>
            <a:endParaRPr kumimoji="0" lang="it-IT" altLang="it-IT" sz="1725" kern="0" dirty="0">
              <a:solidFill>
                <a:srgbClr val="336699"/>
              </a:solidFill>
            </a:endParaRPr>
          </a:p>
        </p:txBody>
      </p:sp>
      <p:sp>
        <p:nvSpPr>
          <p:cNvPr id="7" name="Rectangle 3">
            <a:extLst>
              <a:ext uri="{FF2B5EF4-FFF2-40B4-BE49-F238E27FC236}">
                <a16:creationId xmlns:a16="http://schemas.microsoft.com/office/drawing/2014/main" id="{805DC6C8-610F-E398-CE47-AFCB1D7D82A2}"/>
              </a:ext>
            </a:extLst>
          </p:cNvPr>
          <p:cNvSpPr>
            <a:spLocks noChangeArrowheads="1"/>
          </p:cNvSpPr>
          <p:nvPr/>
        </p:nvSpPr>
        <p:spPr bwMode="auto">
          <a:xfrm>
            <a:off x="1423834" y="936889"/>
            <a:ext cx="6296332"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685800">
              <a:spcBef>
                <a:spcPct val="100000"/>
              </a:spcBef>
              <a:spcAft>
                <a:spcPct val="100000"/>
              </a:spcAft>
              <a:buClrTx/>
              <a:buSzTx/>
              <a:buNone/>
              <a:defRPr/>
            </a:pPr>
            <a:r>
              <a:rPr kumimoji="0" lang="it-IT" altLang="it-IT" sz="2200" b="1" kern="0" dirty="0">
                <a:solidFill>
                  <a:prstClr val="black"/>
                </a:solidFill>
              </a:rPr>
              <a:t>PROTEZIONE CONTRO LE SOVRATENSIONI</a:t>
            </a:r>
          </a:p>
        </p:txBody>
      </p:sp>
    </p:spTree>
    <p:extLst>
      <p:ext uri="{BB962C8B-B14F-4D97-AF65-F5344CB8AC3E}">
        <p14:creationId xmlns:p14="http://schemas.microsoft.com/office/powerpoint/2010/main" val="14157383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47</a:t>
            </a:fld>
            <a:endParaRPr lang="it-IT">
              <a:solidFill>
                <a:prstClr val="black">
                  <a:tint val="75000"/>
                </a:prstClr>
              </a:solidFill>
              <a:latin typeface="Calibri" panose="020F0502020204030204"/>
            </a:endParaRPr>
          </a:p>
        </p:txBody>
      </p:sp>
      <p:sp>
        <p:nvSpPr>
          <p:cNvPr id="6" name="CasellaDiTesto 5"/>
          <p:cNvSpPr txBox="1"/>
          <p:nvPr/>
        </p:nvSpPr>
        <p:spPr>
          <a:xfrm>
            <a:off x="1362757" y="1235316"/>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pic>
        <p:nvPicPr>
          <p:cNvPr id="4" name="Immagine 3">
            <a:extLst>
              <a:ext uri="{FF2B5EF4-FFF2-40B4-BE49-F238E27FC236}">
                <a16:creationId xmlns:a16="http://schemas.microsoft.com/office/drawing/2014/main" id="{5605DFC4-F63E-64FD-F30C-738C260519A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0346"/>
          <a:stretch/>
        </p:blipFill>
        <p:spPr>
          <a:xfrm>
            <a:off x="226955" y="2807898"/>
            <a:ext cx="2459717" cy="1620000"/>
          </a:xfrm>
          <a:prstGeom prst="rect">
            <a:avLst/>
          </a:prstGeom>
        </p:spPr>
      </p:pic>
      <p:pic>
        <p:nvPicPr>
          <p:cNvPr id="8" name="Immagine 7">
            <a:extLst>
              <a:ext uri="{FF2B5EF4-FFF2-40B4-BE49-F238E27FC236}">
                <a16:creationId xmlns:a16="http://schemas.microsoft.com/office/drawing/2014/main" id="{04D8584D-1718-CC00-57D4-60734F34C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584" y="2807898"/>
            <a:ext cx="2962832" cy="1620000"/>
          </a:xfrm>
          <a:prstGeom prst="rect">
            <a:avLst/>
          </a:prstGeom>
        </p:spPr>
      </p:pic>
      <p:pic>
        <p:nvPicPr>
          <p:cNvPr id="13" name="Immagine 12">
            <a:extLst>
              <a:ext uri="{FF2B5EF4-FFF2-40B4-BE49-F238E27FC236}">
                <a16:creationId xmlns:a16="http://schemas.microsoft.com/office/drawing/2014/main" id="{8479E2CC-1A0D-A3E1-7B06-183B386B9F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7328" y="2811328"/>
            <a:ext cx="2405639" cy="1620000"/>
          </a:xfrm>
          <a:prstGeom prst="rect">
            <a:avLst/>
          </a:prstGeom>
        </p:spPr>
      </p:pic>
    </p:spTree>
    <p:extLst>
      <p:ext uri="{BB962C8B-B14F-4D97-AF65-F5344CB8AC3E}">
        <p14:creationId xmlns:p14="http://schemas.microsoft.com/office/powerpoint/2010/main" val="17283228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CORSI\11-27\INTEGRAZIONE 11-27\3.jpg">
            <a:extLst>
              <a:ext uri="{FF2B5EF4-FFF2-40B4-BE49-F238E27FC236}">
                <a16:creationId xmlns:a16="http://schemas.microsoft.com/office/drawing/2014/main" id="{222B9D33-5E1A-3CC5-8FC3-FF4CE672B63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06710" y="2395187"/>
            <a:ext cx="6530578" cy="3587354"/>
          </a:xfrm>
          <a:noFill/>
        </p:spPr>
      </p:pic>
      <p:sp>
        <p:nvSpPr>
          <p:cNvPr id="3" name="CasellaDiTesto 2">
            <a:extLst>
              <a:ext uri="{FF2B5EF4-FFF2-40B4-BE49-F238E27FC236}">
                <a16:creationId xmlns:a16="http://schemas.microsoft.com/office/drawing/2014/main" id="{9E6F371D-4481-D889-D706-D43A3F40F750}"/>
              </a:ext>
            </a:extLst>
          </p:cNvPr>
          <p:cNvSpPr txBox="1"/>
          <p:nvPr/>
        </p:nvSpPr>
        <p:spPr>
          <a:xfrm>
            <a:off x="1282624" y="1943744"/>
            <a:ext cx="2159567" cy="369332"/>
          </a:xfrm>
          <a:prstGeom prst="rect">
            <a:avLst/>
          </a:prstGeom>
          <a:noFill/>
        </p:spPr>
        <p:txBody>
          <a:bodyPr wrap="none" rtlCol="0">
            <a:spAutoFit/>
          </a:bodyPr>
          <a:lstStyle/>
          <a:p>
            <a:pPr algn="ctr" defTabSz="685800" eaLnBrk="0" fontAlgn="base" hangingPunct="0">
              <a:buClr>
                <a:srgbClr val="FF9966"/>
              </a:buClr>
              <a:buSzPct val="50000"/>
              <a:defRPr/>
            </a:pPr>
            <a:r>
              <a:rPr lang="it-IT" b="1" dirty="0">
                <a:solidFill>
                  <a:prstClr val="black"/>
                </a:solidFill>
                <a:latin typeface="Arial" panose="020B0604020202020204" pitchFamily="34" charset="0"/>
              </a:rPr>
              <a:t>Infortunio mortale</a:t>
            </a:r>
          </a:p>
        </p:txBody>
      </p:sp>
      <p:sp>
        <p:nvSpPr>
          <p:cNvPr id="2" name="CasellaDiTesto 1">
            <a:extLst>
              <a:ext uri="{FF2B5EF4-FFF2-40B4-BE49-F238E27FC236}">
                <a16:creationId xmlns:a16="http://schemas.microsoft.com/office/drawing/2014/main" id="{B8F37C3E-D96B-771D-05A6-7CD0A30A8A87}"/>
              </a:ext>
            </a:extLst>
          </p:cNvPr>
          <p:cNvSpPr txBox="1"/>
          <p:nvPr/>
        </p:nvSpPr>
        <p:spPr>
          <a:xfrm>
            <a:off x="1362757" y="1235316"/>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CORSI\11-27\INTEGRAZIONE 11-27\4.jpg">
            <a:extLst>
              <a:ext uri="{FF2B5EF4-FFF2-40B4-BE49-F238E27FC236}">
                <a16:creationId xmlns:a16="http://schemas.microsoft.com/office/drawing/2014/main" id="{3B5BB0EA-2E1D-4ED4-E7CC-74D7571C40F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6867" y="2440986"/>
            <a:ext cx="6050263" cy="3559764"/>
          </a:xfrm>
          <a:noFill/>
        </p:spPr>
      </p:pic>
      <p:sp>
        <p:nvSpPr>
          <p:cNvPr id="5" name="CasellaDiTesto 4">
            <a:extLst>
              <a:ext uri="{FF2B5EF4-FFF2-40B4-BE49-F238E27FC236}">
                <a16:creationId xmlns:a16="http://schemas.microsoft.com/office/drawing/2014/main" id="{F512CA2E-B749-A349-45DF-D36CE269E365}"/>
              </a:ext>
            </a:extLst>
          </p:cNvPr>
          <p:cNvSpPr txBox="1"/>
          <p:nvPr/>
        </p:nvSpPr>
        <p:spPr>
          <a:xfrm>
            <a:off x="1522781" y="1998912"/>
            <a:ext cx="2159567" cy="369332"/>
          </a:xfrm>
          <a:prstGeom prst="rect">
            <a:avLst/>
          </a:prstGeom>
          <a:noFill/>
        </p:spPr>
        <p:txBody>
          <a:bodyPr wrap="none" rtlCol="0">
            <a:spAutoFit/>
          </a:bodyPr>
          <a:lstStyle/>
          <a:p>
            <a:pPr algn="ctr" defTabSz="685800" eaLnBrk="0" fontAlgn="base" hangingPunct="0">
              <a:buClr>
                <a:srgbClr val="FF9966"/>
              </a:buClr>
              <a:buSzPct val="50000"/>
              <a:defRPr/>
            </a:pPr>
            <a:r>
              <a:rPr lang="it-IT" b="1" dirty="0">
                <a:solidFill>
                  <a:prstClr val="black"/>
                </a:solidFill>
                <a:latin typeface="Arial" panose="020B0604020202020204" pitchFamily="34" charset="0"/>
              </a:rPr>
              <a:t>Infortunio mortale</a:t>
            </a:r>
          </a:p>
        </p:txBody>
      </p:sp>
      <p:sp>
        <p:nvSpPr>
          <p:cNvPr id="2" name="CasellaDiTesto 1">
            <a:extLst>
              <a:ext uri="{FF2B5EF4-FFF2-40B4-BE49-F238E27FC236}">
                <a16:creationId xmlns:a16="http://schemas.microsoft.com/office/drawing/2014/main" id="{E4FE0FC2-11F0-E865-5F5B-0971EDD4457F}"/>
              </a:ext>
            </a:extLst>
          </p:cNvPr>
          <p:cNvSpPr txBox="1"/>
          <p:nvPr/>
        </p:nvSpPr>
        <p:spPr>
          <a:xfrm>
            <a:off x="1362757" y="1235316"/>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72395266-34FE-9464-B6D2-A29D4FB43C4C}"/>
              </a:ext>
            </a:extLst>
          </p:cNvPr>
          <p:cNvSpPr>
            <a:spLocks noGrp="1"/>
          </p:cNvSpPr>
          <p:nvPr>
            <p:ph type="sldNum" sz="quarter" idx="12"/>
          </p:nvPr>
        </p:nvSpPr>
        <p:spPr/>
        <p:txBody>
          <a:bodyPr/>
          <a:lstStyle/>
          <a:p>
            <a:fld id="{97F8CA34-8078-4AC2-88CD-5E1D11E5CB06}" type="slidenum">
              <a:rPr lang="it-IT" smtClean="0"/>
              <a:t>5</a:t>
            </a:fld>
            <a:endParaRPr lang="it-IT"/>
          </a:p>
        </p:txBody>
      </p:sp>
      <p:sp>
        <p:nvSpPr>
          <p:cNvPr id="10" name="Rectangle 4">
            <a:extLst>
              <a:ext uri="{FF2B5EF4-FFF2-40B4-BE49-F238E27FC236}">
                <a16:creationId xmlns:a16="http://schemas.microsoft.com/office/drawing/2014/main" id="{83F35009-2894-E9DB-5A43-EC684CF84FDC}"/>
              </a:ext>
            </a:extLst>
          </p:cNvPr>
          <p:cNvSpPr txBox="1">
            <a:spLocks noChangeArrowheads="1"/>
          </p:cNvSpPr>
          <p:nvPr/>
        </p:nvSpPr>
        <p:spPr bwMode="auto">
          <a:xfrm>
            <a:off x="0" y="2372740"/>
            <a:ext cx="2892809" cy="39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71438" rIns="92075" bIns="71438"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914400" eaLnBrk="1" hangingPunct="1">
              <a:spcBef>
                <a:spcPts val="1200"/>
              </a:spcBef>
              <a:spcAft>
                <a:spcPts val="1200"/>
              </a:spcAft>
              <a:buClrTx/>
              <a:buSzTx/>
              <a:buFont typeface="Monotype Sorts" pitchFamily="2" charset="2"/>
              <a:buNone/>
              <a:defRPr/>
            </a:pPr>
            <a:r>
              <a:rPr lang="it-IT" sz="1800" b="1" dirty="0">
                <a:solidFill>
                  <a:srgbClr val="000000"/>
                </a:solidFill>
                <a:latin typeface="Arial" panose="020B0604020202020204" pitchFamily="34" charset="0"/>
                <a:ea typeface="Calibri" panose="020F0502020204030204" pitchFamily="34" charset="0"/>
                <a:cs typeface="Arial" panose="020B0604020202020204" pitchFamily="34" charset="0"/>
              </a:rPr>
              <a:t>LAVORI NON ELETTRICI</a:t>
            </a:r>
            <a:endParaRPr kumimoji="0" lang="it-IT" altLang="it-IT" sz="1800" b="1" kern="0" dirty="0">
              <a:solidFill>
                <a:srgbClr val="010000"/>
              </a:solidFill>
              <a:latin typeface="Arial" panose="020B0604020202020204" pitchFamily="34" charset="0"/>
              <a:cs typeface="Arial" panose="020B0604020202020204" pitchFamily="34" charset="0"/>
            </a:endParaRPr>
          </a:p>
        </p:txBody>
      </p:sp>
      <p:sp>
        <p:nvSpPr>
          <p:cNvPr id="11" name="Rectangle 3">
            <a:extLst>
              <a:ext uri="{FF2B5EF4-FFF2-40B4-BE49-F238E27FC236}">
                <a16:creationId xmlns:a16="http://schemas.microsoft.com/office/drawing/2014/main" id="{226E91B8-D68F-598C-7965-3B3EB182F665}"/>
              </a:ext>
            </a:extLst>
          </p:cNvPr>
          <p:cNvSpPr>
            <a:spLocks noChangeArrowheads="1"/>
          </p:cNvSpPr>
          <p:nvPr/>
        </p:nvSpPr>
        <p:spPr bwMode="auto">
          <a:xfrm>
            <a:off x="2692088" y="886159"/>
            <a:ext cx="3765862"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71438" rIns="92075" bIns="71438"/>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ct val="100000"/>
              </a:spcBef>
              <a:spcAft>
                <a:spcPct val="100000"/>
              </a:spcAft>
              <a:buClrTx/>
              <a:buSzTx/>
              <a:buFontTx/>
              <a:buNone/>
              <a:tabLst/>
              <a:defRPr/>
            </a:pPr>
            <a:r>
              <a:rPr kumimoji="0" lang="it-IT" altLang="it-IT" b="1" i="0" u="none" strike="noStrike" kern="0" cap="none" spc="0" normalizeH="0" baseline="0" noProof="0" dirty="0">
                <a:ln>
                  <a:noFill/>
                </a:ln>
                <a:solidFill>
                  <a:prstClr val="black"/>
                </a:solidFill>
                <a:effectLst/>
                <a:uLnTx/>
                <a:uFillTx/>
                <a:latin typeface="Arial" panose="020B0604020202020204" pitchFamily="34" charset="0"/>
              </a:rPr>
              <a:t>LAVORI NEI CANTIERI</a:t>
            </a:r>
          </a:p>
        </p:txBody>
      </p:sp>
      <p:sp>
        <p:nvSpPr>
          <p:cNvPr id="12" name="Rectangle 4">
            <a:extLst>
              <a:ext uri="{FF2B5EF4-FFF2-40B4-BE49-F238E27FC236}">
                <a16:creationId xmlns:a16="http://schemas.microsoft.com/office/drawing/2014/main" id="{7E1443A1-399E-38BB-1E58-FAD939EB69FB}"/>
              </a:ext>
            </a:extLst>
          </p:cNvPr>
          <p:cNvSpPr txBox="1">
            <a:spLocks noChangeArrowheads="1"/>
          </p:cNvSpPr>
          <p:nvPr/>
        </p:nvSpPr>
        <p:spPr bwMode="auto">
          <a:xfrm>
            <a:off x="6150217" y="2200688"/>
            <a:ext cx="3323851" cy="76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71438" rIns="92075" bIns="71438"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914400" eaLnBrk="1" hangingPunct="1">
              <a:spcBef>
                <a:spcPts val="0"/>
              </a:spcBef>
              <a:spcAft>
                <a:spcPts val="0"/>
              </a:spcAft>
              <a:buClrTx/>
              <a:buSzTx/>
              <a:buFont typeface="Monotype Sorts" pitchFamily="2" charset="2"/>
              <a:buNone/>
              <a:defRPr/>
            </a:pPr>
            <a:r>
              <a:rPr lang="it-IT" sz="1800" b="1" dirty="0">
                <a:solidFill>
                  <a:srgbClr val="000000"/>
                </a:solidFill>
                <a:latin typeface="Arial" panose="020B0604020202020204" pitchFamily="34" charset="0"/>
                <a:ea typeface="Calibri" panose="020F0502020204030204" pitchFamily="34" charset="0"/>
                <a:cs typeface="Arial" panose="020B0604020202020204" pitchFamily="34" charset="0"/>
              </a:rPr>
              <a:t>LAVORI ELETTRICI</a:t>
            </a:r>
          </a:p>
          <a:p>
            <a:pPr marL="0" indent="0" algn="just" defTabSz="914400" eaLnBrk="1" hangingPunct="1">
              <a:spcBef>
                <a:spcPts val="0"/>
              </a:spcBef>
              <a:spcAft>
                <a:spcPts val="0"/>
              </a:spcAft>
              <a:buClrTx/>
              <a:buSzTx/>
              <a:buFont typeface="Monotype Sorts" pitchFamily="2" charset="2"/>
              <a:buNone/>
              <a:defRPr/>
            </a:pPr>
            <a:r>
              <a:rPr kumimoji="0" lang="it-IT" altLang="it-IT" sz="1800" b="1" kern="0" dirty="0">
                <a:solidFill>
                  <a:srgbClr val="010000"/>
                </a:solidFill>
                <a:latin typeface="Arial" panose="020B0604020202020204" pitchFamily="34" charset="0"/>
                <a:cs typeface="Arial" panose="020B0604020202020204" pitchFamily="34" charset="0"/>
              </a:rPr>
              <a:t>(a contatto; in prossimità)</a:t>
            </a:r>
          </a:p>
        </p:txBody>
      </p:sp>
      <p:sp>
        <p:nvSpPr>
          <p:cNvPr id="13" name="Rectangle 4">
            <a:extLst>
              <a:ext uri="{FF2B5EF4-FFF2-40B4-BE49-F238E27FC236}">
                <a16:creationId xmlns:a16="http://schemas.microsoft.com/office/drawing/2014/main" id="{97DCDBA8-D05B-A7EB-7CB3-4363733C6137}"/>
              </a:ext>
            </a:extLst>
          </p:cNvPr>
          <p:cNvSpPr txBox="1">
            <a:spLocks noChangeArrowheads="1"/>
          </p:cNvSpPr>
          <p:nvPr/>
        </p:nvSpPr>
        <p:spPr bwMode="auto">
          <a:xfrm>
            <a:off x="3183307" y="2399095"/>
            <a:ext cx="2676412" cy="39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71438" rIns="92075" bIns="71438"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914400" eaLnBrk="1" hangingPunct="1">
              <a:spcBef>
                <a:spcPts val="1200"/>
              </a:spcBef>
              <a:spcAft>
                <a:spcPts val="1200"/>
              </a:spcAft>
              <a:buClrTx/>
              <a:buSzTx/>
              <a:buFont typeface="Monotype Sorts" pitchFamily="2" charset="2"/>
              <a:buNone/>
              <a:defRPr/>
            </a:pPr>
            <a:r>
              <a:rPr lang="it-IT" sz="1800" b="1" dirty="0">
                <a:solidFill>
                  <a:srgbClr val="000000"/>
                </a:solidFill>
                <a:latin typeface="Arial" panose="020B0604020202020204" pitchFamily="34" charset="0"/>
                <a:ea typeface="Calibri" panose="020F0502020204030204" pitchFamily="34" charset="0"/>
                <a:cs typeface="Arial" panose="020B0604020202020204" pitchFamily="34" charset="0"/>
              </a:rPr>
              <a:t>LAVORI IN VICINANZA</a:t>
            </a:r>
            <a:endParaRPr kumimoji="0" lang="it-IT" altLang="it-IT" sz="1800" b="1" kern="0" dirty="0">
              <a:solidFill>
                <a:srgbClr val="010000"/>
              </a:solidFill>
              <a:latin typeface="Arial" panose="020B0604020202020204" pitchFamily="34" charset="0"/>
              <a:cs typeface="Arial" panose="020B0604020202020204" pitchFamily="34" charset="0"/>
            </a:endParaRPr>
          </a:p>
        </p:txBody>
      </p:sp>
      <p:pic>
        <p:nvPicPr>
          <p:cNvPr id="14" name="Immagine 13">
            <a:extLst>
              <a:ext uri="{FF2B5EF4-FFF2-40B4-BE49-F238E27FC236}">
                <a16:creationId xmlns:a16="http://schemas.microsoft.com/office/drawing/2014/main" id="{AEAE1B94-CD4F-6E3F-ABCE-F9FF8A2423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711" y="3136628"/>
            <a:ext cx="2393950" cy="2393950"/>
          </a:xfrm>
          <a:prstGeom prst="rect">
            <a:avLst/>
          </a:prstGeom>
        </p:spPr>
      </p:pic>
      <p:pic>
        <p:nvPicPr>
          <p:cNvPr id="15" name="Immagine 14">
            <a:extLst>
              <a:ext uri="{FF2B5EF4-FFF2-40B4-BE49-F238E27FC236}">
                <a16:creationId xmlns:a16="http://schemas.microsoft.com/office/drawing/2014/main" id="{824C8FAF-CA2D-FF35-271D-BC4527FE54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124" y="3343603"/>
            <a:ext cx="2948480" cy="1980000"/>
          </a:xfrm>
          <a:prstGeom prst="rect">
            <a:avLst/>
          </a:prstGeom>
        </p:spPr>
      </p:pic>
      <p:pic>
        <p:nvPicPr>
          <p:cNvPr id="16" name="Immagine 15">
            <a:extLst>
              <a:ext uri="{FF2B5EF4-FFF2-40B4-BE49-F238E27FC236}">
                <a16:creationId xmlns:a16="http://schemas.microsoft.com/office/drawing/2014/main" id="{B0C881FB-1C2B-844B-5140-FC47895393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8886" y="3343603"/>
            <a:ext cx="2643403" cy="1980000"/>
          </a:xfrm>
          <a:prstGeom prst="rect">
            <a:avLst/>
          </a:prstGeom>
        </p:spPr>
      </p:pic>
    </p:spTree>
    <p:extLst>
      <p:ext uri="{BB962C8B-B14F-4D97-AF65-F5344CB8AC3E}">
        <p14:creationId xmlns:p14="http://schemas.microsoft.com/office/powerpoint/2010/main" val="31398709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50</a:t>
            </a:fld>
            <a:endParaRPr lang="it-IT">
              <a:solidFill>
                <a:prstClr val="black">
                  <a:tint val="75000"/>
                </a:prstClr>
              </a:solidFill>
              <a:latin typeface="Calibri" panose="020F0502020204030204"/>
            </a:endParaRPr>
          </a:p>
        </p:txBody>
      </p:sp>
      <p:sp>
        <p:nvSpPr>
          <p:cNvPr id="6" name="Rectangle 4">
            <a:extLst>
              <a:ext uri="{FF2B5EF4-FFF2-40B4-BE49-F238E27FC236}">
                <a16:creationId xmlns:a16="http://schemas.microsoft.com/office/drawing/2014/main" id="{5148249B-848E-45AC-DA54-15FFE015A507}"/>
              </a:ext>
            </a:extLst>
          </p:cNvPr>
          <p:cNvSpPr txBox="1">
            <a:spLocks noChangeArrowheads="1"/>
          </p:cNvSpPr>
          <p:nvPr/>
        </p:nvSpPr>
        <p:spPr bwMode="auto">
          <a:xfrm>
            <a:off x="853501" y="3221160"/>
            <a:ext cx="3800231" cy="84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685800" eaLnBrk="1" hangingPunct="1">
              <a:spcBef>
                <a:spcPts val="900"/>
              </a:spcBef>
              <a:spcAft>
                <a:spcPts val="900"/>
              </a:spcAft>
              <a:buClrTx/>
              <a:buSzTx/>
              <a:buNone/>
              <a:defRPr/>
            </a:pPr>
            <a:r>
              <a:rPr lang="it-IT" dirty="0">
                <a:solidFill>
                  <a:prstClr val="black"/>
                </a:solidFill>
                <a:latin typeface="Arial" panose="020B0604020202020204" pitchFamily="34" charset="0"/>
                <a:ea typeface="Calibri" panose="020F0502020204030204" pitchFamily="34" charset="0"/>
                <a:cs typeface="Arial" panose="020B0604020202020204" pitchFamily="34" charset="0"/>
              </a:rPr>
              <a:t>Folgorazione provocata da una corrente capacitiva</a:t>
            </a:r>
          </a:p>
        </p:txBody>
      </p:sp>
      <p:pic>
        <p:nvPicPr>
          <p:cNvPr id="10" name="Immagine 9">
            <a:extLst>
              <a:ext uri="{FF2B5EF4-FFF2-40B4-BE49-F238E27FC236}">
                <a16:creationId xmlns:a16="http://schemas.microsoft.com/office/drawing/2014/main" id="{56AA35E8-58D2-979B-9A11-58D5D5FBA7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8443" y="1616613"/>
            <a:ext cx="2586522" cy="4050000"/>
          </a:xfrm>
          <a:prstGeom prst="rect">
            <a:avLst/>
          </a:prstGeom>
        </p:spPr>
      </p:pic>
      <p:sp>
        <p:nvSpPr>
          <p:cNvPr id="4" name="CasellaDiTesto 3">
            <a:extLst>
              <a:ext uri="{FF2B5EF4-FFF2-40B4-BE49-F238E27FC236}">
                <a16:creationId xmlns:a16="http://schemas.microsoft.com/office/drawing/2014/main" id="{E6505456-A528-65CA-78EF-FA0A8F028154}"/>
              </a:ext>
            </a:extLst>
          </p:cNvPr>
          <p:cNvSpPr txBox="1"/>
          <p:nvPr/>
        </p:nvSpPr>
        <p:spPr>
          <a:xfrm>
            <a:off x="829414" y="1945784"/>
            <a:ext cx="2159567" cy="369332"/>
          </a:xfrm>
          <a:prstGeom prst="rect">
            <a:avLst/>
          </a:prstGeom>
          <a:noFill/>
        </p:spPr>
        <p:txBody>
          <a:bodyPr wrap="none" rtlCol="0">
            <a:spAutoFit/>
          </a:bodyPr>
          <a:lstStyle/>
          <a:p>
            <a:pPr algn="ctr" defTabSz="685800" eaLnBrk="0" fontAlgn="base" hangingPunct="0">
              <a:buClr>
                <a:srgbClr val="FF9966"/>
              </a:buClr>
              <a:buSzPct val="50000"/>
              <a:defRPr/>
            </a:pPr>
            <a:r>
              <a:rPr lang="it-IT" b="1" dirty="0">
                <a:solidFill>
                  <a:prstClr val="black"/>
                </a:solidFill>
                <a:latin typeface="Arial" panose="020B0604020202020204" pitchFamily="34" charset="0"/>
              </a:rPr>
              <a:t>Infortunio mortale</a:t>
            </a:r>
          </a:p>
        </p:txBody>
      </p:sp>
      <p:sp>
        <p:nvSpPr>
          <p:cNvPr id="5" name="CasellaDiTesto 4">
            <a:extLst>
              <a:ext uri="{FF2B5EF4-FFF2-40B4-BE49-F238E27FC236}">
                <a16:creationId xmlns:a16="http://schemas.microsoft.com/office/drawing/2014/main" id="{FA1BE045-E43E-827B-BF84-0B1CD18DC024}"/>
              </a:ext>
            </a:extLst>
          </p:cNvPr>
          <p:cNvSpPr txBox="1"/>
          <p:nvPr/>
        </p:nvSpPr>
        <p:spPr>
          <a:xfrm>
            <a:off x="1286245" y="899442"/>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extLst>
      <p:ext uri="{BB962C8B-B14F-4D97-AF65-F5344CB8AC3E}">
        <p14:creationId xmlns:p14="http://schemas.microsoft.com/office/powerpoint/2010/main" val="10474955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26D3C557-A03C-AFC1-424A-F304F560BE56}"/>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51</a:t>
            </a:fld>
            <a:endParaRPr lang="it-IT">
              <a:solidFill>
                <a:prstClr val="black">
                  <a:tint val="75000"/>
                </a:prstClr>
              </a:solidFill>
              <a:latin typeface="Calibri" panose="020F0502020204030204"/>
            </a:endParaRPr>
          </a:p>
        </p:txBody>
      </p:sp>
      <p:sp>
        <p:nvSpPr>
          <p:cNvPr id="3" name="AutoShape 1032">
            <a:extLst>
              <a:ext uri="{FF2B5EF4-FFF2-40B4-BE49-F238E27FC236}">
                <a16:creationId xmlns:a16="http://schemas.microsoft.com/office/drawing/2014/main" id="{B1F765EF-393D-511D-41E0-C9AEB53E21EC}"/>
              </a:ext>
            </a:extLst>
          </p:cNvPr>
          <p:cNvSpPr>
            <a:spLocks noChangeArrowheads="1"/>
          </p:cNvSpPr>
          <p:nvPr/>
        </p:nvSpPr>
        <p:spPr bwMode="auto">
          <a:xfrm>
            <a:off x="1223961" y="1156828"/>
            <a:ext cx="6696075" cy="530004"/>
          </a:xfrm>
          <a:prstGeom prst="roundRect">
            <a:avLst>
              <a:gd name="adj" fmla="val 16667"/>
            </a:avLst>
          </a:prstGeom>
          <a:solidFill>
            <a:srgbClr val="FFFF00"/>
          </a:solidFill>
          <a:ln w="9525">
            <a:solidFill>
              <a:srgbClr val="000000"/>
            </a:solidFill>
            <a:round/>
            <a:headEnd/>
            <a:tailEnd/>
          </a:ln>
          <a:effectLst>
            <a:outerShdw dist="107763" dir="2700000" algn="ctr" rotWithShape="0">
              <a:srgbClr val="808080"/>
            </a:outerShdw>
          </a:effectLst>
        </p:spPr>
        <p:txBody>
          <a:bodyPr>
            <a:spAutoFit/>
          </a:bodyPr>
          <a:lstStyle/>
          <a:p>
            <a:pPr algn="ctr" defTabSz="685800">
              <a:spcBef>
                <a:spcPct val="0"/>
              </a:spcBef>
              <a:defRPr/>
            </a:pPr>
            <a:r>
              <a:rPr lang="it-IT" sz="1313" b="1" u="sng" kern="0" dirty="0">
                <a:solidFill>
                  <a:srgbClr val="000000"/>
                </a:solidFill>
                <a:latin typeface="Arial" pitchFamily="34" charset="0"/>
                <a:cs typeface="Arial" panose="020B0604020202020204" pitchFamily="34" charset="0"/>
              </a:rPr>
              <a:t>Effetti della corrente elettrica attraverso il corpo umano e degli animali domestici</a:t>
            </a:r>
          </a:p>
          <a:p>
            <a:pPr algn="ctr" defTabSz="685800">
              <a:spcBef>
                <a:spcPct val="0"/>
              </a:spcBef>
              <a:defRPr/>
            </a:pPr>
            <a:r>
              <a:rPr lang="it-IT" sz="1200" b="1" kern="0" dirty="0">
                <a:solidFill>
                  <a:srgbClr val="000000"/>
                </a:solidFill>
                <a:latin typeface="Arial" pitchFamily="34" charset="0"/>
                <a:cs typeface="Arial" panose="020B0604020202020204" pitchFamily="34" charset="0"/>
              </a:rPr>
              <a:t>Requisiti di protezione contro lo shock elettrico</a:t>
            </a:r>
          </a:p>
        </p:txBody>
      </p:sp>
      <p:pic>
        <p:nvPicPr>
          <p:cNvPr id="4" name="Picture 2">
            <a:extLst>
              <a:ext uri="{FF2B5EF4-FFF2-40B4-BE49-F238E27FC236}">
                <a16:creationId xmlns:a16="http://schemas.microsoft.com/office/drawing/2014/main" id="{B58DB710-10F0-FF94-9693-C3AE1B9A9DFB}"/>
              </a:ext>
            </a:extLst>
          </p:cNvPr>
          <p:cNvPicPr>
            <a:picLocks noChangeAspect="1" noChangeArrowheads="1"/>
          </p:cNvPicPr>
          <p:nvPr/>
        </p:nvPicPr>
        <p:blipFill>
          <a:blip r:embed="rId2" cstate="print"/>
          <a:srcRect/>
          <a:stretch>
            <a:fillRect/>
          </a:stretch>
        </p:blipFill>
        <p:spPr bwMode="auto">
          <a:xfrm>
            <a:off x="1931193" y="2567151"/>
            <a:ext cx="5281613" cy="3683794"/>
          </a:xfrm>
          <a:prstGeom prst="rect">
            <a:avLst/>
          </a:prstGeom>
          <a:noFill/>
          <a:ln w="9525">
            <a:noFill/>
            <a:miter lim="800000"/>
            <a:headEnd/>
            <a:tailEnd/>
          </a:ln>
          <a:effectLst>
            <a:prstShdw prst="shdw17" dist="17961" dir="2700000">
              <a:srgbClr val="00CC99">
                <a:gamma/>
                <a:shade val="60000"/>
                <a:invGamma/>
              </a:srgbClr>
            </a:prstShdw>
          </a:effectLst>
          <a:scene3d>
            <a:camera prst="orthographicFront"/>
            <a:lightRig rig="threePt" dir="t"/>
          </a:scene3d>
          <a:sp3d contourW="12700">
            <a:contourClr>
              <a:srgbClr val="FF0000"/>
            </a:contourClr>
          </a:sp3d>
        </p:spPr>
      </p:pic>
      <p:sp>
        <p:nvSpPr>
          <p:cNvPr id="13" name="CasellaDiTesto 24">
            <a:extLst>
              <a:ext uri="{FF2B5EF4-FFF2-40B4-BE49-F238E27FC236}">
                <a16:creationId xmlns:a16="http://schemas.microsoft.com/office/drawing/2014/main" id="{15CEBE00-0234-25ED-A370-3B5F8ADBD88D}"/>
              </a:ext>
            </a:extLst>
          </p:cNvPr>
          <p:cNvSpPr txBox="1">
            <a:spLocks noChangeArrowheads="1"/>
          </p:cNvSpPr>
          <p:nvPr/>
        </p:nvSpPr>
        <p:spPr bwMode="auto">
          <a:xfrm>
            <a:off x="6662738" y="2508647"/>
            <a:ext cx="485775" cy="369332"/>
          </a:xfrm>
          <a:prstGeom prst="rect">
            <a:avLst/>
          </a:prstGeom>
          <a:solidFill>
            <a:srgbClr val="FFFFFF">
              <a:lumMod val="50000"/>
            </a:srgbClr>
          </a:solidFill>
          <a:ln w="9525">
            <a:solidFill>
              <a:srgbClr val="000000"/>
            </a:solidFill>
            <a:miter lim="800000"/>
            <a:headEnd/>
            <a:tailEnd/>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defTabSz="685800" eaLnBrk="1" hangingPunct="1">
              <a:spcBef>
                <a:spcPct val="0"/>
              </a:spcBef>
              <a:buNone/>
              <a:defRPr/>
            </a:pPr>
            <a:r>
              <a:rPr lang="it-IT" altLang="it-IT" sz="900" b="1" kern="0" dirty="0">
                <a:solidFill>
                  <a:srgbClr val="FFFF00"/>
                </a:solidFill>
                <a:effectLst>
                  <a:outerShdw blurRad="38100" dist="38100" dir="2700000" algn="tl">
                    <a:srgbClr val="000000">
                      <a:alpha val="43137"/>
                    </a:srgbClr>
                  </a:outerShdw>
                </a:effectLst>
                <a:latin typeface="Arial" pitchFamily="34" charset="0"/>
                <a:cs typeface="Arial" panose="020B0604020202020204" pitchFamily="34" charset="0"/>
              </a:rPr>
              <a:t>≤  5 %</a:t>
            </a:r>
          </a:p>
        </p:txBody>
      </p:sp>
      <p:sp>
        <p:nvSpPr>
          <p:cNvPr id="14" name="Freccia a sinistra 13">
            <a:extLst>
              <a:ext uri="{FF2B5EF4-FFF2-40B4-BE49-F238E27FC236}">
                <a16:creationId xmlns:a16="http://schemas.microsoft.com/office/drawing/2014/main" id="{0A6718D5-9244-F7FD-3F18-8A5994BB6BFD}"/>
              </a:ext>
            </a:extLst>
          </p:cNvPr>
          <p:cNvSpPr>
            <a:spLocks noChangeArrowheads="1"/>
          </p:cNvSpPr>
          <p:nvPr/>
        </p:nvSpPr>
        <p:spPr bwMode="auto">
          <a:xfrm rot="20914889">
            <a:off x="6485335" y="2394199"/>
            <a:ext cx="215503" cy="917079"/>
          </a:xfrm>
          <a:prstGeom prst="leftArrow">
            <a:avLst>
              <a:gd name="adj1" fmla="val 50000"/>
              <a:gd name="adj2" fmla="val 49998"/>
            </a:avLst>
          </a:prstGeom>
          <a:solidFill>
            <a:srgbClr val="FFFFFF">
              <a:lumMod val="50000"/>
            </a:srgbClr>
          </a:solidFill>
          <a:ln w="9525" algn="ctr">
            <a:solidFill>
              <a:srgbClr val="000000"/>
            </a:solidFill>
            <a:round/>
            <a:headEnd/>
            <a:tailEnd/>
          </a:ln>
          <a:effectLst>
            <a:outerShdw dist="107763" dir="2700000" sx="999" sy="999" algn="ctr" rotWithShape="0">
              <a:srgbClr val="FFFFFF"/>
            </a:outerShdw>
          </a:effec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defTabSz="685800">
              <a:spcBef>
                <a:spcPct val="50000"/>
              </a:spcBef>
              <a:buNone/>
              <a:defRPr/>
            </a:pPr>
            <a:endParaRPr lang="it-IT" altLang="it-IT" sz="2400" b="1" kern="0" dirty="0">
              <a:solidFill>
                <a:srgbClr val="000000"/>
              </a:solidFill>
              <a:latin typeface="Arial" pitchFamily="34" charset="0"/>
              <a:cs typeface="Arial" panose="020B0604020202020204" pitchFamily="34" charset="0"/>
            </a:endParaRPr>
          </a:p>
        </p:txBody>
      </p:sp>
      <p:sp>
        <p:nvSpPr>
          <p:cNvPr id="15" name="CasellaDiTesto 30">
            <a:extLst>
              <a:ext uri="{FF2B5EF4-FFF2-40B4-BE49-F238E27FC236}">
                <a16:creationId xmlns:a16="http://schemas.microsoft.com/office/drawing/2014/main" id="{21708AFA-FFF0-7F18-32CE-B18C9151166F}"/>
              </a:ext>
            </a:extLst>
          </p:cNvPr>
          <p:cNvSpPr txBox="1">
            <a:spLocks noChangeArrowheads="1"/>
          </p:cNvSpPr>
          <p:nvPr/>
        </p:nvSpPr>
        <p:spPr bwMode="auto">
          <a:xfrm>
            <a:off x="6672263" y="2737247"/>
            <a:ext cx="540544" cy="369332"/>
          </a:xfrm>
          <a:prstGeom prst="rect">
            <a:avLst/>
          </a:prstGeom>
          <a:solidFill>
            <a:srgbClr val="FFFFFF">
              <a:lumMod val="50000"/>
            </a:srgbClr>
          </a:solidFill>
          <a:ln w="9525">
            <a:solidFill>
              <a:srgbClr val="000000"/>
            </a:solidFill>
            <a:miter lim="800000"/>
            <a:headEnd/>
            <a:tailEnd/>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defTabSz="685800" eaLnBrk="1" hangingPunct="1">
              <a:spcBef>
                <a:spcPct val="0"/>
              </a:spcBef>
              <a:buNone/>
              <a:defRPr/>
            </a:pPr>
            <a:r>
              <a:rPr lang="it-IT" altLang="it-IT" sz="900" b="1" kern="0" dirty="0">
                <a:solidFill>
                  <a:srgbClr val="FFFF00"/>
                </a:solidFill>
                <a:effectLst>
                  <a:outerShdw blurRad="38100" dist="38100" dir="2700000" algn="tl">
                    <a:srgbClr val="000000">
                      <a:alpha val="43137"/>
                    </a:srgbClr>
                  </a:outerShdw>
                </a:effectLst>
                <a:latin typeface="Arial" pitchFamily="34" charset="0"/>
                <a:cs typeface="Arial" panose="020B0604020202020204" pitchFamily="34" charset="0"/>
              </a:rPr>
              <a:t>≤  50 %</a:t>
            </a:r>
          </a:p>
        </p:txBody>
      </p:sp>
      <p:sp>
        <p:nvSpPr>
          <p:cNvPr id="16" name="Freccia a sinistra 15">
            <a:extLst>
              <a:ext uri="{FF2B5EF4-FFF2-40B4-BE49-F238E27FC236}">
                <a16:creationId xmlns:a16="http://schemas.microsoft.com/office/drawing/2014/main" id="{28AB6B1F-BE77-D2C5-77C3-F1DD914C186A}"/>
              </a:ext>
            </a:extLst>
          </p:cNvPr>
          <p:cNvSpPr>
            <a:spLocks noChangeArrowheads="1"/>
          </p:cNvSpPr>
          <p:nvPr/>
        </p:nvSpPr>
        <p:spPr bwMode="auto">
          <a:xfrm rot="20914889">
            <a:off x="6469857" y="2195960"/>
            <a:ext cx="188119" cy="917079"/>
          </a:xfrm>
          <a:prstGeom prst="leftArrow">
            <a:avLst>
              <a:gd name="adj1" fmla="val 50000"/>
              <a:gd name="adj2" fmla="val 50000"/>
            </a:avLst>
          </a:prstGeom>
          <a:solidFill>
            <a:srgbClr val="FFFFFF">
              <a:lumMod val="50000"/>
            </a:srgbClr>
          </a:solidFill>
          <a:ln w="9525" algn="ctr">
            <a:solidFill>
              <a:srgbClr val="000000"/>
            </a:solidFill>
            <a:round/>
            <a:headEnd/>
            <a:tailEnd/>
          </a:ln>
          <a:effectLst>
            <a:outerShdw dist="107763" dir="2700000" sx="999" sy="999" algn="ctr" rotWithShape="0">
              <a:srgbClr val="FFFFFF"/>
            </a:outerShdw>
          </a:effec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defTabSz="685800">
              <a:spcBef>
                <a:spcPct val="50000"/>
              </a:spcBef>
              <a:buNone/>
              <a:defRPr/>
            </a:pPr>
            <a:endParaRPr lang="it-IT" altLang="it-IT" sz="2400" b="1" kern="0" dirty="0">
              <a:solidFill>
                <a:srgbClr val="000000"/>
              </a:solidFill>
              <a:latin typeface="Arial" pitchFamily="34" charset="0"/>
              <a:cs typeface="Arial" panose="020B0604020202020204" pitchFamily="34" charset="0"/>
            </a:endParaRPr>
          </a:p>
        </p:txBody>
      </p:sp>
      <p:sp>
        <p:nvSpPr>
          <p:cNvPr id="17" name="Freccia a sinistra 16">
            <a:extLst>
              <a:ext uri="{FF2B5EF4-FFF2-40B4-BE49-F238E27FC236}">
                <a16:creationId xmlns:a16="http://schemas.microsoft.com/office/drawing/2014/main" id="{1739C8D3-6B80-2AFC-731F-3C0B68851F69}"/>
              </a:ext>
            </a:extLst>
          </p:cNvPr>
          <p:cNvSpPr>
            <a:spLocks noChangeArrowheads="1"/>
          </p:cNvSpPr>
          <p:nvPr/>
        </p:nvSpPr>
        <p:spPr bwMode="auto">
          <a:xfrm rot="394341">
            <a:off x="6485335" y="2612678"/>
            <a:ext cx="242888" cy="917079"/>
          </a:xfrm>
          <a:prstGeom prst="leftArrow">
            <a:avLst>
              <a:gd name="adj1" fmla="val 50000"/>
              <a:gd name="adj2" fmla="val 49997"/>
            </a:avLst>
          </a:prstGeom>
          <a:solidFill>
            <a:srgbClr val="FFFFFF">
              <a:lumMod val="50000"/>
            </a:srgbClr>
          </a:solidFill>
          <a:ln w="9525" algn="ctr">
            <a:solidFill>
              <a:srgbClr val="000000"/>
            </a:solidFill>
            <a:round/>
            <a:headEnd/>
            <a:tailEnd/>
          </a:ln>
          <a:effectLst>
            <a:outerShdw dist="107763" dir="2700000" sx="999" sy="999" algn="ctr" rotWithShape="0">
              <a:srgbClr val="FFFFFF"/>
            </a:outerShdw>
          </a:effec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defTabSz="685800">
              <a:spcBef>
                <a:spcPct val="50000"/>
              </a:spcBef>
              <a:buNone/>
              <a:defRPr/>
            </a:pPr>
            <a:endParaRPr lang="it-IT" altLang="it-IT" sz="2400" b="1" kern="0" dirty="0">
              <a:solidFill>
                <a:srgbClr val="000000"/>
              </a:solidFill>
              <a:latin typeface="Arial" pitchFamily="34" charset="0"/>
              <a:cs typeface="Arial" panose="020B0604020202020204" pitchFamily="34" charset="0"/>
            </a:endParaRPr>
          </a:p>
        </p:txBody>
      </p:sp>
      <p:sp>
        <p:nvSpPr>
          <p:cNvPr id="18" name="CasellaDiTesto 34">
            <a:extLst>
              <a:ext uri="{FF2B5EF4-FFF2-40B4-BE49-F238E27FC236}">
                <a16:creationId xmlns:a16="http://schemas.microsoft.com/office/drawing/2014/main" id="{08E09E40-C996-6213-4A70-C11C3F28DDE6}"/>
              </a:ext>
            </a:extLst>
          </p:cNvPr>
          <p:cNvSpPr txBox="1">
            <a:spLocks noChangeArrowheads="1"/>
          </p:cNvSpPr>
          <p:nvPr/>
        </p:nvSpPr>
        <p:spPr bwMode="auto">
          <a:xfrm>
            <a:off x="6662737" y="2975372"/>
            <a:ext cx="566738" cy="369332"/>
          </a:xfrm>
          <a:prstGeom prst="rect">
            <a:avLst/>
          </a:prstGeom>
          <a:solidFill>
            <a:srgbClr val="FFFFFF">
              <a:lumMod val="50000"/>
            </a:srgbClr>
          </a:solidFill>
          <a:ln w="9525">
            <a:solidFill>
              <a:srgbClr val="000000"/>
            </a:solidFill>
            <a:miter lim="800000"/>
            <a:headEnd/>
            <a:tailEnd/>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defTabSz="685800" eaLnBrk="1" hangingPunct="1">
              <a:spcBef>
                <a:spcPct val="0"/>
              </a:spcBef>
              <a:buNone/>
              <a:defRPr/>
            </a:pPr>
            <a:r>
              <a:rPr lang="it-IT" altLang="it-IT" sz="900" b="1" kern="0" dirty="0">
                <a:solidFill>
                  <a:srgbClr val="FFFF00"/>
                </a:solidFill>
                <a:effectLst>
                  <a:outerShdw blurRad="38100" dist="38100" dir="2700000" algn="tl">
                    <a:srgbClr val="000000">
                      <a:alpha val="43137"/>
                    </a:srgbClr>
                  </a:outerShdw>
                </a:effectLst>
                <a:latin typeface="Arial" pitchFamily="34" charset="0"/>
                <a:cs typeface="Arial" panose="020B0604020202020204" pitchFamily="34" charset="0"/>
              </a:rPr>
              <a:t>&gt;  50 %</a:t>
            </a:r>
          </a:p>
        </p:txBody>
      </p:sp>
      <p:sp>
        <p:nvSpPr>
          <p:cNvPr id="19" name="CasellaDiTesto 18">
            <a:extLst>
              <a:ext uri="{FF2B5EF4-FFF2-40B4-BE49-F238E27FC236}">
                <a16:creationId xmlns:a16="http://schemas.microsoft.com/office/drawing/2014/main" id="{680C8E3B-C79E-9EA9-6CE8-513DD6D172DB}"/>
              </a:ext>
            </a:extLst>
          </p:cNvPr>
          <p:cNvSpPr txBox="1"/>
          <p:nvPr/>
        </p:nvSpPr>
        <p:spPr>
          <a:xfrm>
            <a:off x="2907015" y="1906451"/>
            <a:ext cx="3329966" cy="415498"/>
          </a:xfrm>
          <a:prstGeom prst="rect">
            <a:avLst/>
          </a:prstGeom>
          <a:solidFill>
            <a:srgbClr val="FFFF00"/>
          </a:solidFill>
          <a:ln w="28575">
            <a:solidFill>
              <a:srgbClr val="FF0000"/>
            </a:solidFill>
          </a:ln>
          <a:scene3d>
            <a:camera prst="obliqueBottomRight"/>
            <a:lightRig rig="soft" dir="t"/>
          </a:scene3d>
          <a:sp3d contourW="12700"/>
        </p:spPr>
        <p:txBody>
          <a:bodyPr>
            <a:spAutoFit/>
          </a:bodyPr>
          <a:lstStyle/>
          <a:p>
            <a:pPr algn="ctr" defTabSz="685800" fontAlgn="base">
              <a:spcBef>
                <a:spcPct val="0"/>
              </a:spcBef>
              <a:spcAft>
                <a:spcPct val="0"/>
              </a:spcAft>
              <a:defRPr/>
            </a:pPr>
            <a:r>
              <a:rPr lang="it-IT" sz="1050" b="1" dirty="0">
                <a:solidFill>
                  <a:srgbClr val="0000C0"/>
                </a:solidFill>
                <a:latin typeface="Arial" pitchFamily="34" charset="0"/>
                <a:cs typeface="Arial" panose="020B0604020202020204" pitchFamily="34" charset="0"/>
              </a:rPr>
              <a:t>Tabella 21 Norma CEI 64 -18 per correnti alternate</a:t>
            </a:r>
          </a:p>
        </p:txBody>
      </p:sp>
      <p:sp>
        <p:nvSpPr>
          <p:cNvPr id="5" name="CasellaDiTesto 4">
            <a:extLst>
              <a:ext uri="{FF2B5EF4-FFF2-40B4-BE49-F238E27FC236}">
                <a16:creationId xmlns:a16="http://schemas.microsoft.com/office/drawing/2014/main" id="{8DD2FED6-F3C7-3857-F88A-33A42382CB16}"/>
              </a:ext>
            </a:extLst>
          </p:cNvPr>
          <p:cNvSpPr txBox="1"/>
          <p:nvPr/>
        </p:nvSpPr>
        <p:spPr>
          <a:xfrm>
            <a:off x="1286245" y="595042"/>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extLst>
      <p:ext uri="{BB962C8B-B14F-4D97-AF65-F5344CB8AC3E}">
        <p14:creationId xmlns:p14="http://schemas.microsoft.com/office/powerpoint/2010/main" val="17861078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FD006417-1778-8543-471A-B64934205EBF}"/>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52</a:t>
            </a:fld>
            <a:endParaRPr lang="it-IT">
              <a:solidFill>
                <a:prstClr val="black">
                  <a:tint val="75000"/>
                </a:prstClr>
              </a:solidFill>
              <a:latin typeface="Calibri" panose="020F0502020204030204"/>
            </a:endParaRPr>
          </a:p>
        </p:txBody>
      </p:sp>
      <p:pic>
        <p:nvPicPr>
          <p:cNvPr id="4" name="Picture 1074">
            <a:extLst>
              <a:ext uri="{FF2B5EF4-FFF2-40B4-BE49-F238E27FC236}">
                <a16:creationId xmlns:a16="http://schemas.microsoft.com/office/drawing/2014/main" id="{02552EB2-1F8D-DECD-C3BE-7EAE4D1D56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0707" y="2408426"/>
            <a:ext cx="4267200" cy="27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75">
            <a:extLst>
              <a:ext uri="{FF2B5EF4-FFF2-40B4-BE49-F238E27FC236}">
                <a16:creationId xmlns:a16="http://schemas.microsoft.com/office/drawing/2014/main" id="{EC95A9F7-D814-E4CB-C44A-8C338E8E6D94}"/>
              </a:ext>
            </a:extLst>
          </p:cNvPr>
          <p:cNvSpPr>
            <a:spLocks noChangeArrowheads="1"/>
          </p:cNvSpPr>
          <p:nvPr/>
        </p:nvSpPr>
        <p:spPr bwMode="auto">
          <a:xfrm>
            <a:off x="6421532" y="2127335"/>
            <a:ext cx="1371600" cy="784830"/>
          </a:xfrm>
          <a:prstGeom prst="wedgeRectCallout">
            <a:avLst>
              <a:gd name="adj1" fmla="val -129009"/>
              <a:gd name="adj2" fmla="val 135931"/>
            </a:avLst>
          </a:prstGeom>
          <a:gradFill rotWithShape="0">
            <a:gsLst>
              <a:gs pos="0">
                <a:srgbClr val="FFFFFF"/>
              </a:gs>
              <a:gs pos="100000">
                <a:srgbClr val="808080"/>
              </a:gs>
            </a:gsLst>
            <a:lin ang="5400000" scaled="1"/>
          </a:gra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a:spcBef>
                <a:spcPct val="0"/>
              </a:spcBef>
              <a:buNone/>
              <a:defRPr/>
            </a:pPr>
            <a:r>
              <a:rPr lang="it-IT" altLang="it-IT" sz="1050" b="1" kern="0">
                <a:solidFill>
                  <a:srgbClr val="000000"/>
                </a:solidFill>
                <a:latin typeface="Arial" panose="020B0604020202020204" pitchFamily="34" charset="0"/>
                <a:cs typeface="Arial" panose="020B0604020202020204" pitchFamily="34" charset="0"/>
              </a:rPr>
              <a:t>Ambienti in cui sono presenti apparecchiature in AT </a:t>
            </a:r>
            <a:r>
              <a:rPr lang="it-IT" altLang="it-IT" sz="1350" b="1" kern="0">
                <a:solidFill>
                  <a:srgbClr val="000000"/>
                </a:solidFill>
                <a:latin typeface="Arial" panose="020B0604020202020204" pitchFamily="34" charset="0"/>
                <a:cs typeface="Arial" panose="020B0604020202020204" pitchFamily="34" charset="0"/>
              </a:rPr>
              <a:t>(</a:t>
            </a:r>
            <a:r>
              <a:rPr lang="it-IT" altLang="it-IT" sz="1050" b="1" kern="0">
                <a:solidFill>
                  <a:srgbClr val="000000"/>
                </a:solidFill>
                <a:latin typeface="Arial" panose="020B0604020202020204" pitchFamily="34" charset="0"/>
                <a:cs typeface="Arial" panose="020B0604020202020204" pitchFamily="34" charset="0"/>
              </a:rPr>
              <a:t>CEI EN 50522) </a:t>
            </a:r>
          </a:p>
        </p:txBody>
      </p:sp>
      <p:sp>
        <p:nvSpPr>
          <p:cNvPr id="6" name="AutoShape 1076">
            <a:extLst>
              <a:ext uri="{FF2B5EF4-FFF2-40B4-BE49-F238E27FC236}">
                <a16:creationId xmlns:a16="http://schemas.microsoft.com/office/drawing/2014/main" id="{746AA162-77BB-C895-79F2-673DF4F064EA}"/>
              </a:ext>
            </a:extLst>
          </p:cNvPr>
          <p:cNvSpPr>
            <a:spLocks noChangeArrowheads="1"/>
          </p:cNvSpPr>
          <p:nvPr/>
        </p:nvSpPr>
        <p:spPr bwMode="auto">
          <a:xfrm>
            <a:off x="5262645" y="5781815"/>
            <a:ext cx="2430474" cy="300082"/>
          </a:xfrm>
          <a:prstGeom prst="wedgeRectCallout">
            <a:avLst>
              <a:gd name="adj1" fmla="val -40991"/>
              <a:gd name="adj2" fmla="val -549657"/>
            </a:avLst>
          </a:prstGeom>
          <a:gradFill rotWithShape="0">
            <a:gsLst>
              <a:gs pos="0">
                <a:srgbClr val="FF3300"/>
              </a:gs>
              <a:gs pos="100000">
                <a:srgbClr val="FFFFFF"/>
              </a:gs>
            </a:gsLst>
            <a:lin ang="5400000" scaled="1"/>
          </a:gradFill>
          <a:ln w="9525">
            <a:solidFill>
              <a:srgbClr val="000000"/>
            </a:solidFill>
            <a:miter lim="800000"/>
            <a:headEnd/>
            <a:tailEnd/>
          </a:ln>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a:spcBef>
                <a:spcPct val="0"/>
              </a:spcBef>
              <a:buNone/>
              <a:defRPr/>
            </a:pPr>
            <a:r>
              <a:rPr lang="it-IT" altLang="it-IT" sz="1350" b="1" kern="0">
                <a:solidFill>
                  <a:srgbClr val="000000"/>
                </a:solidFill>
                <a:latin typeface="Arial" panose="020B0604020202020204" pitchFamily="34" charset="0"/>
                <a:cs typeface="Arial" panose="020B0604020202020204" pitchFamily="34" charset="0"/>
              </a:rPr>
              <a:t>BT - </a:t>
            </a:r>
            <a:r>
              <a:rPr lang="it-IT" altLang="it-IT" sz="1050" b="1" kern="0">
                <a:solidFill>
                  <a:srgbClr val="000000"/>
                </a:solidFill>
                <a:latin typeface="Arial" panose="020B0604020202020204" pitchFamily="34" charset="0"/>
                <a:cs typeface="Arial" panose="020B0604020202020204" pitchFamily="34" charset="0"/>
              </a:rPr>
              <a:t>ambienti ordinari (CEI 64-8/4)</a:t>
            </a:r>
          </a:p>
        </p:txBody>
      </p:sp>
      <p:sp>
        <p:nvSpPr>
          <p:cNvPr id="7" name="AutoShape 1077">
            <a:extLst>
              <a:ext uri="{FF2B5EF4-FFF2-40B4-BE49-F238E27FC236}">
                <a16:creationId xmlns:a16="http://schemas.microsoft.com/office/drawing/2014/main" id="{53803A56-F7FA-ED2D-0D5A-440777EC0608}"/>
              </a:ext>
            </a:extLst>
          </p:cNvPr>
          <p:cNvSpPr>
            <a:spLocks noChangeArrowheads="1"/>
          </p:cNvSpPr>
          <p:nvPr/>
        </p:nvSpPr>
        <p:spPr bwMode="auto">
          <a:xfrm>
            <a:off x="2135282" y="5775201"/>
            <a:ext cx="2581156" cy="300082"/>
          </a:xfrm>
          <a:prstGeom prst="wedgeRectCallout">
            <a:avLst>
              <a:gd name="adj1" fmla="val 61491"/>
              <a:gd name="adj2" fmla="val -488514"/>
            </a:avLst>
          </a:prstGeom>
          <a:gradFill rotWithShape="0">
            <a:gsLst>
              <a:gs pos="0">
                <a:srgbClr val="3333CC"/>
              </a:gs>
              <a:gs pos="100000">
                <a:srgbClr val="FFFFFF"/>
              </a:gs>
            </a:gsLst>
            <a:lin ang="5400000" scaled="1"/>
          </a:gradFill>
          <a:ln w="9525">
            <a:solidFill>
              <a:srgbClr val="000000"/>
            </a:solidFill>
            <a:miter lim="800000"/>
            <a:headEnd/>
            <a:tailEnd/>
          </a:ln>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a:spcBef>
                <a:spcPct val="0"/>
              </a:spcBef>
              <a:buNone/>
              <a:defRPr/>
            </a:pPr>
            <a:r>
              <a:rPr lang="it-IT" altLang="it-IT" sz="1350" b="1" kern="0">
                <a:solidFill>
                  <a:srgbClr val="000000"/>
                </a:solidFill>
                <a:latin typeface="Arial" panose="020B0604020202020204" pitchFamily="34" charset="0"/>
                <a:cs typeface="Arial" panose="020B0604020202020204" pitchFamily="34" charset="0"/>
              </a:rPr>
              <a:t>BT - </a:t>
            </a:r>
            <a:r>
              <a:rPr lang="it-IT" altLang="it-IT" sz="1050" b="1" kern="0">
                <a:solidFill>
                  <a:srgbClr val="000000"/>
                </a:solidFill>
                <a:latin typeface="Arial" panose="020B0604020202020204" pitchFamily="34" charset="0"/>
                <a:cs typeface="Arial" panose="020B0604020202020204" pitchFamily="34" charset="0"/>
              </a:rPr>
              <a:t>ambienti particolari (CEI 64-8/7)</a:t>
            </a:r>
            <a:endParaRPr lang="it-IT" altLang="it-IT" sz="1350" b="1" kern="0">
              <a:solidFill>
                <a:srgbClr val="00000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6596FDA-6A75-353C-87F8-751801AD52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5682" y="2044095"/>
            <a:ext cx="1219200" cy="2063354"/>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9" name="Connettore 1 46">
            <a:extLst>
              <a:ext uri="{FF2B5EF4-FFF2-40B4-BE49-F238E27FC236}">
                <a16:creationId xmlns:a16="http://schemas.microsoft.com/office/drawing/2014/main" id="{6B69D3BE-6110-9F8A-F149-41FF75CEEA62}"/>
              </a:ext>
            </a:extLst>
          </p:cNvPr>
          <p:cNvCxnSpPr>
            <a:cxnSpLocks noChangeShapeType="1"/>
          </p:cNvCxnSpPr>
          <p:nvPr/>
        </p:nvCxnSpPr>
        <p:spPr bwMode="auto">
          <a:xfrm>
            <a:off x="1649507" y="4107449"/>
            <a:ext cx="800100" cy="0"/>
          </a:xfrm>
          <a:prstGeom prst="line">
            <a:avLst/>
          </a:prstGeom>
          <a:noFill/>
          <a:ln w="28575" algn="ctr">
            <a:solidFill>
              <a:srgbClr val="FFFFFF"/>
            </a:solidFill>
            <a:round/>
            <a:headEnd/>
            <a:tailEnd/>
          </a:ln>
          <a:effectLst>
            <a:outerShdw dist="107763" dir="2700000" algn="ctr" rotWithShape="0">
              <a:srgbClr val="808080"/>
            </a:outerShdw>
          </a:effectLst>
          <a:extLst>
            <a:ext uri="{909E8E84-426E-40DD-AFC4-6F175D3DCCD1}">
              <a14:hiddenFill xmlns:a14="http://schemas.microsoft.com/office/drawing/2010/main">
                <a:noFill/>
              </a14:hiddenFill>
            </a:ext>
          </a:extLst>
        </p:spPr>
      </p:cxnSp>
      <p:sp>
        <p:nvSpPr>
          <p:cNvPr id="10" name="Rettangolo 47">
            <a:extLst>
              <a:ext uri="{FF2B5EF4-FFF2-40B4-BE49-F238E27FC236}">
                <a16:creationId xmlns:a16="http://schemas.microsoft.com/office/drawing/2014/main" id="{618E47BF-E725-2BBB-2CAC-3DC5D5A14B70}"/>
              </a:ext>
            </a:extLst>
          </p:cNvPr>
          <p:cNvSpPr>
            <a:spLocks noChangeArrowheads="1"/>
          </p:cNvSpPr>
          <p:nvPr/>
        </p:nvSpPr>
        <p:spPr bwMode="auto">
          <a:xfrm>
            <a:off x="1992407" y="4259849"/>
            <a:ext cx="209550" cy="461665"/>
          </a:xfrm>
          <a:prstGeom prst="rect">
            <a:avLst/>
          </a:prstGeom>
          <a:solidFill>
            <a:srgbClr val="000000"/>
          </a:solidFill>
          <a:ln w="9525" algn="ctr">
            <a:solidFill>
              <a:srgbClr val="FFFFFF"/>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a:spcBef>
                <a:spcPct val="50000"/>
              </a:spcBef>
              <a:buNone/>
              <a:defRPr/>
            </a:pPr>
            <a:endParaRPr lang="it-IT" altLang="it-IT" sz="2400" b="1" kern="0">
              <a:solidFill>
                <a:srgbClr val="000000"/>
              </a:solidFill>
              <a:latin typeface="Arial" panose="020B0604020202020204" pitchFamily="34" charset="0"/>
              <a:cs typeface="Arial" panose="020B0604020202020204" pitchFamily="34" charset="0"/>
            </a:endParaRPr>
          </a:p>
        </p:txBody>
      </p:sp>
      <p:cxnSp>
        <p:nvCxnSpPr>
          <p:cNvPr id="11" name="Connettore 1 51">
            <a:extLst>
              <a:ext uri="{FF2B5EF4-FFF2-40B4-BE49-F238E27FC236}">
                <a16:creationId xmlns:a16="http://schemas.microsoft.com/office/drawing/2014/main" id="{D173362F-37F7-03FF-7922-F097B5F7C2D2}"/>
              </a:ext>
            </a:extLst>
          </p:cNvPr>
          <p:cNvCxnSpPr>
            <a:cxnSpLocks noChangeShapeType="1"/>
          </p:cNvCxnSpPr>
          <p:nvPr/>
        </p:nvCxnSpPr>
        <p:spPr bwMode="auto">
          <a:xfrm flipH="1">
            <a:off x="2078132" y="4174124"/>
            <a:ext cx="9525" cy="628650"/>
          </a:xfrm>
          <a:prstGeom prst="line">
            <a:avLst/>
          </a:prstGeom>
          <a:noFill/>
          <a:ln w="28575" algn="ctr">
            <a:solidFill>
              <a:srgbClr val="000000"/>
            </a:solidFill>
            <a:round/>
            <a:headEnd/>
            <a:tailEnd/>
          </a:ln>
          <a:extLst>
            <a:ext uri="{909E8E84-426E-40DD-AFC4-6F175D3DCCD1}">
              <a14:hiddenFill xmlns:a14="http://schemas.microsoft.com/office/drawing/2010/main">
                <a:noFill/>
              </a14:hiddenFill>
            </a:ext>
          </a:extLst>
        </p:spPr>
      </p:cxnSp>
      <p:cxnSp>
        <p:nvCxnSpPr>
          <p:cNvPr id="12" name="Connettore 1 57">
            <a:extLst>
              <a:ext uri="{FF2B5EF4-FFF2-40B4-BE49-F238E27FC236}">
                <a16:creationId xmlns:a16="http://schemas.microsoft.com/office/drawing/2014/main" id="{F008FB32-78E6-EDDA-A8FA-4BF86B33994F}"/>
              </a:ext>
            </a:extLst>
          </p:cNvPr>
          <p:cNvCxnSpPr>
            <a:cxnSpLocks noChangeShapeType="1"/>
          </p:cNvCxnSpPr>
          <p:nvPr/>
        </p:nvCxnSpPr>
        <p:spPr bwMode="auto">
          <a:xfrm>
            <a:off x="1830482" y="4802774"/>
            <a:ext cx="438150" cy="0"/>
          </a:xfrm>
          <a:prstGeom prst="line">
            <a:avLst/>
          </a:prstGeom>
          <a:noFill/>
          <a:ln w="28575" algn="ctr">
            <a:solidFill>
              <a:srgbClr val="000000"/>
            </a:solidFill>
            <a:round/>
            <a:headEnd/>
            <a:tailEnd/>
          </a:ln>
          <a:extLst>
            <a:ext uri="{909E8E84-426E-40DD-AFC4-6F175D3DCCD1}">
              <a14:hiddenFill xmlns:a14="http://schemas.microsoft.com/office/drawing/2010/main">
                <a:noFill/>
              </a14:hiddenFill>
            </a:ext>
          </a:extLst>
        </p:spPr>
      </p:cxnSp>
      <p:sp>
        <p:nvSpPr>
          <p:cNvPr id="13" name="CasellaDiTesto 58">
            <a:extLst>
              <a:ext uri="{FF2B5EF4-FFF2-40B4-BE49-F238E27FC236}">
                <a16:creationId xmlns:a16="http://schemas.microsoft.com/office/drawing/2014/main" id="{99B4865A-9945-C470-D1F7-FD11579AA689}"/>
              </a:ext>
            </a:extLst>
          </p:cNvPr>
          <p:cNvSpPr txBox="1">
            <a:spLocks noChangeArrowheads="1"/>
          </p:cNvSpPr>
          <p:nvPr/>
        </p:nvSpPr>
        <p:spPr bwMode="auto">
          <a:xfrm>
            <a:off x="2268632" y="4374149"/>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fontAlgn="base">
              <a:spcBef>
                <a:spcPct val="0"/>
              </a:spcBef>
              <a:spcAft>
                <a:spcPct val="0"/>
              </a:spcAft>
              <a:buNone/>
              <a:defRPr/>
            </a:pPr>
            <a:r>
              <a:rPr lang="it-IT" altLang="it-IT" sz="1050" b="1">
                <a:solidFill>
                  <a:srgbClr val="FF0000"/>
                </a:solidFill>
                <a:latin typeface="Arial" panose="020B0604020202020204" pitchFamily="34" charset="0"/>
                <a:cs typeface="Arial" panose="020B0604020202020204" pitchFamily="34" charset="0"/>
              </a:rPr>
              <a:t>R</a:t>
            </a:r>
            <a:r>
              <a:rPr lang="it-IT" altLang="it-IT" sz="1050" b="1" baseline="-25000">
                <a:solidFill>
                  <a:srgbClr val="FF0000"/>
                </a:solidFill>
                <a:latin typeface="Arial" panose="020B0604020202020204" pitchFamily="34" charset="0"/>
                <a:cs typeface="Arial" panose="020B0604020202020204" pitchFamily="34" charset="0"/>
              </a:rPr>
              <a:t>F</a:t>
            </a:r>
          </a:p>
        </p:txBody>
      </p:sp>
      <p:sp>
        <p:nvSpPr>
          <p:cNvPr id="14" name="AutoShape 1032">
            <a:extLst>
              <a:ext uri="{FF2B5EF4-FFF2-40B4-BE49-F238E27FC236}">
                <a16:creationId xmlns:a16="http://schemas.microsoft.com/office/drawing/2014/main" id="{08F65619-0D46-6343-69F9-9B5819BCD6BA}"/>
              </a:ext>
            </a:extLst>
          </p:cNvPr>
          <p:cNvSpPr>
            <a:spLocks noChangeArrowheads="1"/>
          </p:cNvSpPr>
          <p:nvPr/>
        </p:nvSpPr>
        <p:spPr bwMode="auto">
          <a:xfrm>
            <a:off x="1201832" y="1238621"/>
            <a:ext cx="6696075" cy="523548"/>
          </a:xfrm>
          <a:prstGeom prst="roundRect">
            <a:avLst>
              <a:gd name="adj" fmla="val 16667"/>
            </a:avLst>
          </a:prstGeom>
          <a:solidFill>
            <a:srgbClr val="FFFF00"/>
          </a:solidFill>
          <a:ln w="9525">
            <a:solidFill>
              <a:srgbClr val="000000"/>
            </a:solidFill>
            <a:round/>
            <a:headEnd/>
            <a:tailEnd/>
          </a:ln>
          <a:effectLst>
            <a:outerShdw dist="107763" dir="2700000" algn="ctr" rotWithShape="0">
              <a:srgbClr val="808080"/>
            </a:outerShdw>
          </a:effectLst>
        </p:spPr>
        <p:txBody>
          <a:bodyPr>
            <a:spAutoFit/>
          </a:bodyPr>
          <a:lstStyle/>
          <a:p>
            <a:pPr algn="ctr" defTabSz="685800">
              <a:spcBef>
                <a:spcPct val="0"/>
              </a:spcBef>
              <a:defRPr/>
            </a:pPr>
            <a:r>
              <a:rPr lang="it-IT" sz="1275" b="1" u="sng" kern="0" dirty="0">
                <a:solidFill>
                  <a:srgbClr val="000000"/>
                </a:solidFill>
                <a:latin typeface="Arial" pitchFamily="34" charset="0"/>
                <a:cs typeface="Arial" panose="020B0604020202020204" pitchFamily="34" charset="0"/>
              </a:rPr>
              <a:t>Effetti della corrente elettrica attraverso il corpo umano e degli animali domestici</a:t>
            </a:r>
          </a:p>
          <a:p>
            <a:pPr algn="ctr" defTabSz="685800">
              <a:spcBef>
                <a:spcPct val="0"/>
              </a:spcBef>
              <a:defRPr/>
            </a:pPr>
            <a:r>
              <a:rPr lang="it-IT" sz="1200" b="1" kern="0" dirty="0">
                <a:solidFill>
                  <a:srgbClr val="000000"/>
                </a:solidFill>
                <a:latin typeface="Arial" pitchFamily="34" charset="0"/>
                <a:cs typeface="Arial" panose="020B0604020202020204" pitchFamily="34" charset="0"/>
              </a:rPr>
              <a:t>Requisiti di protezione contro lo shock elettrico</a:t>
            </a:r>
          </a:p>
        </p:txBody>
      </p:sp>
      <p:sp>
        <p:nvSpPr>
          <p:cNvPr id="16" name="CasellaDiTesto 15">
            <a:extLst>
              <a:ext uri="{FF2B5EF4-FFF2-40B4-BE49-F238E27FC236}">
                <a16:creationId xmlns:a16="http://schemas.microsoft.com/office/drawing/2014/main" id="{FD931779-9E79-4C7E-797F-F8DC77F6F52A}"/>
              </a:ext>
            </a:extLst>
          </p:cNvPr>
          <p:cNvSpPr txBox="1"/>
          <p:nvPr/>
        </p:nvSpPr>
        <p:spPr>
          <a:xfrm>
            <a:off x="4081954" y="2051239"/>
            <a:ext cx="2114550" cy="300082"/>
          </a:xfrm>
          <a:prstGeom prst="rect">
            <a:avLst/>
          </a:prstGeom>
          <a:solidFill>
            <a:srgbClr val="CCFFFF"/>
          </a:solidFill>
          <a:ln w="28575">
            <a:solidFill>
              <a:srgbClr val="2D2DB9"/>
            </a:solidFill>
          </a:ln>
          <a:effectLst>
            <a:outerShdw blurRad="50800" dist="38100" dir="5400000" algn="t" rotWithShape="0">
              <a:prstClr val="black">
                <a:alpha val="40000"/>
              </a:prstClr>
            </a:outerShdw>
          </a:effectLst>
        </p:spPr>
        <p:txBody>
          <a:bodyPr>
            <a:spAutoFit/>
          </a:bodyPr>
          <a:lstStyle/>
          <a:p>
            <a:pPr algn="ctr" defTabSz="685800">
              <a:spcBef>
                <a:spcPct val="0"/>
              </a:spcBef>
              <a:defRPr/>
            </a:pPr>
            <a:r>
              <a:rPr lang="it-IT" sz="1350" b="1" kern="0" dirty="0">
                <a:solidFill>
                  <a:srgbClr val="0000C0"/>
                </a:solidFill>
                <a:latin typeface="Arial" pitchFamily="34" charset="0"/>
                <a:cs typeface="Arial" panose="020B0604020202020204" pitchFamily="34" charset="0"/>
              </a:rPr>
              <a:t>Curve tensione tempo</a:t>
            </a:r>
          </a:p>
        </p:txBody>
      </p:sp>
      <p:sp>
        <p:nvSpPr>
          <p:cNvPr id="17" name="CasellaDiTesto 16">
            <a:extLst>
              <a:ext uri="{FF2B5EF4-FFF2-40B4-BE49-F238E27FC236}">
                <a16:creationId xmlns:a16="http://schemas.microsoft.com/office/drawing/2014/main" id="{2D9D3107-0952-8A40-7A8B-3D9881FCD6DE}"/>
              </a:ext>
            </a:extLst>
          </p:cNvPr>
          <p:cNvSpPr txBox="1">
            <a:spLocks noChangeArrowheads="1"/>
          </p:cNvSpPr>
          <p:nvPr/>
        </p:nvSpPr>
        <p:spPr bwMode="auto">
          <a:xfrm>
            <a:off x="1116107" y="4761101"/>
            <a:ext cx="2600325"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fontAlgn="base">
              <a:spcBef>
                <a:spcPct val="0"/>
              </a:spcBef>
              <a:spcAft>
                <a:spcPct val="0"/>
              </a:spcAft>
              <a:buNone/>
              <a:defRPr/>
            </a:pPr>
            <a:r>
              <a:rPr lang="it-IT" altLang="it-IT" sz="1050" b="1" dirty="0">
                <a:solidFill>
                  <a:prstClr val="black"/>
                </a:solidFill>
                <a:latin typeface="Arial" panose="020B0604020202020204" pitchFamily="34" charset="0"/>
                <a:cs typeface="Arial" panose="020B0604020202020204" pitchFamily="34" charset="0"/>
              </a:rPr>
              <a:t>R</a:t>
            </a:r>
            <a:r>
              <a:rPr lang="it-IT" altLang="it-IT" sz="1050" b="1" baseline="-25000" dirty="0">
                <a:solidFill>
                  <a:prstClr val="black"/>
                </a:solidFill>
                <a:latin typeface="Arial" panose="020B0604020202020204" pitchFamily="34" charset="0"/>
                <a:cs typeface="Arial" panose="020B0604020202020204" pitchFamily="34" charset="0"/>
              </a:rPr>
              <a:t>F  </a:t>
            </a:r>
            <a:r>
              <a:rPr lang="it-IT" altLang="it-IT" sz="1050" b="1" dirty="0">
                <a:solidFill>
                  <a:prstClr val="black"/>
                </a:solidFill>
                <a:latin typeface="Arial" panose="020B0604020202020204" pitchFamily="34" charset="0"/>
                <a:cs typeface="Arial" panose="020B0604020202020204" pitchFamily="34" charset="0"/>
              </a:rPr>
              <a:t>= resistenza addizionale verso terra</a:t>
            </a:r>
          </a:p>
          <a:p>
            <a:pPr defTabSz="685800" fontAlgn="base">
              <a:spcBef>
                <a:spcPct val="0"/>
              </a:spcBef>
              <a:spcAft>
                <a:spcPct val="0"/>
              </a:spcAft>
              <a:buNone/>
              <a:defRPr/>
            </a:pPr>
            <a:r>
              <a:rPr lang="it-IT" altLang="it-IT" sz="1050" b="1" dirty="0">
                <a:solidFill>
                  <a:prstClr val="black"/>
                </a:solidFill>
                <a:latin typeface="Arial" panose="020B0604020202020204" pitchFamily="34" charset="0"/>
                <a:cs typeface="Arial" panose="020B0604020202020204" pitchFamily="34" charset="0"/>
              </a:rPr>
              <a:t>        della persona, stimata:</a:t>
            </a:r>
          </a:p>
          <a:p>
            <a:pPr defTabSz="685800" fontAlgn="base">
              <a:spcBef>
                <a:spcPct val="0"/>
              </a:spcBef>
              <a:spcAft>
                <a:spcPct val="0"/>
              </a:spcAft>
              <a:buNone/>
              <a:defRPr/>
            </a:pPr>
            <a:r>
              <a:rPr lang="it-IT" altLang="it-IT" sz="1050" b="1" dirty="0">
                <a:solidFill>
                  <a:prstClr val="black"/>
                </a:solidFill>
                <a:latin typeface="Arial" panose="020B0604020202020204" pitchFamily="34" charset="0"/>
                <a:cs typeface="Arial" panose="020B0604020202020204" pitchFamily="34" charset="0"/>
              </a:rPr>
              <a:t>       1000 </a:t>
            </a:r>
            <a:r>
              <a:rPr lang="el-GR" altLang="it-IT" sz="1050" b="1" dirty="0">
                <a:solidFill>
                  <a:prstClr val="black"/>
                </a:solidFill>
                <a:latin typeface="Arial" panose="020B0604020202020204" pitchFamily="34" charset="0"/>
                <a:cs typeface="Arial" panose="020B0604020202020204" pitchFamily="34" charset="0"/>
              </a:rPr>
              <a:t>Ω</a:t>
            </a:r>
            <a:r>
              <a:rPr lang="it-IT" altLang="it-IT" sz="1050" b="1" dirty="0">
                <a:solidFill>
                  <a:prstClr val="black"/>
                </a:solidFill>
                <a:latin typeface="Arial" panose="020B0604020202020204" pitchFamily="34" charset="0"/>
                <a:cs typeface="Arial" panose="020B0604020202020204" pitchFamily="34" charset="0"/>
              </a:rPr>
              <a:t> per gli ambienti ordinari</a:t>
            </a:r>
          </a:p>
          <a:p>
            <a:pPr defTabSz="685800" fontAlgn="base">
              <a:spcBef>
                <a:spcPct val="0"/>
              </a:spcBef>
              <a:spcAft>
                <a:spcPct val="0"/>
              </a:spcAft>
              <a:buNone/>
              <a:defRPr/>
            </a:pPr>
            <a:r>
              <a:rPr lang="it-IT" altLang="it-IT" sz="1050" b="1" dirty="0">
                <a:solidFill>
                  <a:prstClr val="black"/>
                </a:solidFill>
                <a:latin typeface="Arial" panose="020B0604020202020204" pitchFamily="34" charset="0"/>
                <a:cs typeface="Arial" panose="020B0604020202020204" pitchFamily="34" charset="0"/>
              </a:rPr>
              <a:t>       200 </a:t>
            </a:r>
            <a:r>
              <a:rPr lang="el-GR" altLang="it-IT" sz="1050" b="1" dirty="0">
                <a:solidFill>
                  <a:prstClr val="black"/>
                </a:solidFill>
                <a:latin typeface="Arial" panose="020B0604020202020204" pitchFamily="34" charset="0"/>
                <a:cs typeface="Arial" panose="020B0604020202020204" pitchFamily="34" charset="0"/>
              </a:rPr>
              <a:t>Ω</a:t>
            </a:r>
            <a:r>
              <a:rPr lang="it-IT" altLang="it-IT" sz="1050" b="1" dirty="0">
                <a:solidFill>
                  <a:prstClr val="black"/>
                </a:solidFill>
                <a:latin typeface="Arial" panose="020B0604020202020204" pitchFamily="34" charset="0"/>
                <a:cs typeface="Arial" panose="020B0604020202020204" pitchFamily="34" charset="0"/>
              </a:rPr>
              <a:t>  per gli ambienti particolari</a:t>
            </a:r>
          </a:p>
        </p:txBody>
      </p:sp>
      <p:sp>
        <p:nvSpPr>
          <p:cNvPr id="18" name="CasellaDiTesto 20">
            <a:extLst>
              <a:ext uri="{FF2B5EF4-FFF2-40B4-BE49-F238E27FC236}">
                <a16:creationId xmlns:a16="http://schemas.microsoft.com/office/drawing/2014/main" id="{13070526-22FF-6535-8221-190BD544F95D}"/>
              </a:ext>
            </a:extLst>
          </p:cNvPr>
          <p:cNvSpPr txBox="1">
            <a:spLocks noChangeArrowheads="1"/>
          </p:cNvSpPr>
          <p:nvPr/>
        </p:nvSpPr>
        <p:spPr bwMode="auto">
          <a:xfrm>
            <a:off x="2832095" y="2821856"/>
            <a:ext cx="3810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fontAlgn="base">
              <a:spcBef>
                <a:spcPct val="0"/>
              </a:spcBef>
              <a:spcAft>
                <a:spcPct val="0"/>
              </a:spcAft>
              <a:buNone/>
              <a:defRPr/>
            </a:pPr>
            <a:r>
              <a:rPr lang="it-IT" altLang="it-IT" sz="1050" b="1" dirty="0">
                <a:solidFill>
                  <a:srgbClr val="FF0000"/>
                </a:solidFill>
                <a:latin typeface="Arial" panose="020B0604020202020204" pitchFamily="34" charset="0"/>
                <a:cs typeface="Arial" panose="020B0604020202020204" pitchFamily="34" charset="0"/>
              </a:rPr>
              <a:t>Z</a:t>
            </a:r>
            <a:r>
              <a:rPr lang="it-IT" altLang="it-IT" sz="1050" b="1" baseline="-25000" dirty="0">
                <a:solidFill>
                  <a:srgbClr val="FF0000"/>
                </a:solidFill>
                <a:latin typeface="Arial" panose="020B0604020202020204" pitchFamily="34" charset="0"/>
                <a:cs typeface="Arial" panose="020B0604020202020204" pitchFamily="34" charset="0"/>
              </a:rPr>
              <a:t>T</a:t>
            </a:r>
          </a:p>
        </p:txBody>
      </p:sp>
      <p:sp>
        <p:nvSpPr>
          <p:cNvPr id="19" name="CasellaDiTesto 16">
            <a:extLst>
              <a:ext uri="{FF2B5EF4-FFF2-40B4-BE49-F238E27FC236}">
                <a16:creationId xmlns:a16="http://schemas.microsoft.com/office/drawing/2014/main" id="{254FA13D-F4D1-9C9D-B31C-7CD047B3D8FB}"/>
              </a:ext>
            </a:extLst>
          </p:cNvPr>
          <p:cNvSpPr txBox="1">
            <a:spLocks noChangeArrowheads="1"/>
          </p:cNvSpPr>
          <p:nvPr/>
        </p:nvSpPr>
        <p:spPr bwMode="auto">
          <a:xfrm>
            <a:off x="7131144" y="4443205"/>
            <a:ext cx="5619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fontAlgn="base">
              <a:spcBef>
                <a:spcPct val="0"/>
              </a:spcBef>
              <a:spcAft>
                <a:spcPct val="0"/>
              </a:spcAft>
              <a:buNone/>
              <a:defRPr/>
            </a:pPr>
            <a:r>
              <a:rPr lang="it-IT" altLang="it-IT" sz="750" b="1">
                <a:solidFill>
                  <a:srgbClr val="FF0000"/>
                </a:solidFill>
                <a:latin typeface="Arial" panose="020B0604020202020204" pitchFamily="34" charset="0"/>
                <a:cs typeface="Arial" panose="020B0604020202020204" pitchFamily="34" charset="0"/>
              </a:rPr>
              <a:t>U</a:t>
            </a:r>
            <a:r>
              <a:rPr lang="it-IT" altLang="it-IT" sz="750" b="1" baseline="-25000">
                <a:solidFill>
                  <a:srgbClr val="FF0000"/>
                </a:solidFill>
                <a:latin typeface="Arial" panose="020B0604020202020204" pitchFamily="34" charset="0"/>
                <a:cs typeface="Arial" panose="020B0604020202020204" pitchFamily="34" charset="0"/>
              </a:rPr>
              <a:t>L</a:t>
            </a:r>
            <a:r>
              <a:rPr lang="it-IT" altLang="it-IT" sz="750" b="1">
                <a:solidFill>
                  <a:srgbClr val="FF0000"/>
                </a:solidFill>
                <a:latin typeface="Arial" panose="020B0604020202020204" pitchFamily="34" charset="0"/>
                <a:cs typeface="Arial" panose="020B0604020202020204" pitchFamily="34" charset="0"/>
              </a:rPr>
              <a:t> = 50 V</a:t>
            </a:r>
          </a:p>
        </p:txBody>
      </p:sp>
      <p:sp>
        <p:nvSpPr>
          <p:cNvPr id="20" name="CasellaDiTesto 16">
            <a:extLst>
              <a:ext uri="{FF2B5EF4-FFF2-40B4-BE49-F238E27FC236}">
                <a16:creationId xmlns:a16="http://schemas.microsoft.com/office/drawing/2014/main" id="{55380076-922A-C495-05C4-F1345075C9FF}"/>
              </a:ext>
            </a:extLst>
          </p:cNvPr>
          <p:cNvSpPr txBox="1">
            <a:spLocks noChangeArrowheads="1"/>
          </p:cNvSpPr>
          <p:nvPr/>
        </p:nvSpPr>
        <p:spPr bwMode="auto">
          <a:xfrm>
            <a:off x="7131144" y="4674186"/>
            <a:ext cx="60007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fontAlgn="base">
              <a:spcBef>
                <a:spcPct val="0"/>
              </a:spcBef>
              <a:spcAft>
                <a:spcPct val="0"/>
              </a:spcAft>
              <a:buNone/>
              <a:defRPr/>
            </a:pPr>
            <a:r>
              <a:rPr lang="it-IT" altLang="it-IT" sz="750" b="1">
                <a:solidFill>
                  <a:srgbClr val="0000C0"/>
                </a:solidFill>
                <a:latin typeface="Arial" panose="020B0604020202020204" pitchFamily="34" charset="0"/>
                <a:cs typeface="Arial" panose="020B0604020202020204" pitchFamily="34" charset="0"/>
              </a:rPr>
              <a:t>U</a:t>
            </a:r>
            <a:r>
              <a:rPr lang="it-IT" altLang="it-IT" sz="750" b="1" baseline="-25000">
                <a:solidFill>
                  <a:srgbClr val="0000C0"/>
                </a:solidFill>
                <a:latin typeface="Arial" panose="020B0604020202020204" pitchFamily="34" charset="0"/>
                <a:cs typeface="Arial" panose="020B0604020202020204" pitchFamily="34" charset="0"/>
              </a:rPr>
              <a:t>L</a:t>
            </a:r>
            <a:r>
              <a:rPr lang="it-IT" altLang="it-IT" sz="750" b="1">
                <a:solidFill>
                  <a:srgbClr val="0000C0"/>
                </a:solidFill>
                <a:latin typeface="Arial" panose="020B0604020202020204" pitchFamily="34" charset="0"/>
                <a:cs typeface="Arial" panose="020B0604020202020204" pitchFamily="34" charset="0"/>
              </a:rPr>
              <a:t> = 25 V</a:t>
            </a:r>
          </a:p>
        </p:txBody>
      </p:sp>
      <p:sp>
        <p:nvSpPr>
          <p:cNvPr id="15" name="CasellaDiTesto 14">
            <a:extLst>
              <a:ext uri="{FF2B5EF4-FFF2-40B4-BE49-F238E27FC236}">
                <a16:creationId xmlns:a16="http://schemas.microsoft.com/office/drawing/2014/main" id="{C16101DB-FD68-4754-B4BC-5DF6656ADA50}"/>
              </a:ext>
            </a:extLst>
          </p:cNvPr>
          <p:cNvSpPr txBox="1"/>
          <p:nvPr/>
        </p:nvSpPr>
        <p:spPr>
          <a:xfrm>
            <a:off x="1286245" y="595042"/>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
        <p:nvSpPr>
          <p:cNvPr id="22" name="Parentesi graffa chiusa 18">
            <a:extLst>
              <a:ext uri="{FF2B5EF4-FFF2-40B4-BE49-F238E27FC236}">
                <a16:creationId xmlns:a16="http://schemas.microsoft.com/office/drawing/2014/main" id="{FBD15AAE-4F57-8C4F-A5A7-0745D9040C0C}"/>
              </a:ext>
            </a:extLst>
          </p:cNvPr>
          <p:cNvSpPr>
            <a:spLocks/>
          </p:cNvSpPr>
          <p:nvPr/>
        </p:nvSpPr>
        <p:spPr bwMode="auto">
          <a:xfrm>
            <a:off x="2692197" y="1953743"/>
            <a:ext cx="105370" cy="2153708"/>
          </a:xfrm>
          <a:prstGeom prst="rightBrace">
            <a:avLst>
              <a:gd name="adj1" fmla="val 8349"/>
              <a:gd name="adj2" fmla="val 50000"/>
            </a:avLst>
          </a:prstGeom>
          <a:noFill/>
          <a:ln w="9525" algn="ctr">
            <a:solidFill>
              <a:srgbClr val="FFFFFF"/>
            </a:solidFill>
            <a:round/>
            <a:headEnd/>
            <a:tailEnd/>
          </a:ln>
          <a:effectLst>
            <a:outerShdw dist="107763" dir="2700000" algn="ctr" rotWithShape="0">
              <a:srgbClr val="808080"/>
            </a:outerShdw>
          </a:effectLst>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 typeface="CommonBullets"/>
              <a:buNone/>
              <a:tabLst/>
              <a:defRPr/>
            </a:pPr>
            <a:endParaRPr kumimoji="0" lang="it-IT" altLang="it-IT" sz="3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68348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53</a:t>
            </a:fld>
            <a:endParaRPr lang="it-IT">
              <a:solidFill>
                <a:prstClr val="black">
                  <a:tint val="75000"/>
                </a:prstClr>
              </a:solidFill>
              <a:latin typeface="Calibri" panose="020F0502020204030204"/>
            </a:endParaRPr>
          </a:p>
        </p:txBody>
      </p:sp>
      <p:sp>
        <p:nvSpPr>
          <p:cNvPr id="7" name="Text Box 11">
            <a:extLst>
              <a:ext uri="{FF2B5EF4-FFF2-40B4-BE49-F238E27FC236}">
                <a16:creationId xmlns:a16="http://schemas.microsoft.com/office/drawing/2014/main" id="{331BF75E-1489-6BF9-33ED-4470080F1B6A}"/>
              </a:ext>
            </a:extLst>
          </p:cNvPr>
          <p:cNvSpPr txBox="1">
            <a:spLocks noChangeArrowheads="1"/>
          </p:cNvSpPr>
          <p:nvPr/>
        </p:nvSpPr>
        <p:spPr bwMode="auto">
          <a:xfrm>
            <a:off x="1239441" y="2329612"/>
            <a:ext cx="6587728" cy="3439716"/>
          </a:xfrm>
          <a:prstGeom prst="rect">
            <a:avLst/>
          </a:prstGeom>
          <a:gradFill rotWithShape="0">
            <a:gsLst>
              <a:gs pos="0">
                <a:srgbClr val="66FFFF"/>
              </a:gs>
              <a:gs pos="100000">
                <a:srgbClr val="66FFFF">
                  <a:gamma/>
                  <a:tint val="0"/>
                  <a:invGamma/>
                </a:srgbClr>
              </a:gs>
            </a:gsLst>
            <a:lin ang="5400000" scaled="1"/>
          </a:gradFill>
          <a:ln w="9525">
            <a:solidFill>
              <a:srgbClr val="000000"/>
            </a:solidFill>
            <a:miter lim="800000"/>
            <a:headEnd/>
            <a:tailEnd/>
          </a:ln>
          <a:effectLst>
            <a:outerShdw dist="107763" dir="2700000" algn="ctr" rotWithShape="0">
              <a:srgbClr val="3333CC"/>
            </a:outerShdw>
          </a:effectLst>
        </p:spPr>
        <p:txBody>
          <a:bodyPr/>
          <a:lstStyle/>
          <a:p>
            <a:pPr algn="just" defTabSz="685800" fontAlgn="base">
              <a:spcBef>
                <a:spcPct val="0"/>
              </a:spcBef>
              <a:spcAft>
                <a:spcPct val="0"/>
              </a:spcAft>
              <a:defRPr/>
            </a:pPr>
            <a:r>
              <a:rPr lang="it-IT" sz="1350" b="1" kern="0" dirty="0">
                <a:solidFill>
                  <a:srgbClr val="000000"/>
                </a:solidFill>
                <a:latin typeface="Arial" panose="020B0604020202020204" pitchFamily="34" charset="0"/>
                <a:cs typeface="Arial" panose="020B0604020202020204" pitchFamily="34" charset="0"/>
              </a:rPr>
              <a:t> Art. 117. Lavori in prossimità di parti attive</a:t>
            </a:r>
          </a:p>
          <a:p>
            <a:pPr algn="just" defTabSz="685800" fontAlgn="base">
              <a:spcBef>
                <a:spcPct val="0"/>
              </a:spcBef>
              <a:spcAft>
                <a:spcPct val="0"/>
              </a:spcAft>
              <a:buFontTx/>
              <a:buAutoNum type="arabicPeriod"/>
              <a:defRPr/>
            </a:pPr>
            <a:r>
              <a:rPr lang="it-IT" sz="1350" b="1" i="1" kern="0" dirty="0">
                <a:solidFill>
                  <a:srgbClr val="0000C0"/>
                </a:solidFill>
                <a:latin typeface="Arial" panose="020B0604020202020204" pitchFamily="34" charset="0"/>
                <a:cs typeface="Arial" panose="020B0604020202020204" pitchFamily="34" charset="0"/>
              </a:rPr>
              <a:t> </a:t>
            </a:r>
            <a:r>
              <a:rPr lang="it-IT" sz="1350" i="1" kern="0" dirty="0">
                <a:solidFill>
                  <a:srgbClr val="000000"/>
                </a:solidFill>
                <a:latin typeface="Arial" panose="020B0604020202020204" pitchFamily="34" charset="0"/>
                <a:cs typeface="Arial" panose="020B0604020202020204" pitchFamily="34" charset="0"/>
              </a:rPr>
              <a:t>Ferme restando le disposizioni di cui all’articolo 83, quando occorre effettuare lavori  in prossimità di linee elettriche o di impianti elettrici con parti attive non protette o che per circostanze particolari si debbano ritenere non sufficientemente protette, ferme restando le norme di buona tecnica, si deve rispettare almeno una delle seguenti precauzioni:			  				</a:t>
            </a:r>
            <a:br>
              <a:rPr lang="it-IT" sz="1350" i="1" kern="0" dirty="0">
                <a:solidFill>
                  <a:srgbClr val="000000"/>
                </a:solidFill>
                <a:latin typeface="Arial" panose="020B0604020202020204" pitchFamily="34" charset="0"/>
                <a:cs typeface="Arial" panose="020B0604020202020204" pitchFamily="34" charset="0"/>
              </a:rPr>
            </a:br>
            <a:r>
              <a:rPr lang="it-IT" sz="1350" b="1" i="1" kern="0" dirty="0">
                <a:solidFill>
                  <a:srgbClr val="FF0000"/>
                </a:solidFill>
                <a:latin typeface="Arial" panose="020B0604020202020204" pitchFamily="34" charset="0"/>
                <a:cs typeface="Arial" panose="020B0604020202020204" pitchFamily="34" charset="0"/>
              </a:rPr>
              <a:t>a) </a:t>
            </a:r>
            <a:r>
              <a:rPr lang="it-IT" sz="1350" i="1" kern="0" dirty="0">
                <a:solidFill>
                  <a:srgbClr val="000000"/>
                </a:solidFill>
                <a:latin typeface="Arial" panose="020B0604020202020204" pitchFamily="34" charset="0"/>
                <a:cs typeface="Arial" panose="020B0604020202020204" pitchFamily="34" charset="0"/>
              </a:rPr>
              <a:t>mettere fuori tensione ed in sicurezza le parti attive per tutta la durata dei lavori;</a:t>
            </a:r>
            <a:br>
              <a:rPr lang="it-IT" sz="1350" i="1" kern="0" dirty="0">
                <a:solidFill>
                  <a:srgbClr val="000000"/>
                </a:solidFill>
                <a:latin typeface="Arial" panose="020B0604020202020204" pitchFamily="34" charset="0"/>
                <a:cs typeface="Arial" panose="020B0604020202020204" pitchFamily="34" charset="0"/>
              </a:rPr>
            </a:br>
            <a:r>
              <a:rPr lang="it-IT" sz="1350" b="1" i="1" kern="0" dirty="0">
                <a:solidFill>
                  <a:srgbClr val="FF0000"/>
                </a:solidFill>
                <a:latin typeface="Arial" panose="020B0604020202020204" pitchFamily="34" charset="0"/>
                <a:cs typeface="Arial" panose="020B0604020202020204" pitchFamily="34" charset="0"/>
              </a:rPr>
              <a:t>b) </a:t>
            </a:r>
            <a:r>
              <a:rPr lang="it-IT" sz="1350" i="1" kern="0" dirty="0">
                <a:solidFill>
                  <a:srgbClr val="000000"/>
                </a:solidFill>
                <a:latin typeface="Arial" panose="020B0604020202020204" pitchFamily="34" charset="0"/>
                <a:cs typeface="Arial" panose="020B0604020202020204" pitchFamily="34" charset="0"/>
              </a:rPr>
              <a:t>posizionare ostacoli rigidi che impediscano l'avvicinamento alle parti attive;</a:t>
            </a:r>
            <a:br>
              <a:rPr lang="it-IT" sz="1350" i="1" kern="0" dirty="0">
                <a:solidFill>
                  <a:srgbClr val="000000"/>
                </a:solidFill>
                <a:latin typeface="Arial" panose="020B0604020202020204" pitchFamily="34" charset="0"/>
                <a:cs typeface="Arial" panose="020B0604020202020204" pitchFamily="34" charset="0"/>
              </a:rPr>
            </a:br>
            <a:r>
              <a:rPr lang="it-IT" sz="1350" b="1" i="1" kern="0" dirty="0">
                <a:solidFill>
                  <a:srgbClr val="FF0000"/>
                </a:solidFill>
                <a:latin typeface="Arial" panose="020B0604020202020204" pitchFamily="34" charset="0"/>
                <a:cs typeface="Arial" panose="020B0604020202020204" pitchFamily="34" charset="0"/>
              </a:rPr>
              <a:t>c) </a:t>
            </a:r>
            <a:r>
              <a:rPr lang="it-IT" sz="1350" i="1" kern="0" dirty="0">
                <a:solidFill>
                  <a:srgbClr val="000000"/>
                </a:solidFill>
                <a:latin typeface="Arial" panose="020B0604020202020204" pitchFamily="34" charset="0"/>
                <a:cs typeface="Arial" panose="020B0604020202020204" pitchFamily="34" charset="0"/>
              </a:rPr>
              <a:t>tenere in permanenza, persone, macchine operatrici, apparecchi di sollevamento, ponteggi ed ogni altra attrezzatura a distanza di sicurezza.</a:t>
            </a:r>
          </a:p>
          <a:p>
            <a:pPr marL="257175" indent="-257175" defTabSz="685800" fontAlgn="base">
              <a:spcBef>
                <a:spcPct val="0"/>
              </a:spcBef>
              <a:spcAft>
                <a:spcPct val="0"/>
              </a:spcAft>
              <a:buFontTx/>
              <a:buAutoNum type="arabicPeriod"/>
              <a:defRPr/>
            </a:pPr>
            <a:endParaRPr lang="it-IT" sz="1350" i="1" kern="0" dirty="0">
              <a:solidFill>
                <a:srgbClr val="000000"/>
              </a:solidFill>
              <a:latin typeface="Arial" panose="020B0604020202020204" pitchFamily="34" charset="0"/>
              <a:cs typeface="Arial" panose="020B0604020202020204" pitchFamily="34" charset="0"/>
            </a:endParaRPr>
          </a:p>
          <a:p>
            <a:pPr algn="just" defTabSz="685800" fontAlgn="base">
              <a:spcBef>
                <a:spcPct val="0"/>
              </a:spcBef>
              <a:spcAft>
                <a:spcPct val="0"/>
              </a:spcAft>
              <a:buFontTx/>
              <a:buAutoNum type="arabicPeriod"/>
              <a:defRPr/>
            </a:pPr>
            <a:r>
              <a:rPr lang="it-IT" sz="1350" b="1" i="1" kern="0" dirty="0">
                <a:solidFill>
                  <a:srgbClr val="0000C0"/>
                </a:solidFill>
                <a:latin typeface="Arial" panose="020B0604020202020204" pitchFamily="34" charset="0"/>
                <a:cs typeface="Arial" panose="020B0604020202020204" pitchFamily="34" charset="0"/>
              </a:rPr>
              <a:t> </a:t>
            </a:r>
            <a:r>
              <a:rPr lang="it-IT" sz="1350" i="1" kern="0" dirty="0">
                <a:solidFill>
                  <a:srgbClr val="000000"/>
                </a:solidFill>
                <a:latin typeface="Arial" panose="020B0604020202020204" pitchFamily="34" charset="0"/>
                <a:cs typeface="Arial" panose="020B0604020202020204" pitchFamily="34" charset="0"/>
              </a:rPr>
              <a:t>La distanza di sicurezza deve essere tale che non possano avvenire contatti diretti o scariche pericolose per le persone tenendo conto del tipo di lavoro, delle attrezzature usate e delle tensioni presenti e comunque la distanza di sicurezza non deve essere inferiore ai limiti di cui all’allegato IX o a quelli risultanti dall’applicazione delle pertinenti norme tecniche.</a:t>
            </a:r>
          </a:p>
          <a:p>
            <a:pPr marL="214313" indent="-214313" defTabSz="685800" eaLnBrk="0" fontAlgn="base" hangingPunct="0">
              <a:spcBef>
                <a:spcPct val="0"/>
              </a:spcBef>
              <a:spcAft>
                <a:spcPct val="0"/>
              </a:spcAft>
              <a:defRPr/>
            </a:pPr>
            <a:endParaRPr lang="it-IT" sz="1350" b="1" kern="0" dirty="0">
              <a:solidFill>
                <a:srgbClr val="000000"/>
              </a:solidFill>
              <a:latin typeface="Arial" panose="020B0604020202020204" pitchFamily="34" charset="0"/>
              <a:cs typeface="Arial" panose="020B0604020202020204" pitchFamily="34" charset="0"/>
            </a:endParaRPr>
          </a:p>
        </p:txBody>
      </p:sp>
      <p:sp>
        <p:nvSpPr>
          <p:cNvPr id="8" name="CasellaDiTesto 7">
            <a:extLst>
              <a:ext uri="{FF2B5EF4-FFF2-40B4-BE49-F238E27FC236}">
                <a16:creationId xmlns:a16="http://schemas.microsoft.com/office/drawing/2014/main" id="{40263005-416C-54C6-4F9A-72D417A655D8}"/>
              </a:ext>
            </a:extLst>
          </p:cNvPr>
          <p:cNvSpPr txBox="1"/>
          <p:nvPr/>
        </p:nvSpPr>
        <p:spPr>
          <a:xfrm>
            <a:off x="1316831" y="1489861"/>
            <a:ext cx="6510338" cy="546240"/>
          </a:xfrm>
          <a:prstGeom prst="rect">
            <a:avLst/>
          </a:prstGeom>
          <a:solidFill>
            <a:srgbClr val="FFCCCC"/>
          </a:solidFill>
          <a:ln w="31750" cmpd="thickThin">
            <a:solidFill>
              <a:srgbClr val="FF0000"/>
            </a:solidFill>
          </a:ln>
        </p:spPr>
        <p:txBody>
          <a:bodyPr>
            <a:spAutoFit/>
          </a:bodyPr>
          <a:lstStyle/>
          <a:p>
            <a:pPr algn="ctr" defTabSz="685800" eaLnBrk="0" fontAlgn="base" hangingPunct="0">
              <a:lnSpc>
                <a:spcPct val="114000"/>
              </a:lnSpc>
              <a:spcBef>
                <a:spcPct val="0"/>
              </a:spcBef>
              <a:spcAft>
                <a:spcPct val="0"/>
              </a:spcAft>
              <a:defRPr/>
            </a:pPr>
            <a:r>
              <a:rPr lang="it-IT" sz="1350" b="1" dirty="0">
                <a:solidFill>
                  <a:srgbClr val="000000"/>
                </a:solidFill>
                <a:latin typeface="Arial" panose="020B0604020202020204" pitchFamily="34" charset="0"/>
                <a:cs typeface="Arial" panose="020B0604020202020204" pitchFamily="34" charset="0"/>
              </a:rPr>
              <a:t>D. Lgs. 81/2008- TITOLO IV, CAPO II. SEZIONE II</a:t>
            </a:r>
          </a:p>
          <a:p>
            <a:pPr algn="ctr" defTabSz="685800" eaLnBrk="0" fontAlgn="base" hangingPunct="0">
              <a:lnSpc>
                <a:spcPct val="114000"/>
              </a:lnSpc>
              <a:spcBef>
                <a:spcPct val="0"/>
              </a:spcBef>
              <a:spcAft>
                <a:spcPct val="0"/>
              </a:spcAft>
              <a:defRPr/>
            </a:pPr>
            <a:r>
              <a:rPr lang="it-IT" sz="1350" b="1" dirty="0">
                <a:solidFill>
                  <a:srgbClr val="000000"/>
                </a:solidFill>
                <a:latin typeface="Arial" panose="020B0604020202020204" pitchFamily="34" charset="0"/>
                <a:cs typeface="Arial" panose="020B0604020202020204" pitchFamily="34" charset="0"/>
              </a:rPr>
              <a:t> CANTIERI TEMPORANEI O MOBILI</a:t>
            </a:r>
          </a:p>
        </p:txBody>
      </p:sp>
      <p:sp>
        <p:nvSpPr>
          <p:cNvPr id="4" name="CasellaDiTesto 3">
            <a:extLst>
              <a:ext uri="{FF2B5EF4-FFF2-40B4-BE49-F238E27FC236}">
                <a16:creationId xmlns:a16="http://schemas.microsoft.com/office/drawing/2014/main" id="{D1F5B504-983A-88CD-899A-D29841FD1617}"/>
              </a:ext>
            </a:extLst>
          </p:cNvPr>
          <p:cNvSpPr txBox="1"/>
          <p:nvPr/>
        </p:nvSpPr>
        <p:spPr>
          <a:xfrm>
            <a:off x="1286245" y="595042"/>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extLst>
      <p:ext uri="{BB962C8B-B14F-4D97-AF65-F5344CB8AC3E}">
        <p14:creationId xmlns:p14="http://schemas.microsoft.com/office/powerpoint/2010/main" val="31850659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54</a:t>
            </a:fld>
            <a:endParaRPr lang="it-IT">
              <a:solidFill>
                <a:prstClr val="black">
                  <a:tint val="75000"/>
                </a:prstClr>
              </a:solidFill>
              <a:latin typeface="Calibri" panose="020F0502020204030204"/>
            </a:endParaRPr>
          </a:p>
        </p:txBody>
      </p:sp>
      <p:sp>
        <p:nvSpPr>
          <p:cNvPr id="3" name="CasellaDiTesto 2">
            <a:extLst>
              <a:ext uri="{FF2B5EF4-FFF2-40B4-BE49-F238E27FC236}">
                <a16:creationId xmlns:a16="http://schemas.microsoft.com/office/drawing/2014/main" id="{10189BC4-39A2-2B57-535A-12B1156562AE}"/>
              </a:ext>
            </a:extLst>
          </p:cNvPr>
          <p:cNvSpPr txBox="1"/>
          <p:nvPr/>
        </p:nvSpPr>
        <p:spPr>
          <a:xfrm>
            <a:off x="877835" y="1712417"/>
            <a:ext cx="7388318" cy="2330510"/>
          </a:xfrm>
          <a:prstGeom prst="rect">
            <a:avLst/>
          </a:prstGeom>
          <a:noFill/>
        </p:spPr>
        <p:txBody>
          <a:bodyPr wrap="square" rtlCol="0">
            <a:spAutoFit/>
          </a:bodyPr>
          <a:lstStyle/>
          <a:p>
            <a:pPr algn="just" defTabSz="342900">
              <a:lnSpc>
                <a:spcPct val="150000"/>
              </a:lnSpc>
              <a:defRPr/>
            </a:pPr>
            <a:r>
              <a:rPr lang="it-IT" sz="1650" b="1" dirty="0">
                <a:solidFill>
                  <a:srgbClr val="009999"/>
                </a:solidFill>
                <a:latin typeface="Arial" panose="020B0604020202020204" pitchFamily="34" charset="0"/>
                <a:cs typeface="Arial" panose="020B0604020202020204" pitchFamily="34" charset="0"/>
              </a:rPr>
              <a:t>Tab. 1 allegato IX – </a:t>
            </a:r>
            <a:r>
              <a:rPr lang="it-IT" sz="1650" dirty="0">
                <a:solidFill>
                  <a:srgbClr val="009999"/>
                </a:solidFill>
                <a:latin typeface="Arial" panose="020B0604020202020204" pitchFamily="34" charset="0"/>
                <a:cs typeface="Arial" panose="020B0604020202020204" pitchFamily="34" charset="0"/>
              </a:rPr>
              <a:t>Distanze di sicurezza da parti attive di linee elettriche e di impianti elettrici non protette o non sufficientemente protette da osservarsi, nell’esecuzione di lavori non elettrici, al netto degli ingombri derivanti dal tipo di lavoro, delle attrezzature utilizzate e dei materiali movimentati, nonché degli sbandamenti laterali dei conduttori dovuti all’azione del vento e degli abbassamenti di quota dovuti alle condizioni termiche. </a:t>
            </a:r>
            <a:endParaRPr lang="it-IT" sz="1650" b="1" dirty="0">
              <a:solidFill>
                <a:srgbClr val="009999"/>
              </a:solidFill>
              <a:latin typeface="Arial" panose="020B0604020202020204" pitchFamily="34" charset="0"/>
              <a:cs typeface="Arial" panose="020B0604020202020204" pitchFamily="34" charset="0"/>
            </a:endParaRPr>
          </a:p>
        </p:txBody>
      </p:sp>
      <p:graphicFrame>
        <p:nvGraphicFramePr>
          <p:cNvPr id="4" name="Tabella 6">
            <a:extLst>
              <a:ext uri="{FF2B5EF4-FFF2-40B4-BE49-F238E27FC236}">
                <a16:creationId xmlns:a16="http://schemas.microsoft.com/office/drawing/2014/main" id="{6FA24997-F401-EC16-398F-E7B181DE68FD}"/>
              </a:ext>
            </a:extLst>
          </p:cNvPr>
          <p:cNvGraphicFramePr>
            <a:graphicFrameLocks noGrp="1"/>
          </p:cNvGraphicFramePr>
          <p:nvPr>
            <p:extLst>
              <p:ext uri="{D42A27DB-BD31-4B8C-83A1-F6EECF244321}">
                <p14:modId xmlns:p14="http://schemas.microsoft.com/office/powerpoint/2010/main" val="3597279582"/>
              </p:ext>
            </p:extLst>
          </p:nvPr>
        </p:nvGraphicFramePr>
        <p:xfrm>
          <a:off x="2671987" y="4364533"/>
          <a:ext cx="3800014" cy="1562100"/>
        </p:xfrm>
        <a:graphic>
          <a:graphicData uri="http://schemas.openxmlformats.org/drawingml/2006/table">
            <a:tbl>
              <a:tblPr firstRow="1" bandRow="1">
                <a:tableStyleId>{7DF18680-E054-41AD-8BC1-D1AEF772440D}</a:tableStyleId>
              </a:tblPr>
              <a:tblGrid>
                <a:gridCol w="1900007">
                  <a:extLst>
                    <a:ext uri="{9D8B030D-6E8A-4147-A177-3AD203B41FA5}">
                      <a16:colId xmlns:a16="http://schemas.microsoft.com/office/drawing/2014/main" val="1008582128"/>
                    </a:ext>
                  </a:extLst>
                </a:gridCol>
                <a:gridCol w="1900007">
                  <a:extLst>
                    <a:ext uri="{9D8B030D-6E8A-4147-A177-3AD203B41FA5}">
                      <a16:colId xmlns:a16="http://schemas.microsoft.com/office/drawing/2014/main" val="1994447171"/>
                    </a:ext>
                  </a:extLst>
                </a:gridCol>
              </a:tblGrid>
              <a:tr h="297180">
                <a:tc>
                  <a:txBody>
                    <a:bodyPr/>
                    <a:lstStyle/>
                    <a:p>
                      <a:pPr algn="ctr"/>
                      <a:r>
                        <a:rPr lang="it-IT" sz="1600" dirty="0">
                          <a:solidFill>
                            <a:schemeClr val="tx1"/>
                          </a:solidFill>
                          <a:latin typeface="Arial" panose="020B0604020202020204" pitchFamily="34" charset="0"/>
                          <a:cs typeface="Arial" panose="020B0604020202020204" pitchFamily="34" charset="0"/>
                        </a:rPr>
                        <a:t>Un (kV)</a:t>
                      </a:r>
                    </a:p>
                  </a:txBody>
                  <a:tcPr marL="68580" marR="68580" marT="34290" marB="34290" anchor="ctr"/>
                </a:tc>
                <a:tc>
                  <a:txBody>
                    <a:bodyPr/>
                    <a:lstStyle/>
                    <a:p>
                      <a:pPr algn="ctr"/>
                      <a:r>
                        <a:rPr lang="it-IT" sz="1500" dirty="0">
                          <a:solidFill>
                            <a:schemeClr val="tx1"/>
                          </a:solidFill>
                          <a:latin typeface="Arial" panose="020B0604020202020204" pitchFamily="34" charset="0"/>
                          <a:cs typeface="Arial" panose="020B0604020202020204" pitchFamily="34" charset="0"/>
                        </a:rPr>
                        <a:t>Distanza DA9 (m)</a:t>
                      </a:r>
                    </a:p>
                  </a:txBody>
                  <a:tcPr marL="68580" marR="68580" marT="34290" marB="34290" anchor="ctr"/>
                </a:tc>
                <a:extLst>
                  <a:ext uri="{0D108BD9-81ED-4DB2-BD59-A6C34878D82A}">
                    <a16:rowId xmlns:a16="http://schemas.microsoft.com/office/drawing/2014/main" val="4039253433"/>
                  </a:ext>
                </a:extLst>
              </a:tr>
              <a:tr h="297180">
                <a:tc>
                  <a:txBody>
                    <a:bodyPr/>
                    <a:lstStyle/>
                    <a:p>
                      <a:pPr algn="ctr"/>
                      <a:r>
                        <a:rPr lang="it-IT" sz="1600" dirty="0">
                          <a:solidFill>
                            <a:schemeClr val="tx1"/>
                          </a:solidFill>
                          <a:latin typeface="Arial" panose="020B0604020202020204" pitchFamily="34" charset="0"/>
                          <a:cs typeface="Arial" panose="020B0604020202020204" pitchFamily="34" charset="0"/>
                        </a:rPr>
                        <a:t>≤ 1</a:t>
                      </a:r>
                    </a:p>
                  </a:txBody>
                  <a:tcPr marL="68580" marR="68580" marT="34290" marB="34290" anchor="ctr"/>
                </a:tc>
                <a:tc>
                  <a:txBody>
                    <a:bodyPr/>
                    <a:lstStyle/>
                    <a:p>
                      <a:pPr algn="ctr"/>
                      <a:r>
                        <a:rPr lang="it-IT" sz="1500" dirty="0">
                          <a:solidFill>
                            <a:schemeClr val="tx1"/>
                          </a:solidFill>
                          <a:latin typeface="Arial" panose="020B0604020202020204" pitchFamily="34" charset="0"/>
                          <a:cs typeface="Arial" panose="020B0604020202020204" pitchFamily="34" charset="0"/>
                        </a:rPr>
                        <a:t>3</a:t>
                      </a:r>
                    </a:p>
                  </a:txBody>
                  <a:tcPr marL="68580" marR="68580" marT="34290" marB="34290" anchor="ctr"/>
                </a:tc>
                <a:extLst>
                  <a:ext uri="{0D108BD9-81ED-4DB2-BD59-A6C34878D82A}">
                    <a16:rowId xmlns:a16="http://schemas.microsoft.com/office/drawing/2014/main" val="180733435"/>
                  </a:ext>
                </a:extLst>
              </a:tr>
              <a:tr h="297180">
                <a:tc>
                  <a:txBody>
                    <a:bodyPr/>
                    <a:lstStyle/>
                    <a:p>
                      <a:pPr algn="ctr"/>
                      <a:r>
                        <a:rPr lang="it-IT" sz="1600" dirty="0">
                          <a:solidFill>
                            <a:schemeClr val="tx1"/>
                          </a:solidFill>
                          <a:latin typeface="Arial" panose="020B0604020202020204" pitchFamily="34" charset="0"/>
                          <a:cs typeface="Arial" panose="020B0604020202020204" pitchFamily="34" charset="0"/>
                        </a:rPr>
                        <a:t>1 &lt; Un ≤ 30</a:t>
                      </a:r>
                    </a:p>
                  </a:txBody>
                  <a:tcPr marL="68580" marR="68580" marT="34290" marB="34290" anchor="ctr"/>
                </a:tc>
                <a:tc>
                  <a:txBody>
                    <a:bodyPr/>
                    <a:lstStyle/>
                    <a:p>
                      <a:pPr algn="ctr"/>
                      <a:r>
                        <a:rPr lang="it-IT" sz="1500" dirty="0">
                          <a:solidFill>
                            <a:schemeClr val="tx1"/>
                          </a:solidFill>
                          <a:latin typeface="Arial" panose="020B0604020202020204" pitchFamily="34" charset="0"/>
                          <a:cs typeface="Arial" panose="020B0604020202020204" pitchFamily="34" charset="0"/>
                        </a:rPr>
                        <a:t>3,5</a:t>
                      </a:r>
                    </a:p>
                  </a:txBody>
                  <a:tcPr marL="68580" marR="68580" marT="34290" marB="34290" anchor="ctr"/>
                </a:tc>
                <a:extLst>
                  <a:ext uri="{0D108BD9-81ED-4DB2-BD59-A6C34878D82A}">
                    <a16:rowId xmlns:a16="http://schemas.microsoft.com/office/drawing/2014/main" val="2049682375"/>
                  </a:ext>
                </a:extLst>
              </a:tr>
              <a:tr h="297180">
                <a:tc>
                  <a:txBody>
                    <a:bodyPr/>
                    <a:lstStyle/>
                    <a:p>
                      <a:pPr algn="ctr"/>
                      <a:r>
                        <a:rPr lang="it-IT" sz="1600" dirty="0">
                          <a:solidFill>
                            <a:schemeClr val="tx1"/>
                          </a:solidFill>
                          <a:latin typeface="Arial" panose="020B0604020202020204" pitchFamily="34" charset="0"/>
                          <a:cs typeface="Arial" panose="020B0604020202020204" pitchFamily="34" charset="0"/>
                        </a:rPr>
                        <a:t>30 &lt; Un ≤ 132</a:t>
                      </a:r>
                    </a:p>
                  </a:txBody>
                  <a:tcPr marL="68580" marR="68580" marT="34290" marB="34290" anchor="ctr"/>
                </a:tc>
                <a:tc>
                  <a:txBody>
                    <a:bodyPr/>
                    <a:lstStyle/>
                    <a:p>
                      <a:pPr algn="ctr"/>
                      <a:r>
                        <a:rPr lang="it-IT" sz="1500" dirty="0">
                          <a:solidFill>
                            <a:schemeClr val="tx1"/>
                          </a:solidFill>
                          <a:latin typeface="Arial" panose="020B0604020202020204" pitchFamily="34" charset="0"/>
                          <a:cs typeface="Arial" panose="020B0604020202020204" pitchFamily="34" charset="0"/>
                        </a:rPr>
                        <a:t>5</a:t>
                      </a:r>
                    </a:p>
                  </a:txBody>
                  <a:tcPr marL="68580" marR="68580" marT="34290" marB="34290" anchor="ctr"/>
                </a:tc>
                <a:extLst>
                  <a:ext uri="{0D108BD9-81ED-4DB2-BD59-A6C34878D82A}">
                    <a16:rowId xmlns:a16="http://schemas.microsoft.com/office/drawing/2014/main" val="3368416495"/>
                  </a:ext>
                </a:extLst>
              </a:tr>
              <a:tr h="297180">
                <a:tc>
                  <a:txBody>
                    <a:bodyPr/>
                    <a:lstStyle/>
                    <a:p>
                      <a:pPr algn="ctr"/>
                      <a:r>
                        <a:rPr lang="it-IT" sz="1600" dirty="0">
                          <a:solidFill>
                            <a:schemeClr val="tx1"/>
                          </a:solidFill>
                          <a:latin typeface="Arial" panose="020B0604020202020204" pitchFamily="34" charset="0"/>
                          <a:cs typeface="Arial" panose="020B0604020202020204" pitchFamily="34" charset="0"/>
                        </a:rPr>
                        <a:t>&gt; 132</a:t>
                      </a:r>
                    </a:p>
                  </a:txBody>
                  <a:tcPr marL="68580" marR="68580" marT="34290" marB="34290" anchor="ctr"/>
                </a:tc>
                <a:tc>
                  <a:txBody>
                    <a:bodyPr/>
                    <a:lstStyle/>
                    <a:p>
                      <a:pPr algn="ctr"/>
                      <a:r>
                        <a:rPr lang="it-IT" sz="1500" dirty="0">
                          <a:solidFill>
                            <a:schemeClr val="tx1"/>
                          </a:solidFill>
                          <a:latin typeface="Arial" panose="020B0604020202020204" pitchFamily="34" charset="0"/>
                          <a:cs typeface="Arial" panose="020B0604020202020204" pitchFamily="34" charset="0"/>
                        </a:rPr>
                        <a:t>7</a:t>
                      </a:r>
                    </a:p>
                  </a:txBody>
                  <a:tcPr marL="68580" marR="68580" marT="34290" marB="34290" anchor="ctr"/>
                </a:tc>
                <a:extLst>
                  <a:ext uri="{0D108BD9-81ED-4DB2-BD59-A6C34878D82A}">
                    <a16:rowId xmlns:a16="http://schemas.microsoft.com/office/drawing/2014/main" val="4154992865"/>
                  </a:ext>
                </a:extLst>
              </a:tr>
            </a:tbl>
          </a:graphicData>
        </a:graphic>
      </p:graphicFrame>
      <p:sp>
        <p:nvSpPr>
          <p:cNvPr id="6" name="CasellaDiTesto 5">
            <a:extLst>
              <a:ext uri="{FF2B5EF4-FFF2-40B4-BE49-F238E27FC236}">
                <a16:creationId xmlns:a16="http://schemas.microsoft.com/office/drawing/2014/main" id="{A43F5A2A-5D63-42D0-C799-EC4284DD1DC8}"/>
              </a:ext>
            </a:extLst>
          </p:cNvPr>
          <p:cNvSpPr txBox="1"/>
          <p:nvPr/>
        </p:nvSpPr>
        <p:spPr>
          <a:xfrm>
            <a:off x="1471792" y="915411"/>
            <a:ext cx="6200405" cy="461665"/>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IN VICINANZA</a:t>
            </a:r>
          </a:p>
        </p:txBody>
      </p:sp>
    </p:spTree>
    <p:extLst>
      <p:ext uri="{BB962C8B-B14F-4D97-AF65-F5344CB8AC3E}">
        <p14:creationId xmlns:p14="http://schemas.microsoft.com/office/powerpoint/2010/main" val="17203959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55</a:t>
            </a:fld>
            <a:endParaRPr lang="it-IT">
              <a:solidFill>
                <a:prstClr val="black">
                  <a:tint val="75000"/>
                </a:prstClr>
              </a:solidFill>
              <a:latin typeface="Calibri" panose="020F0502020204030204"/>
            </a:endParaRPr>
          </a:p>
        </p:txBody>
      </p:sp>
      <p:sp>
        <p:nvSpPr>
          <p:cNvPr id="27" name="Rectangle 3">
            <a:extLst>
              <a:ext uri="{FF2B5EF4-FFF2-40B4-BE49-F238E27FC236}">
                <a16:creationId xmlns:a16="http://schemas.microsoft.com/office/drawing/2014/main" id="{FF7DB0C0-AAAB-C98C-0078-42ADEFDFB174}"/>
              </a:ext>
            </a:extLst>
          </p:cNvPr>
          <p:cNvSpPr>
            <a:spLocks noChangeArrowheads="1"/>
          </p:cNvSpPr>
          <p:nvPr/>
        </p:nvSpPr>
        <p:spPr bwMode="auto">
          <a:xfrm>
            <a:off x="671760" y="752203"/>
            <a:ext cx="7854377"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100" b="1" dirty="0">
                <a:solidFill>
                  <a:prstClr val="black"/>
                </a:solidFill>
              </a:rPr>
              <a:t>LAVORI ELETTRICI - Distanze </a:t>
            </a:r>
            <a:r>
              <a:rPr kumimoji="0" lang="it-IT" sz="2100" b="1" dirty="0">
                <a:solidFill>
                  <a:prstClr val="black"/>
                </a:solidFill>
              </a:rPr>
              <a:t>D</a:t>
            </a:r>
            <a:r>
              <a:rPr kumimoji="0" lang="it-IT" sz="2100" b="1" baseline="-25000" dirty="0">
                <a:solidFill>
                  <a:prstClr val="black"/>
                </a:solidFill>
              </a:rPr>
              <a:t>L</a:t>
            </a:r>
            <a:r>
              <a:rPr kumimoji="0" lang="it-IT" sz="2100" b="1" dirty="0">
                <a:solidFill>
                  <a:prstClr val="black"/>
                </a:solidFill>
              </a:rPr>
              <a:t>  D</a:t>
            </a:r>
            <a:r>
              <a:rPr kumimoji="0" lang="it-IT" sz="2100" b="1" baseline="-25000" dirty="0">
                <a:solidFill>
                  <a:prstClr val="black"/>
                </a:solidFill>
              </a:rPr>
              <a:t>V</a:t>
            </a:r>
            <a:r>
              <a:rPr kumimoji="0" lang="it-IT" sz="2100" b="1" dirty="0">
                <a:solidFill>
                  <a:prstClr val="black"/>
                </a:solidFill>
              </a:rPr>
              <a:t>  DA9 - Norma CEI 11-27</a:t>
            </a:r>
            <a:endParaRPr kumimoji="0" lang="it-IT" altLang="it-IT" sz="2100" b="1" dirty="0">
              <a:solidFill>
                <a:prstClr val="black"/>
              </a:solidFill>
            </a:endParaRPr>
          </a:p>
        </p:txBody>
      </p:sp>
      <p:sp>
        <p:nvSpPr>
          <p:cNvPr id="26" name="Ovale 1">
            <a:extLst>
              <a:ext uri="{FF2B5EF4-FFF2-40B4-BE49-F238E27FC236}">
                <a16:creationId xmlns:a16="http://schemas.microsoft.com/office/drawing/2014/main" id="{448E07A7-48D1-2A40-E1F7-DDD8183FB015}"/>
              </a:ext>
            </a:extLst>
          </p:cNvPr>
          <p:cNvSpPr>
            <a:spLocks noChangeArrowheads="1"/>
          </p:cNvSpPr>
          <p:nvPr/>
        </p:nvSpPr>
        <p:spPr bwMode="auto">
          <a:xfrm>
            <a:off x="4271130" y="1875585"/>
            <a:ext cx="4752975" cy="4556125"/>
          </a:xfrm>
          <a:prstGeom prst="ellipse">
            <a:avLst/>
          </a:prstGeom>
          <a:solidFill>
            <a:srgbClr val="00FFFF"/>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 name="Ovale 27">
            <a:extLst>
              <a:ext uri="{FF2B5EF4-FFF2-40B4-BE49-F238E27FC236}">
                <a16:creationId xmlns:a16="http://schemas.microsoft.com/office/drawing/2014/main" id="{45DD6EE4-8B9E-E831-3298-135B4239CC09}"/>
              </a:ext>
            </a:extLst>
          </p:cNvPr>
          <p:cNvSpPr>
            <a:spLocks noChangeArrowheads="1"/>
          </p:cNvSpPr>
          <p:nvPr/>
        </p:nvSpPr>
        <p:spPr bwMode="auto">
          <a:xfrm>
            <a:off x="5371268" y="2951910"/>
            <a:ext cx="2552700" cy="2403475"/>
          </a:xfrm>
          <a:prstGeom prst="ellipse">
            <a:avLst/>
          </a:prstGeom>
          <a:solidFill>
            <a:srgbClr val="FFFF00"/>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Ovale 28">
            <a:extLst>
              <a:ext uri="{FF2B5EF4-FFF2-40B4-BE49-F238E27FC236}">
                <a16:creationId xmlns:a16="http://schemas.microsoft.com/office/drawing/2014/main" id="{6A399517-FD7F-5212-E80D-FB314011504C}"/>
              </a:ext>
            </a:extLst>
          </p:cNvPr>
          <p:cNvSpPr>
            <a:spLocks noChangeArrowheads="1"/>
          </p:cNvSpPr>
          <p:nvPr/>
        </p:nvSpPr>
        <p:spPr bwMode="auto">
          <a:xfrm>
            <a:off x="6099930" y="3591673"/>
            <a:ext cx="1093788" cy="1125537"/>
          </a:xfrm>
          <a:prstGeom prst="ellipse">
            <a:avLst/>
          </a:prstGeom>
          <a:solidFill>
            <a:srgbClr val="FFC285"/>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cxnSp>
        <p:nvCxnSpPr>
          <p:cNvPr id="30" name="Connettore 2 29">
            <a:extLst>
              <a:ext uri="{FF2B5EF4-FFF2-40B4-BE49-F238E27FC236}">
                <a16:creationId xmlns:a16="http://schemas.microsoft.com/office/drawing/2014/main" id="{08E50E06-8AD9-0BE5-D00D-5F3AFD7DDF15}"/>
              </a:ext>
            </a:extLst>
          </p:cNvPr>
          <p:cNvCxnSpPr>
            <a:cxnSpLocks noChangeShapeType="1"/>
            <a:endCxn id="28" idx="7"/>
          </p:cNvCxnSpPr>
          <p:nvPr/>
        </p:nvCxnSpPr>
        <p:spPr bwMode="auto">
          <a:xfrm flipV="1">
            <a:off x="6647618" y="3304335"/>
            <a:ext cx="901700" cy="849313"/>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 name="Connettore 2 30">
            <a:extLst>
              <a:ext uri="{FF2B5EF4-FFF2-40B4-BE49-F238E27FC236}">
                <a16:creationId xmlns:a16="http://schemas.microsoft.com/office/drawing/2014/main" id="{0844EAC2-3BB5-5C85-56F6-4F286AF755B5}"/>
              </a:ext>
            </a:extLst>
          </p:cNvPr>
          <p:cNvCxnSpPr>
            <a:cxnSpLocks noChangeShapeType="1"/>
            <a:endCxn id="29" idx="5"/>
          </p:cNvCxnSpPr>
          <p:nvPr/>
        </p:nvCxnSpPr>
        <p:spPr bwMode="auto">
          <a:xfrm>
            <a:off x="6647618" y="4153648"/>
            <a:ext cx="385762" cy="398462"/>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2" name="Connettore 2 31">
            <a:extLst>
              <a:ext uri="{FF2B5EF4-FFF2-40B4-BE49-F238E27FC236}">
                <a16:creationId xmlns:a16="http://schemas.microsoft.com/office/drawing/2014/main" id="{FAED46E7-3EEC-168E-6C82-DBD30AD5FBD0}"/>
              </a:ext>
            </a:extLst>
          </p:cNvPr>
          <p:cNvCxnSpPr>
            <a:cxnSpLocks noChangeShapeType="1"/>
            <a:endCxn id="26" idx="0"/>
          </p:cNvCxnSpPr>
          <p:nvPr/>
        </p:nvCxnSpPr>
        <p:spPr bwMode="auto">
          <a:xfrm flipV="1">
            <a:off x="6647618" y="1875585"/>
            <a:ext cx="0" cy="2278063"/>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3" name="Text Box 1027">
            <a:extLst>
              <a:ext uri="{FF2B5EF4-FFF2-40B4-BE49-F238E27FC236}">
                <a16:creationId xmlns:a16="http://schemas.microsoft.com/office/drawing/2014/main" id="{2CA421DF-CA20-038B-6A0C-17CA31F672B5}"/>
              </a:ext>
            </a:extLst>
          </p:cNvPr>
          <p:cNvSpPr txBox="1">
            <a:spLocks noChangeArrowheads="1"/>
          </p:cNvSpPr>
          <p:nvPr/>
        </p:nvSpPr>
        <p:spPr bwMode="auto">
          <a:xfrm>
            <a:off x="6692068" y="2070848"/>
            <a:ext cx="684212" cy="4000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457200" rtl="0" eaLnBrk="0" fontAlgn="auto" latinLnBrk="0" hangingPunct="0">
              <a:lnSpc>
                <a:spcPct val="100000"/>
              </a:lnSpc>
              <a:spcBef>
                <a:spcPct val="50000"/>
              </a:spcBef>
              <a:spcAft>
                <a:spcPts val="0"/>
              </a:spcAft>
              <a:buClrTx/>
              <a:buSzTx/>
              <a:buFontTx/>
              <a:buNone/>
              <a:tabLst/>
              <a:defRPr/>
            </a:pPr>
            <a:r>
              <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D</a:t>
            </a:r>
            <a:r>
              <a:rPr kumimoji="0" lang="it-IT" altLang="it-IT" sz="16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A9</a:t>
            </a:r>
            <a:endPar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endParaRPr>
          </a:p>
        </p:txBody>
      </p:sp>
      <p:sp>
        <p:nvSpPr>
          <p:cNvPr id="34" name="Text Box 1027">
            <a:extLst>
              <a:ext uri="{FF2B5EF4-FFF2-40B4-BE49-F238E27FC236}">
                <a16:creationId xmlns:a16="http://schemas.microsoft.com/office/drawing/2014/main" id="{2392118B-23DE-0215-C59A-721F72CF3655}"/>
              </a:ext>
            </a:extLst>
          </p:cNvPr>
          <p:cNvSpPr txBox="1">
            <a:spLocks noChangeArrowheads="1"/>
          </p:cNvSpPr>
          <p:nvPr/>
        </p:nvSpPr>
        <p:spPr bwMode="auto">
          <a:xfrm>
            <a:off x="6380918" y="4161585"/>
            <a:ext cx="533400" cy="4000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457200" rtl="0" eaLnBrk="0" fontAlgn="auto" latinLnBrk="0" hangingPunct="0">
              <a:lnSpc>
                <a:spcPct val="100000"/>
              </a:lnSpc>
              <a:spcBef>
                <a:spcPct val="50000"/>
              </a:spcBef>
              <a:spcAft>
                <a:spcPts val="0"/>
              </a:spcAft>
              <a:buClrTx/>
              <a:buSzTx/>
              <a:buFontTx/>
              <a:buNone/>
              <a:tabLst/>
              <a:defRPr/>
            </a:pPr>
            <a:r>
              <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D</a:t>
            </a:r>
            <a:r>
              <a:rPr kumimoji="0" lang="it-IT" altLang="it-IT" sz="16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L</a:t>
            </a:r>
            <a:endPar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endParaRPr>
          </a:p>
        </p:txBody>
      </p:sp>
      <p:sp>
        <p:nvSpPr>
          <p:cNvPr id="35" name="Text Box 1027">
            <a:extLst>
              <a:ext uri="{FF2B5EF4-FFF2-40B4-BE49-F238E27FC236}">
                <a16:creationId xmlns:a16="http://schemas.microsoft.com/office/drawing/2014/main" id="{86E053F4-31C3-C4B2-24D5-03581D4D19B7}"/>
              </a:ext>
            </a:extLst>
          </p:cNvPr>
          <p:cNvSpPr txBox="1">
            <a:spLocks noChangeArrowheads="1"/>
          </p:cNvSpPr>
          <p:nvPr/>
        </p:nvSpPr>
        <p:spPr bwMode="auto">
          <a:xfrm>
            <a:off x="6831768" y="3094785"/>
            <a:ext cx="533400" cy="4000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457200" rtl="0" eaLnBrk="0" fontAlgn="auto" latinLnBrk="0" hangingPunct="0">
              <a:lnSpc>
                <a:spcPct val="100000"/>
              </a:lnSpc>
              <a:spcBef>
                <a:spcPct val="50000"/>
              </a:spcBef>
              <a:spcAft>
                <a:spcPts val="0"/>
              </a:spcAft>
              <a:buClrTx/>
              <a:buSzTx/>
              <a:buFontTx/>
              <a:buNone/>
              <a:tabLst/>
              <a:defRPr/>
            </a:pPr>
            <a:r>
              <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D</a:t>
            </a:r>
            <a:r>
              <a:rPr kumimoji="0" lang="it-IT" altLang="it-IT" sz="16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rPr>
              <a:t>V</a:t>
            </a:r>
            <a:endParaRPr kumimoji="0" lang="it-IT" alt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itchFamily="34" charset="0"/>
              <a:ea typeface="+mn-ea"/>
              <a:cs typeface="+mn-cs"/>
            </a:endParaRPr>
          </a:p>
        </p:txBody>
      </p:sp>
      <p:sp>
        <p:nvSpPr>
          <p:cNvPr id="36" name="Ovale 35">
            <a:extLst>
              <a:ext uri="{FF2B5EF4-FFF2-40B4-BE49-F238E27FC236}">
                <a16:creationId xmlns:a16="http://schemas.microsoft.com/office/drawing/2014/main" id="{10B6458A-45FD-A5F3-8E0D-DD57CD8CA3D2}"/>
              </a:ext>
            </a:extLst>
          </p:cNvPr>
          <p:cNvSpPr>
            <a:spLocks noChangeArrowheads="1"/>
          </p:cNvSpPr>
          <p:nvPr/>
        </p:nvSpPr>
        <p:spPr bwMode="auto">
          <a:xfrm>
            <a:off x="6565068" y="4053635"/>
            <a:ext cx="163512" cy="200025"/>
          </a:xfrm>
          <a:prstGeom prst="ellipse">
            <a:avLst/>
          </a:prstGeom>
          <a:solidFill>
            <a:schemeClr val="tx1"/>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cxnSp>
        <p:nvCxnSpPr>
          <p:cNvPr id="37" name="Connettore 2 15">
            <a:extLst>
              <a:ext uri="{FF2B5EF4-FFF2-40B4-BE49-F238E27FC236}">
                <a16:creationId xmlns:a16="http://schemas.microsoft.com/office/drawing/2014/main" id="{82FD4275-E7D0-9883-6BAA-1DB2A51637D1}"/>
              </a:ext>
            </a:extLst>
          </p:cNvPr>
          <p:cNvCxnSpPr>
            <a:cxnSpLocks noChangeShapeType="1"/>
            <a:endCxn id="36" idx="1"/>
          </p:cNvCxnSpPr>
          <p:nvPr/>
        </p:nvCxnSpPr>
        <p:spPr bwMode="auto">
          <a:xfrm>
            <a:off x="4075868" y="2302623"/>
            <a:ext cx="2513012" cy="17811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8" name="Connettore 1 20">
            <a:extLst>
              <a:ext uri="{FF2B5EF4-FFF2-40B4-BE49-F238E27FC236}">
                <a16:creationId xmlns:a16="http://schemas.microsoft.com/office/drawing/2014/main" id="{2FCE21DC-545D-27F3-EE3B-2DC75B44D9A2}"/>
              </a:ext>
            </a:extLst>
          </p:cNvPr>
          <p:cNvCxnSpPr>
            <a:cxnSpLocks noChangeShapeType="1"/>
          </p:cNvCxnSpPr>
          <p:nvPr/>
        </p:nvCxnSpPr>
        <p:spPr bwMode="auto">
          <a:xfrm flipH="1" flipV="1">
            <a:off x="3174168" y="3729785"/>
            <a:ext cx="3148012" cy="6080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9" name="Connettore 1 29">
            <a:extLst>
              <a:ext uri="{FF2B5EF4-FFF2-40B4-BE49-F238E27FC236}">
                <a16:creationId xmlns:a16="http://schemas.microsoft.com/office/drawing/2014/main" id="{C817E04C-5296-8C14-2735-57C3D5375021}"/>
              </a:ext>
            </a:extLst>
          </p:cNvPr>
          <p:cNvCxnSpPr>
            <a:cxnSpLocks noChangeShapeType="1"/>
          </p:cNvCxnSpPr>
          <p:nvPr/>
        </p:nvCxnSpPr>
        <p:spPr bwMode="auto">
          <a:xfrm flipH="1" flipV="1">
            <a:off x="3174168" y="4818810"/>
            <a:ext cx="2849562" cy="50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0" name="Connettore 1 31">
            <a:extLst>
              <a:ext uri="{FF2B5EF4-FFF2-40B4-BE49-F238E27FC236}">
                <a16:creationId xmlns:a16="http://schemas.microsoft.com/office/drawing/2014/main" id="{D143EC0F-4C15-F7F7-734B-7D58B82AF386}"/>
              </a:ext>
            </a:extLst>
          </p:cNvPr>
          <p:cNvCxnSpPr>
            <a:cxnSpLocks noChangeShapeType="1"/>
          </p:cNvCxnSpPr>
          <p:nvPr/>
        </p:nvCxnSpPr>
        <p:spPr bwMode="auto">
          <a:xfrm flipH="1">
            <a:off x="3174168" y="5166473"/>
            <a:ext cx="1803400" cy="762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1" name="Text Box 1027">
            <a:extLst>
              <a:ext uri="{FF2B5EF4-FFF2-40B4-BE49-F238E27FC236}">
                <a16:creationId xmlns:a16="http://schemas.microsoft.com/office/drawing/2014/main" id="{28507740-A5DC-60B4-10DE-4AA91B42D01D}"/>
              </a:ext>
            </a:extLst>
          </p:cNvPr>
          <p:cNvSpPr txBox="1">
            <a:spLocks noChangeArrowheads="1"/>
          </p:cNvSpPr>
          <p:nvPr/>
        </p:nvSpPr>
        <p:spPr bwMode="auto">
          <a:xfrm>
            <a:off x="484943" y="1802560"/>
            <a:ext cx="3746500" cy="12001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ctr" defTabSz="457200" rtl="0" eaLnBrk="0" fontAlgn="auto" latinLnBrk="0" hangingPunct="0">
              <a:lnSpc>
                <a:spcPct val="100000"/>
              </a:lnSpc>
              <a:spcBef>
                <a:spcPct val="500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Parte attiva non protetta o non sufficientemente protetta</a:t>
            </a:r>
          </a:p>
        </p:txBody>
      </p:sp>
      <p:sp>
        <p:nvSpPr>
          <p:cNvPr id="42" name="Text Box 1027">
            <a:extLst>
              <a:ext uri="{FF2B5EF4-FFF2-40B4-BE49-F238E27FC236}">
                <a16:creationId xmlns:a16="http://schemas.microsoft.com/office/drawing/2014/main" id="{CCFCDA4C-9B91-2355-C665-F31308063B87}"/>
              </a:ext>
            </a:extLst>
          </p:cNvPr>
          <p:cNvSpPr txBox="1">
            <a:spLocks noChangeArrowheads="1"/>
          </p:cNvSpPr>
          <p:nvPr/>
        </p:nvSpPr>
        <p:spPr bwMode="auto">
          <a:xfrm>
            <a:off x="386517" y="3085260"/>
            <a:ext cx="3090863" cy="8318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ctr" defTabSz="457200" rtl="0" eaLnBrk="0" fontAlgn="auto" latinLnBrk="0" hangingPunct="0">
              <a:lnSpc>
                <a:spcPct val="100000"/>
              </a:lnSpc>
              <a:spcBef>
                <a:spcPct val="500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Zona di lavoro sotto tensione</a:t>
            </a:r>
          </a:p>
        </p:txBody>
      </p:sp>
      <p:sp>
        <p:nvSpPr>
          <p:cNvPr id="43" name="Text Box 1027">
            <a:extLst>
              <a:ext uri="{FF2B5EF4-FFF2-40B4-BE49-F238E27FC236}">
                <a16:creationId xmlns:a16="http://schemas.microsoft.com/office/drawing/2014/main" id="{236AE327-9EB0-9691-523D-C9C707AB32F2}"/>
              </a:ext>
            </a:extLst>
          </p:cNvPr>
          <p:cNvSpPr txBox="1">
            <a:spLocks noChangeArrowheads="1"/>
          </p:cNvSpPr>
          <p:nvPr/>
        </p:nvSpPr>
        <p:spPr bwMode="auto">
          <a:xfrm>
            <a:off x="462718" y="3975848"/>
            <a:ext cx="2822575" cy="12001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ctr" defTabSz="457200" rtl="0" eaLnBrk="0" fontAlgn="auto" latinLnBrk="0" hangingPunct="0">
              <a:lnSpc>
                <a:spcPct val="100000"/>
              </a:lnSpc>
              <a:spcBef>
                <a:spcPct val="500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Zona di lavoro in prossimità (zona prossima)</a:t>
            </a:r>
          </a:p>
        </p:txBody>
      </p:sp>
      <p:sp>
        <p:nvSpPr>
          <p:cNvPr id="44" name="Text Box 1027">
            <a:extLst>
              <a:ext uri="{FF2B5EF4-FFF2-40B4-BE49-F238E27FC236}">
                <a16:creationId xmlns:a16="http://schemas.microsoft.com/office/drawing/2014/main" id="{784DAA21-899C-C57B-4E13-FA4423C6AC82}"/>
              </a:ext>
            </a:extLst>
          </p:cNvPr>
          <p:cNvSpPr txBox="1">
            <a:spLocks noChangeArrowheads="1"/>
          </p:cNvSpPr>
          <p:nvPr/>
        </p:nvSpPr>
        <p:spPr bwMode="auto">
          <a:xfrm>
            <a:off x="62667" y="5199810"/>
            <a:ext cx="4057651" cy="1200150"/>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Zona di lavoro</a:t>
            </a:r>
          </a:p>
          <a:p>
            <a:pPr marL="0" marR="0" lvl="0" indent="0" algn="ctr" defTabSz="457200" rtl="0" eaLnBrk="0" fontAlgn="auto" latinLnBrk="0" hangingPunct="0">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non elettrico</a:t>
            </a:r>
          </a:p>
          <a:p>
            <a:pPr marL="0" marR="0" lvl="0" indent="0" algn="ctr" defTabSz="457200" rtl="0" eaLnBrk="0" fontAlgn="auto" latinLnBrk="0" hangingPunct="0">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mn-cs"/>
              </a:rPr>
              <a:t>(lavori in vicinanza)</a:t>
            </a:r>
          </a:p>
        </p:txBody>
      </p:sp>
      <p:sp>
        <p:nvSpPr>
          <p:cNvPr id="45" name="Ovale 44">
            <a:extLst>
              <a:ext uri="{FF2B5EF4-FFF2-40B4-BE49-F238E27FC236}">
                <a16:creationId xmlns:a16="http://schemas.microsoft.com/office/drawing/2014/main" id="{84A65ECE-B268-FDE9-EBDF-B2C31CA20FDD}"/>
              </a:ext>
            </a:extLst>
          </p:cNvPr>
          <p:cNvSpPr>
            <a:spLocks noChangeArrowheads="1"/>
          </p:cNvSpPr>
          <p:nvPr/>
        </p:nvSpPr>
        <p:spPr bwMode="auto">
          <a:xfrm>
            <a:off x="5982455" y="4818810"/>
            <a:ext cx="82550" cy="100013"/>
          </a:xfrm>
          <a:prstGeom prst="ellipse">
            <a:avLst/>
          </a:prstGeom>
          <a:solidFill>
            <a:schemeClr val="tx1"/>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6" name="Ovale 45">
            <a:extLst>
              <a:ext uri="{FF2B5EF4-FFF2-40B4-BE49-F238E27FC236}">
                <a16:creationId xmlns:a16="http://schemas.microsoft.com/office/drawing/2014/main" id="{C580EB56-71CB-267A-38AF-69D567AFC794}"/>
              </a:ext>
            </a:extLst>
          </p:cNvPr>
          <p:cNvSpPr>
            <a:spLocks noChangeArrowheads="1"/>
          </p:cNvSpPr>
          <p:nvPr/>
        </p:nvSpPr>
        <p:spPr bwMode="auto">
          <a:xfrm>
            <a:off x="4979155" y="5115673"/>
            <a:ext cx="80963" cy="101600"/>
          </a:xfrm>
          <a:prstGeom prst="ellipse">
            <a:avLst/>
          </a:prstGeom>
          <a:solidFill>
            <a:schemeClr val="tx1"/>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7" name="Ovale 46">
            <a:extLst>
              <a:ext uri="{FF2B5EF4-FFF2-40B4-BE49-F238E27FC236}">
                <a16:creationId xmlns:a16="http://schemas.microsoft.com/office/drawing/2014/main" id="{F47EAACD-B36D-1A31-D695-065FD3E6A35B}"/>
              </a:ext>
            </a:extLst>
          </p:cNvPr>
          <p:cNvSpPr>
            <a:spLocks noChangeArrowheads="1"/>
          </p:cNvSpPr>
          <p:nvPr/>
        </p:nvSpPr>
        <p:spPr bwMode="auto">
          <a:xfrm>
            <a:off x="6280905" y="4288585"/>
            <a:ext cx="82550" cy="100013"/>
          </a:xfrm>
          <a:prstGeom prst="ellipse">
            <a:avLst/>
          </a:prstGeom>
          <a:solidFill>
            <a:schemeClr val="tx1"/>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85252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56</a:t>
            </a:fld>
            <a:endParaRPr lang="it-IT">
              <a:solidFill>
                <a:prstClr val="black">
                  <a:tint val="75000"/>
                </a:prstClr>
              </a:solidFill>
              <a:latin typeface="Calibri" panose="020F0502020204030204"/>
            </a:endParaRPr>
          </a:p>
        </p:txBody>
      </p:sp>
      <p:pic>
        <p:nvPicPr>
          <p:cNvPr id="28" name="Immagine 27">
            <a:extLst>
              <a:ext uri="{FF2B5EF4-FFF2-40B4-BE49-F238E27FC236}">
                <a16:creationId xmlns:a16="http://schemas.microsoft.com/office/drawing/2014/main" id="{B13E6DD0-477C-9B06-1DEB-E6F8604A66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3401" y="1519361"/>
            <a:ext cx="5577198" cy="4584906"/>
          </a:xfrm>
          <a:prstGeom prst="rect">
            <a:avLst/>
          </a:prstGeom>
        </p:spPr>
      </p:pic>
      <p:sp>
        <p:nvSpPr>
          <p:cNvPr id="29" name="Rectangle 3">
            <a:extLst>
              <a:ext uri="{FF2B5EF4-FFF2-40B4-BE49-F238E27FC236}">
                <a16:creationId xmlns:a16="http://schemas.microsoft.com/office/drawing/2014/main" id="{D77E7A11-9CEF-D882-A872-8DE6610B60B0}"/>
              </a:ext>
            </a:extLst>
          </p:cNvPr>
          <p:cNvSpPr>
            <a:spLocks noChangeArrowheads="1"/>
          </p:cNvSpPr>
          <p:nvPr/>
        </p:nvSpPr>
        <p:spPr bwMode="auto">
          <a:xfrm>
            <a:off x="564164" y="932650"/>
            <a:ext cx="7854377"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100" b="1" dirty="0">
                <a:solidFill>
                  <a:prstClr val="black"/>
                </a:solidFill>
              </a:rPr>
              <a:t>LAVORI ELETTRICI - Distanze </a:t>
            </a:r>
            <a:r>
              <a:rPr kumimoji="0" lang="it-IT" sz="2100" b="1" dirty="0">
                <a:solidFill>
                  <a:prstClr val="black"/>
                </a:solidFill>
              </a:rPr>
              <a:t>D</a:t>
            </a:r>
            <a:r>
              <a:rPr kumimoji="0" lang="it-IT" sz="2100" b="1" baseline="-25000" dirty="0">
                <a:solidFill>
                  <a:prstClr val="black"/>
                </a:solidFill>
              </a:rPr>
              <a:t>L</a:t>
            </a:r>
            <a:r>
              <a:rPr kumimoji="0" lang="it-IT" sz="2100" b="1" dirty="0">
                <a:solidFill>
                  <a:prstClr val="black"/>
                </a:solidFill>
              </a:rPr>
              <a:t>  D</a:t>
            </a:r>
            <a:r>
              <a:rPr kumimoji="0" lang="it-IT" sz="2100" b="1" baseline="-25000" dirty="0">
                <a:solidFill>
                  <a:prstClr val="black"/>
                </a:solidFill>
              </a:rPr>
              <a:t>V</a:t>
            </a:r>
            <a:r>
              <a:rPr kumimoji="0" lang="it-IT" sz="2100" b="1" dirty="0">
                <a:solidFill>
                  <a:prstClr val="black"/>
                </a:solidFill>
              </a:rPr>
              <a:t>  DA9 - Norma CEI 11-27</a:t>
            </a:r>
            <a:endParaRPr kumimoji="0" lang="it-IT" altLang="it-IT" sz="2100" b="1" dirty="0">
              <a:solidFill>
                <a:prstClr val="black"/>
              </a:solidFill>
            </a:endParaRPr>
          </a:p>
        </p:txBody>
      </p:sp>
    </p:spTree>
    <p:extLst>
      <p:ext uri="{BB962C8B-B14F-4D97-AF65-F5344CB8AC3E}">
        <p14:creationId xmlns:p14="http://schemas.microsoft.com/office/powerpoint/2010/main" val="20121239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57</a:t>
            </a:fld>
            <a:endParaRPr lang="it-IT">
              <a:solidFill>
                <a:prstClr val="black">
                  <a:tint val="75000"/>
                </a:prstClr>
              </a:solidFill>
              <a:latin typeface="Calibri" panose="020F0502020204030204"/>
            </a:endParaRPr>
          </a:p>
        </p:txBody>
      </p:sp>
      <p:sp>
        <p:nvSpPr>
          <p:cNvPr id="6" name="Rectangle 3">
            <a:extLst>
              <a:ext uri="{FF2B5EF4-FFF2-40B4-BE49-F238E27FC236}">
                <a16:creationId xmlns:a16="http://schemas.microsoft.com/office/drawing/2014/main" id="{667D29BD-638C-FDCC-BCBD-91A752D59CEE}"/>
              </a:ext>
            </a:extLst>
          </p:cNvPr>
          <p:cNvSpPr>
            <a:spLocks noChangeArrowheads="1"/>
          </p:cNvSpPr>
          <p:nvPr/>
        </p:nvSpPr>
        <p:spPr bwMode="auto">
          <a:xfrm>
            <a:off x="2846223" y="933844"/>
            <a:ext cx="344917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IN VICINANZA</a:t>
            </a:r>
          </a:p>
        </p:txBody>
      </p:sp>
      <p:sp>
        <p:nvSpPr>
          <p:cNvPr id="3" name="Rectangle 6">
            <a:extLst>
              <a:ext uri="{FF2B5EF4-FFF2-40B4-BE49-F238E27FC236}">
                <a16:creationId xmlns:a16="http://schemas.microsoft.com/office/drawing/2014/main" id="{8CD8473F-9C8B-5D70-EFA9-DE4AE35872E8}"/>
              </a:ext>
            </a:extLst>
          </p:cNvPr>
          <p:cNvSpPr>
            <a:spLocks noChangeArrowheads="1"/>
          </p:cNvSpPr>
          <p:nvPr/>
        </p:nvSpPr>
        <p:spPr bwMode="auto">
          <a:xfrm>
            <a:off x="1227534" y="3768196"/>
            <a:ext cx="6686550" cy="1640546"/>
          </a:xfrm>
          <a:prstGeom prst="rect">
            <a:avLst/>
          </a:prstGeom>
          <a:solidFill>
            <a:srgbClr val="00FFFF"/>
          </a:solidFill>
          <a:ln>
            <a:noFill/>
          </a:ln>
        </p:spPr>
        <p:txBody>
          <a:bodyPr lIns="67500" tIns="35100" rIns="67500" bIns="35100">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257175" indent="-257175" algn="just" defTabSz="685800" fontAlgn="base">
              <a:spcBef>
                <a:spcPct val="0"/>
              </a:spcBef>
              <a:spcAft>
                <a:spcPct val="0"/>
              </a:spcAft>
              <a:buBlip>
                <a:blip r:embed="rId2"/>
              </a:buBlip>
              <a:defRPr/>
            </a:pPr>
            <a:r>
              <a:rPr lang="it-IT" altLang="it-IT" sz="1500" b="1" dirty="0">
                <a:solidFill>
                  <a:srgbClr val="000000"/>
                </a:solidFill>
                <a:latin typeface="Arial" pitchFamily="34" charset="0"/>
                <a:cs typeface="Arial" panose="020B0604020202020204" pitchFamily="34" charset="0"/>
              </a:rPr>
              <a:t>3) se operano </a:t>
            </a:r>
            <a:r>
              <a:rPr lang="it-IT" altLang="it-IT" sz="1500" b="1" u="sng" dirty="0">
                <a:solidFill>
                  <a:srgbClr val="FF0000"/>
                </a:solidFill>
                <a:latin typeface="Arial" pitchFamily="34" charset="0"/>
                <a:cs typeface="Arial" panose="020B0604020202020204" pitchFamily="34" charset="0"/>
              </a:rPr>
              <a:t>solo</a:t>
            </a:r>
            <a:r>
              <a:rPr lang="it-IT" altLang="it-IT" sz="1500" b="1" dirty="0">
                <a:solidFill>
                  <a:srgbClr val="FF0000"/>
                </a:solidFill>
                <a:latin typeface="Arial" pitchFamily="34" charset="0"/>
                <a:cs typeface="Arial" panose="020B0604020202020204" pitchFamily="34" charset="0"/>
              </a:rPr>
              <a:t> PEC</a:t>
            </a:r>
            <a:r>
              <a:rPr lang="it-IT" altLang="it-IT" sz="1500" b="1" dirty="0">
                <a:solidFill>
                  <a:srgbClr val="000000"/>
                </a:solidFill>
                <a:latin typeface="Arial" pitchFamily="34" charset="0"/>
                <a:cs typeface="Arial" panose="020B0604020202020204" pitchFamily="34" charset="0"/>
              </a:rPr>
              <a:t> che operano con attrezzi o mezzi</a:t>
            </a:r>
            <a:r>
              <a:rPr lang="it-IT" altLang="it-IT" sz="1500" b="1" u="sng" dirty="0">
                <a:solidFill>
                  <a:srgbClr val="000000"/>
                </a:solidFill>
                <a:latin typeface="Arial" pitchFamily="34" charset="0"/>
                <a:cs typeface="Arial" panose="020B0604020202020204" pitchFamily="34" charset="0"/>
              </a:rPr>
              <a:t> il cui </a:t>
            </a:r>
            <a:r>
              <a:rPr lang="it-IT" altLang="it-IT" sz="1500" b="1" u="sng" dirty="0">
                <a:solidFill>
                  <a:srgbClr val="0000C0"/>
                </a:solidFill>
                <a:latin typeface="Arial" pitchFamily="34" charset="0"/>
                <a:cs typeface="Arial" panose="020B0604020202020204" pitchFamily="34" charset="0"/>
              </a:rPr>
              <a:t>uso comporti pericolo solo all’altezza da terra rispetto di una linea elettrica </a:t>
            </a:r>
            <a:r>
              <a:rPr lang="it-IT" altLang="it-IT" sz="1500" b="1" u="sng" dirty="0">
                <a:solidFill>
                  <a:srgbClr val="000000"/>
                </a:solidFill>
                <a:latin typeface="Arial" pitchFamily="34" charset="0"/>
                <a:cs typeface="Arial" panose="020B0604020202020204" pitchFamily="34" charset="0"/>
              </a:rPr>
              <a:t>sovrastante</a:t>
            </a:r>
            <a:r>
              <a:rPr lang="it-IT" altLang="it-IT" sz="1500" b="1" dirty="0">
                <a:solidFill>
                  <a:srgbClr val="000000"/>
                </a:solidFill>
                <a:latin typeface="Arial" pitchFamily="34" charset="0"/>
                <a:cs typeface="Arial" panose="020B0604020202020204" pitchFamily="34" charset="0"/>
              </a:rPr>
              <a:t>, l’altezza da terra di mezzi o attrezzi (inclusa la persona e da quello che maneggia) non deve superare:</a:t>
            </a:r>
          </a:p>
          <a:p>
            <a:pPr algn="just" defTabSz="685800" fontAlgn="base">
              <a:spcBef>
                <a:spcPct val="0"/>
              </a:spcBef>
              <a:spcAft>
                <a:spcPct val="0"/>
              </a:spcAft>
              <a:buNone/>
              <a:defRPr/>
            </a:pPr>
            <a:endParaRPr lang="it-IT" altLang="it-IT" sz="600" b="1" dirty="0">
              <a:solidFill>
                <a:srgbClr val="000000"/>
              </a:solidFill>
              <a:latin typeface="Arial" pitchFamily="34" charset="0"/>
              <a:cs typeface="Arial" panose="020B0604020202020204" pitchFamily="34" charset="0"/>
            </a:endParaRPr>
          </a:p>
          <a:p>
            <a:pPr algn="just" defTabSz="685800" fontAlgn="base">
              <a:spcBef>
                <a:spcPct val="0"/>
              </a:spcBef>
              <a:spcAft>
                <a:spcPct val="0"/>
              </a:spcAft>
              <a:buNone/>
              <a:defRPr/>
            </a:pPr>
            <a:r>
              <a:rPr lang="it-IT" altLang="it-IT" sz="1500" b="1" dirty="0">
                <a:solidFill>
                  <a:srgbClr val="000000"/>
                </a:solidFill>
                <a:latin typeface="Arial" pitchFamily="34" charset="0"/>
                <a:cs typeface="Arial" panose="020B0604020202020204" pitchFamily="34" charset="0"/>
              </a:rPr>
              <a:t>	- </a:t>
            </a:r>
            <a:r>
              <a:rPr lang="it-IT" altLang="it-IT" sz="1500" b="1" dirty="0">
                <a:solidFill>
                  <a:srgbClr val="FF0000"/>
                </a:solidFill>
                <a:latin typeface="Arial" pitchFamily="34" charset="0"/>
                <a:cs typeface="Arial" panose="020B0604020202020204" pitchFamily="34" charset="0"/>
              </a:rPr>
              <a:t>4 m</a:t>
            </a:r>
            <a:r>
              <a:rPr lang="it-IT" altLang="it-IT" sz="1500" b="1" dirty="0">
                <a:solidFill>
                  <a:srgbClr val="000000"/>
                </a:solidFill>
                <a:latin typeface="Arial" pitchFamily="34" charset="0"/>
                <a:cs typeface="Arial" panose="020B0604020202020204" pitchFamily="34" charset="0"/>
              </a:rPr>
              <a:t> per linee </a:t>
            </a:r>
            <a:r>
              <a:rPr lang="it-IT" altLang="it-IT" sz="1500" b="1" dirty="0">
                <a:solidFill>
                  <a:srgbClr val="0000C0"/>
                </a:solidFill>
                <a:latin typeface="Arial" pitchFamily="34" charset="0"/>
                <a:cs typeface="Arial" panose="020B0604020202020204" pitchFamily="34" charset="0"/>
              </a:rPr>
              <a:t>BT  o MT (</a:t>
            </a:r>
            <a:r>
              <a:rPr lang="it-IT" altLang="it-IT" sz="1500" b="1" u="sng" dirty="0">
                <a:solidFill>
                  <a:srgbClr val="0000C0"/>
                </a:solidFill>
                <a:latin typeface="Arial" pitchFamily="34" charset="0"/>
                <a:cs typeface="Arial" panose="020B0604020202020204" pitchFamily="34" charset="0"/>
              </a:rPr>
              <a:t>&lt;</a:t>
            </a:r>
            <a:r>
              <a:rPr lang="it-IT" altLang="it-IT" sz="1500" b="1" dirty="0">
                <a:solidFill>
                  <a:srgbClr val="0000C0"/>
                </a:solidFill>
                <a:latin typeface="Arial" pitchFamily="34" charset="0"/>
                <a:cs typeface="Arial" panose="020B0604020202020204" pitchFamily="34" charset="0"/>
              </a:rPr>
              <a:t> 35 kV)</a:t>
            </a:r>
          </a:p>
          <a:p>
            <a:pPr algn="just" defTabSz="685800" fontAlgn="base">
              <a:spcBef>
                <a:spcPct val="0"/>
              </a:spcBef>
              <a:spcAft>
                <a:spcPct val="0"/>
              </a:spcAft>
              <a:buNone/>
              <a:defRPr/>
            </a:pPr>
            <a:endParaRPr lang="it-IT" altLang="it-IT" sz="600" b="1" dirty="0">
              <a:solidFill>
                <a:srgbClr val="000000"/>
              </a:solidFill>
              <a:latin typeface="Arial" pitchFamily="34" charset="0"/>
              <a:cs typeface="Arial" panose="020B0604020202020204" pitchFamily="34" charset="0"/>
            </a:endParaRPr>
          </a:p>
          <a:p>
            <a:pPr algn="just" defTabSz="685800" fontAlgn="base">
              <a:spcBef>
                <a:spcPct val="0"/>
              </a:spcBef>
              <a:spcAft>
                <a:spcPct val="0"/>
              </a:spcAft>
              <a:buNone/>
              <a:defRPr/>
            </a:pPr>
            <a:r>
              <a:rPr lang="it-IT" altLang="it-IT" sz="1500" b="1" dirty="0">
                <a:solidFill>
                  <a:srgbClr val="000000"/>
                </a:solidFill>
                <a:latin typeface="Arial" pitchFamily="34" charset="0"/>
                <a:cs typeface="Arial" panose="020B0604020202020204" pitchFamily="34" charset="0"/>
              </a:rPr>
              <a:t>	- </a:t>
            </a:r>
            <a:r>
              <a:rPr lang="it-IT" altLang="it-IT" sz="1500" b="1" dirty="0">
                <a:solidFill>
                  <a:srgbClr val="FF0000"/>
                </a:solidFill>
                <a:latin typeface="Arial" pitchFamily="34" charset="0"/>
                <a:cs typeface="Arial" panose="020B0604020202020204" pitchFamily="34" charset="0"/>
              </a:rPr>
              <a:t>3 m</a:t>
            </a:r>
            <a:r>
              <a:rPr lang="it-IT" altLang="it-IT" sz="1500" b="1" dirty="0">
                <a:solidFill>
                  <a:srgbClr val="000000"/>
                </a:solidFill>
                <a:latin typeface="Arial" pitchFamily="34" charset="0"/>
                <a:cs typeface="Arial" panose="020B0604020202020204" pitchFamily="34" charset="0"/>
              </a:rPr>
              <a:t> per linee </a:t>
            </a:r>
            <a:r>
              <a:rPr lang="it-IT" altLang="it-IT" sz="1500" b="1" dirty="0">
                <a:solidFill>
                  <a:srgbClr val="0000C0"/>
                </a:solidFill>
                <a:latin typeface="Arial" pitchFamily="34" charset="0"/>
                <a:cs typeface="Arial" panose="020B0604020202020204" pitchFamily="34" charset="0"/>
              </a:rPr>
              <a:t>AT  (&gt; 35 kV)</a:t>
            </a:r>
            <a:endParaRPr lang="it-IT" altLang="it-IT" sz="1500" b="1" dirty="0">
              <a:solidFill>
                <a:srgbClr val="000000"/>
              </a:solidFill>
              <a:latin typeface="Arial" pitchFamily="34" charset="0"/>
              <a:cs typeface="Arial" panose="020B0604020202020204" pitchFamily="34" charset="0"/>
            </a:endParaRPr>
          </a:p>
        </p:txBody>
      </p:sp>
      <p:sp>
        <p:nvSpPr>
          <p:cNvPr id="4" name="Rectangle 6">
            <a:extLst>
              <a:ext uri="{FF2B5EF4-FFF2-40B4-BE49-F238E27FC236}">
                <a16:creationId xmlns:a16="http://schemas.microsoft.com/office/drawing/2014/main" id="{E421B597-1ECD-9323-3105-5FBE5DA79A30}"/>
              </a:ext>
            </a:extLst>
          </p:cNvPr>
          <p:cNvSpPr>
            <a:spLocks noChangeArrowheads="1"/>
          </p:cNvSpPr>
          <p:nvPr/>
        </p:nvSpPr>
        <p:spPr bwMode="auto">
          <a:xfrm>
            <a:off x="1225153" y="2784726"/>
            <a:ext cx="6688931" cy="763383"/>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257175" indent="-257175" algn="just" defTabSz="685800" eaLnBrk="0" fontAlgn="base" hangingPunct="0">
              <a:spcBef>
                <a:spcPct val="0"/>
              </a:spcBef>
              <a:spcAft>
                <a:spcPct val="0"/>
              </a:spcAft>
              <a:buBlip>
                <a:blip r:embed="rId3"/>
              </a:buBlip>
              <a:defRPr/>
            </a:pPr>
            <a:r>
              <a:rPr lang="it-IT" altLang="it-IT" sz="1500" b="1" dirty="0">
                <a:solidFill>
                  <a:srgbClr val="000000"/>
                </a:solidFill>
                <a:latin typeface="Arial" panose="020B0604020202020204" pitchFamily="34" charset="0"/>
                <a:cs typeface="Arial" panose="020B0604020202020204" pitchFamily="34" charset="0"/>
              </a:rPr>
              <a:t>2) se operano </a:t>
            </a:r>
            <a:r>
              <a:rPr lang="it-IT" altLang="it-IT" sz="1500" b="1" u="sng" dirty="0">
                <a:solidFill>
                  <a:srgbClr val="FF0000"/>
                </a:solidFill>
                <a:latin typeface="Arial" panose="020B0604020202020204" pitchFamily="34" charset="0"/>
                <a:cs typeface="Arial" panose="020B0604020202020204" pitchFamily="34" charset="0"/>
              </a:rPr>
              <a:t>anche</a:t>
            </a:r>
            <a:r>
              <a:rPr lang="it-IT" altLang="it-IT" sz="1500" b="1" dirty="0">
                <a:solidFill>
                  <a:srgbClr val="FF0000"/>
                </a:solidFill>
                <a:latin typeface="Arial" panose="020B0604020202020204" pitchFamily="34" charset="0"/>
                <a:cs typeface="Arial" panose="020B0604020202020204" pitchFamily="34" charset="0"/>
              </a:rPr>
              <a:t> PEC</a:t>
            </a:r>
            <a:r>
              <a:rPr lang="it-IT" altLang="it-IT" sz="1500" b="1" dirty="0">
                <a:solidFill>
                  <a:srgbClr val="000000"/>
                </a:solidFill>
                <a:latin typeface="Arial" panose="020B0604020202020204" pitchFamily="34" charset="0"/>
                <a:cs typeface="Arial" panose="020B0604020202020204" pitchFamily="34" charset="0"/>
              </a:rPr>
              <a:t> un </a:t>
            </a:r>
            <a:r>
              <a:rPr lang="it-IT" altLang="it-IT" sz="1500" b="1" dirty="0">
                <a:solidFill>
                  <a:srgbClr val="0000C0"/>
                </a:solidFill>
                <a:latin typeface="Arial" panose="020B0604020202020204" pitchFamily="34" charset="0"/>
                <a:cs typeface="Arial" panose="020B0604020202020204" pitchFamily="34" charset="0"/>
              </a:rPr>
              <a:t>PES </a:t>
            </a:r>
            <a:r>
              <a:rPr lang="it-IT" altLang="it-IT" sz="1500" b="1" dirty="0">
                <a:solidFill>
                  <a:srgbClr val="000000"/>
                </a:solidFill>
                <a:latin typeface="Arial" panose="020B0604020202020204" pitchFamily="34" charset="0"/>
                <a:cs typeface="Arial" panose="020B0604020202020204" pitchFamily="34" charset="0"/>
              </a:rPr>
              <a:t>deve svolgere </a:t>
            </a:r>
            <a:r>
              <a:rPr lang="it-IT" altLang="it-IT" sz="1500" b="1" dirty="0">
                <a:solidFill>
                  <a:srgbClr val="0000C0"/>
                </a:solidFill>
                <a:latin typeface="Arial" panose="020B0604020202020204" pitchFamily="34" charset="0"/>
                <a:cs typeface="Arial" panose="020B0604020202020204" pitchFamily="34" charset="0"/>
              </a:rPr>
              <a:t>supervisione</a:t>
            </a:r>
            <a:r>
              <a:rPr lang="it-IT" altLang="it-IT" sz="1500" b="1" dirty="0">
                <a:solidFill>
                  <a:srgbClr val="000000"/>
                </a:solidFill>
                <a:latin typeface="Arial" panose="020B0604020202020204" pitchFamily="34" charset="0"/>
                <a:cs typeface="Arial" panose="020B0604020202020204" pitchFamily="34" charset="0"/>
              </a:rPr>
              <a:t> o un </a:t>
            </a:r>
            <a:r>
              <a:rPr lang="it-IT" altLang="it-IT" sz="1500" b="1" dirty="0">
                <a:solidFill>
                  <a:srgbClr val="0000C0"/>
                </a:solidFill>
                <a:latin typeface="Arial" panose="020B0604020202020204" pitchFamily="34" charset="0"/>
                <a:cs typeface="Arial" panose="020B0604020202020204" pitchFamily="34" charset="0"/>
              </a:rPr>
              <a:t>PES o un PAV deve svolgere sorveglianza</a:t>
            </a:r>
            <a:r>
              <a:rPr lang="it-IT" altLang="it-IT" sz="1500" b="1" dirty="0">
                <a:solidFill>
                  <a:srgbClr val="000000"/>
                </a:solidFill>
                <a:latin typeface="Arial" panose="020B0604020202020204" pitchFamily="34" charset="0"/>
                <a:cs typeface="Arial" panose="020B0604020202020204" pitchFamily="34" charset="0"/>
              </a:rPr>
              <a:t>: </a:t>
            </a:r>
            <a:r>
              <a:rPr lang="it-IT" altLang="it-IT" sz="1500" b="1" u="sng" dirty="0">
                <a:solidFill>
                  <a:srgbClr val="000000"/>
                </a:solidFill>
                <a:latin typeface="Arial" panose="020B0604020202020204" pitchFamily="34" charset="0"/>
                <a:cs typeface="Arial" panose="020B0604020202020204" pitchFamily="34" charset="0"/>
              </a:rPr>
              <a:t>non sono necessari piani di lavoro o di intervento,</a:t>
            </a:r>
          </a:p>
        </p:txBody>
      </p:sp>
      <p:sp>
        <p:nvSpPr>
          <p:cNvPr id="9" name="Rectangle 6">
            <a:extLst>
              <a:ext uri="{FF2B5EF4-FFF2-40B4-BE49-F238E27FC236}">
                <a16:creationId xmlns:a16="http://schemas.microsoft.com/office/drawing/2014/main" id="{4777D699-651D-2ACC-E187-898570DD4A9D}"/>
              </a:ext>
            </a:extLst>
          </p:cNvPr>
          <p:cNvSpPr>
            <a:spLocks noChangeArrowheads="1"/>
          </p:cNvSpPr>
          <p:nvPr/>
        </p:nvSpPr>
        <p:spPr bwMode="auto">
          <a:xfrm>
            <a:off x="1227534" y="1744784"/>
            <a:ext cx="6688931" cy="855716"/>
          </a:xfrm>
          <a:prstGeom prst="rect">
            <a:avLst/>
          </a:prstGeom>
          <a:solidFill>
            <a:srgbClr val="00FFFF"/>
          </a:solidFill>
          <a:ln>
            <a:noFill/>
          </a:ln>
        </p:spPr>
        <p:txBody>
          <a:bodyPr lIns="67500" tIns="35100" rIns="67500" bIns="35100">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defTabSz="685800" fontAlgn="base">
              <a:spcBef>
                <a:spcPct val="0"/>
              </a:spcBef>
              <a:spcAft>
                <a:spcPct val="0"/>
              </a:spcAft>
              <a:buNone/>
              <a:defRPr/>
            </a:pPr>
            <a:endParaRPr lang="it-IT" altLang="it-IT" sz="600" b="1" dirty="0">
              <a:solidFill>
                <a:srgbClr val="000000"/>
              </a:solidFill>
              <a:latin typeface="Arial" pitchFamily="34" charset="0"/>
              <a:cs typeface="Arial" panose="020B0604020202020204" pitchFamily="34" charset="0"/>
            </a:endParaRPr>
          </a:p>
          <a:p>
            <a:pPr marL="257175" indent="-257175" algn="just" defTabSz="685800" fontAlgn="base">
              <a:spcBef>
                <a:spcPct val="0"/>
              </a:spcBef>
              <a:spcAft>
                <a:spcPct val="0"/>
              </a:spcAft>
              <a:buBlip>
                <a:blip r:embed="rId2"/>
              </a:buBlip>
              <a:defRPr/>
            </a:pPr>
            <a:r>
              <a:rPr lang="it-IT" altLang="it-IT" sz="1500" b="1" dirty="0">
                <a:solidFill>
                  <a:srgbClr val="000000"/>
                </a:solidFill>
                <a:latin typeface="Arial" pitchFamily="34" charset="0"/>
                <a:cs typeface="Arial" panose="020B0604020202020204" pitchFamily="34" charset="0"/>
              </a:rPr>
              <a:t>1) se operano </a:t>
            </a:r>
            <a:r>
              <a:rPr lang="it-IT" altLang="it-IT" sz="1500" b="1" u="sng" dirty="0">
                <a:solidFill>
                  <a:srgbClr val="FF0000"/>
                </a:solidFill>
                <a:latin typeface="Arial" pitchFamily="34" charset="0"/>
                <a:cs typeface="Arial" panose="020B0604020202020204" pitchFamily="34" charset="0"/>
              </a:rPr>
              <a:t>solo</a:t>
            </a:r>
            <a:r>
              <a:rPr lang="it-IT" altLang="it-IT" sz="1500" b="1" dirty="0">
                <a:solidFill>
                  <a:srgbClr val="FF0000"/>
                </a:solidFill>
                <a:latin typeface="Arial" pitchFamily="34" charset="0"/>
                <a:cs typeface="Arial" panose="020B0604020202020204" pitchFamily="34" charset="0"/>
              </a:rPr>
              <a:t> PES e PAV</a:t>
            </a:r>
            <a:r>
              <a:rPr lang="it-IT" altLang="it-IT" sz="1500" b="1" dirty="0">
                <a:solidFill>
                  <a:srgbClr val="000000"/>
                </a:solidFill>
                <a:latin typeface="Arial" pitchFamily="34" charset="0"/>
                <a:cs typeface="Arial" panose="020B0604020202020204" pitchFamily="34" charset="0"/>
              </a:rPr>
              <a:t> </a:t>
            </a:r>
            <a:r>
              <a:rPr lang="it-IT" altLang="it-IT" sz="1500" b="1" u="sng" dirty="0">
                <a:solidFill>
                  <a:srgbClr val="0000C0"/>
                </a:solidFill>
                <a:latin typeface="Arial" pitchFamily="34" charset="0"/>
                <a:cs typeface="Arial" panose="020B0604020202020204" pitchFamily="34" charset="0"/>
              </a:rPr>
              <a:t>non sono necessarie particolari misure di sicurezza</a:t>
            </a:r>
            <a:r>
              <a:rPr lang="it-IT" altLang="it-IT" sz="1500" b="1" u="sng" dirty="0">
                <a:solidFill>
                  <a:srgbClr val="000000"/>
                </a:solidFill>
                <a:latin typeface="Arial" pitchFamily="34" charset="0"/>
                <a:cs typeface="Arial" panose="020B0604020202020204" pitchFamily="34" charset="0"/>
              </a:rPr>
              <a:t>, piani di lavoro o di intervento</a:t>
            </a:r>
            <a:r>
              <a:rPr lang="it-IT" altLang="it-IT" sz="1500" b="1" dirty="0">
                <a:solidFill>
                  <a:srgbClr val="000000"/>
                </a:solidFill>
                <a:latin typeface="Arial" pitchFamily="34" charset="0"/>
                <a:cs typeface="Arial" panose="020B0604020202020204" pitchFamily="34" charset="0"/>
              </a:rPr>
              <a:t> perché la loro competenza consente di operare senza scendere sotto </a:t>
            </a:r>
            <a:r>
              <a:rPr lang="it-IT" altLang="it-IT" sz="1500" b="1" dirty="0">
                <a:solidFill>
                  <a:srgbClr val="0000C0"/>
                </a:solidFill>
                <a:latin typeface="Arial" pitchFamily="34" charset="0"/>
                <a:cs typeface="Arial" panose="020B0604020202020204" pitchFamily="34" charset="0"/>
              </a:rPr>
              <a:t>D</a:t>
            </a:r>
            <a:r>
              <a:rPr lang="it-IT" altLang="it-IT" sz="1500" b="1" baseline="-25000" dirty="0">
                <a:solidFill>
                  <a:srgbClr val="0000C0"/>
                </a:solidFill>
                <a:latin typeface="Arial" pitchFamily="34" charset="0"/>
                <a:cs typeface="Arial" panose="020B0604020202020204" pitchFamily="34" charset="0"/>
              </a:rPr>
              <a:t>V</a:t>
            </a:r>
            <a:r>
              <a:rPr lang="it-IT" altLang="it-IT" sz="1500" b="1" dirty="0">
                <a:solidFill>
                  <a:srgbClr val="000000"/>
                </a:solidFill>
                <a:latin typeface="Arial" pitchFamily="34" charset="0"/>
                <a:cs typeface="Arial" panose="020B0604020202020204" pitchFamily="34" charset="0"/>
              </a:rPr>
              <a:t>,</a:t>
            </a:r>
          </a:p>
        </p:txBody>
      </p:sp>
    </p:spTree>
    <p:extLst>
      <p:ext uri="{BB962C8B-B14F-4D97-AF65-F5344CB8AC3E}">
        <p14:creationId xmlns:p14="http://schemas.microsoft.com/office/powerpoint/2010/main" val="38488400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AD320354-108F-C4F5-5BED-805935F07640}"/>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58</a:t>
            </a:fld>
            <a:endParaRPr lang="it-IT">
              <a:solidFill>
                <a:prstClr val="black">
                  <a:tint val="75000"/>
                </a:prstClr>
              </a:solidFill>
              <a:latin typeface="Calibri" panose="020F0502020204030204"/>
            </a:endParaRPr>
          </a:p>
        </p:txBody>
      </p:sp>
      <p:sp>
        <p:nvSpPr>
          <p:cNvPr id="5" name="Rectangle 6">
            <a:extLst>
              <a:ext uri="{FF2B5EF4-FFF2-40B4-BE49-F238E27FC236}">
                <a16:creationId xmlns:a16="http://schemas.microsoft.com/office/drawing/2014/main" id="{B0C37203-B398-9BF6-3709-3F3BD89DFC2E}"/>
              </a:ext>
            </a:extLst>
          </p:cNvPr>
          <p:cNvSpPr>
            <a:spLocks noChangeArrowheads="1"/>
          </p:cNvSpPr>
          <p:nvPr/>
        </p:nvSpPr>
        <p:spPr bwMode="auto">
          <a:xfrm>
            <a:off x="1196999" y="2725929"/>
            <a:ext cx="6750000" cy="2125294"/>
          </a:xfrm>
          <a:prstGeom prst="rect">
            <a:avLst/>
          </a:prstGeom>
          <a:solidFill>
            <a:srgbClr val="00FFFF"/>
          </a:solidFill>
          <a:ln w="9525">
            <a:solidFill>
              <a:srgbClr val="000000"/>
            </a:solidFill>
            <a:miter lim="800000"/>
            <a:headEnd/>
            <a:tailEnd/>
          </a:ln>
        </p:spPr>
        <p:txBody>
          <a:bodyPr lIns="67500" tIns="35100" rIns="67500" bIns="351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defTabSz="685800" eaLnBrk="0" fontAlgn="base" hangingPunct="0">
              <a:spcBef>
                <a:spcPct val="0"/>
              </a:spcBef>
              <a:spcAft>
                <a:spcPts val="900"/>
              </a:spcAft>
              <a:buNone/>
              <a:defRPr/>
            </a:pPr>
            <a:r>
              <a:rPr lang="it-IT" altLang="it-IT" sz="1800" dirty="0">
                <a:solidFill>
                  <a:prstClr val="black"/>
                </a:solidFill>
                <a:latin typeface="Arial" panose="020B0604020202020204" pitchFamily="34" charset="0"/>
                <a:cs typeface="Arial" panose="020B0604020202020204" pitchFamily="34" charset="0"/>
              </a:rPr>
              <a:t>Le precedenti distanze non si applicano al transito veicolare ed al transito pedonale.</a:t>
            </a:r>
          </a:p>
          <a:p>
            <a:pPr algn="just" defTabSz="685800" eaLnBrk="0" fontAlgn="base" hangingPunct="0">
              <a:spcBef>
                <a:spcPct val="0"/>
              </a:spcBef>
              <a:spcAft>
                <a:spcPct val="0"/>
              </a:spcAft>
              <a:buNone/>
              <a:defRPr/>
            </a:pPr>
            <a:r>
              <a:rPr lang="it-IT" altLang="it-IT" sz="1800" dirty="0">
                <a:solidFill>
                  <a:prstClr val="black"/>
                </a:solidFill>
                <a:latin typeface="Arial" panose="020B0604020202020204" pitchFamily="34" charset="0"/>
                <a:cs typeface="Arial" panose="020B0604020202020204" pitchFamily="34" charset="0"/>
              </a:rPr>
              <a:t>Se il datore di lavoro deve lavorare oltre le distanze prima indicate senza superare D</a:t>
            </a:r>
            <a:r>
              <a:rPr lang="it-IT" altLang="it-IT" sz="1800" baseline="-25000" dirty="0">
                <a:solidFill>
                  <a:prstClr val="black"/>
                </a:solidFill>
                <a:latin typeface="Arial" panose="020B0604020202020204" pitchFamily="34" charset="0"/>
                <a:cs typeface="Arial" panose="020B0604020202020204" pitchFamily="34" charset="0"/>
              </a:rPr>
              <a:t>V</a:t>
            </a:r>
            <a:r>
              <a:rPr lang="it-IT" altLang="it-IT" sz="1800" dirty="0">
                <a:solidFill>
                  <a:prstClr val="black"/>
                </a:solidFill>
                <a:latin typeface="Arial" panose="020B0604020202020204" pitchFamily="34" charset="0"/>
                <a:cs typeface="Arial" panose="020B0604020202020204" pitchFamily="34" charset="0"/>
              </a:rPr>
              <a:t>, deve predisporre un documento di valutazione delle distanze e delle condizioni di sicurezza rivolgendosi per la valutazione a un PES oppure a un professionista esperto della Norma CEI 11-27.</a:t>
            </a:r>
          </a:p>
        </p:txBody>
      </p:sp>
      <p:sp>
        <p:nvSpPr>
          <p:cNvPr id="7" name="Rectangle 3">
            <a:extLst>
              <a:ext uri="{FF2B5EF4-FFF2-40B4-BE49-F238E27FC236}">
                <a16:creationId xmlns:a16="http://schemas.microsoft.com/office/drawing/2014/main" id="{46DCD7B6-12AB-3B8A-6BC0-2807D583C546}"/>
              </a:ext>
            </a:extLst>
          </p:cNvPr>
          <p:cNvSpPr>
            <a:spLocks noChangeArrowheads="1"/>
          </p:cNvSpPr>
          <p:nvPr/>
        </p:nvSpPr>
        <p:spPr bwMode="auto">
          <a:xfrm>
            <a:off x="2847413" y="1552857"/>
            <a:ext cx="344917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IN VICINANZA</a:t>
            </a:r>
          </a:p>
        </p:txBody>
      </p:sp>
    </p:spTree>
    <p:extLst>
      <p:ext uri="{BB962C8B-B14F-4D97-AF65-F5344CB8AC3E}">
        <p14:creationId xmlns:p14="http://schemas.microsoft.com/office/powerpoint/2010/main" val="2948154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8BFB3CD6-32FD-5E5E-297E-7A39CCA5BB5E}"/>
              </a:ext>
            </a:extLst>
          </p:cNvPr>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97F8CA34-8078-4AC2-88CD-5E1D11E5CB06}" type="slidenum">
              <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59</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tangle 4">
            <a:extLst>
              <a:ext uri="{FF2B5EF4-FFF2-40B4-BE49-F238E27FC236}">
                <a16:creationId xmlns:a16="http://schemas.microsoft.com/office/drawing/2014/main" id="{F8A6F357-E3BC-67C5-1281-FF15D08FA8C4}"/>
              </a:ext>
            </a:extLst>
          </p:cNvPr>
          <p:cNvSpPr txBox="1">
            <a:spLocks noChangeArrowheads="1"/>
          </p:cNvSpPr>
          <p:nvPr/>
        </p:nvSpPr>
        <p:spPr bwMode="auto">
          <a:xfrm>
            <a:off x="860611" y="1571882"/>
            <a:ext cx="7422776" cy="427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Ditta/Società: Azienda Agricola “IL BOSCO”</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Ubicazione: via Ai Campi n. 8 - 06049 Spoleto</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Tipo di Lavoro da effettuare: Lavori agricoli di varia natura</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a:p>
            <a:pPr marL="0" marR="0" lvl="0" indent="0" algn="just"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altLang="it-IT" sz="1575" b="1"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Tipologia della linea elettrica che genera il rischio elettrico</a:t>
            </a:r>
          </a:p>
          <a:p>
            <a:pPr marL="0" marR="0" lvl="0" indent="0" algn="just" defTabSz="685800" rtl="0" eaLnBrk="1" fontAlgn="base" latinLnBrk="0" hangingPunct="1">
              <a:lnSpc>
                <a:spcPct val="100000"/>
              </a:lnSpc>
              <a:spcBef>
                <a:spcPts val="0"/>
              </a:spcBef>
              <a:spcAft>
                <a:spcPts val="900"/>
              </a:spcAft>
              <a:buClrTx/>
              <a:buSzTx/>
              <a:buFont typeface="Monotype Sorts" pitchFamily="2" charset="2"/>
              <a:buNone/>
              <a:tabLst/>
              <a:defRPr/>
            </a:pPr>
            <a:r>
              <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Linea aerea in Media Tensione a 15 kV con conduttori nudi esercita da Enel Distribuzione che attraversa una parte dei terreni dell’</a:t>
            </a: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Azienda Agricola “Il Bosco”.</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Individuazione dell’area di lavoro:</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Volume circoscritto dalla distanza di rispetto di 3,5 m dalla verticale dei conduttori più esterni della linea elettrica.</a:t>
            </a:r>
          </a:p>
          <a:p>
            <a:pPr marL="0" marR="0" lvl="0" indent="0" algn="just" defTabSz="685800" rtl="0" eaLnBrk="1" fontAlgn="base" latinLnBrk="0" hangingPunct="1">
              <a:lnSpc>
                <a:spcPct val="100000"/>
              </a:lnSpc>
              <a:spcBef>
                <a:spcPts val="0"/>
              </a:spcBef>
              <a:spcAft>
                <a:spcPts val="90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L’Azienda Agricola ha necessità di utilizzare attrezzature e mezzi che eccedono i limiti di 4 m indicati nell’art. 6.5 della Norma CEI 11-27, e che conseguentemente potrebbero invadere la zona prossima delimitata dalla distanza D</a:t>
            </a:r>
            <a:r>
              <a:rPr kumimoji="1" lang="it-IT" sz="1350" b="0" i="0" u="none" strike="noStrike" kern="120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V</a:t>
            </a: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Distanza specificata individuata:</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Si è proceduto ad una serie di misurazioni dell’altezza dei conduttori della linea dal terreno nei punti in cui la freccia della campata appariva a vista maggiore. Il punto più basso di un conduttore dal suolo è risultato di 6,85 m.</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1" lang="it-IT" sz="1050" b="1"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Nota</a:t>
            </a:r>
            <a:r>
              <a:rPr kumimoji="1" lang="it-IT" sz="10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Le misure sono state eseguite con un misuratore laser o con un teodolite.</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sp>
        <p:nvSpPr>
          <p:cNvPr id="4" name="Rectangle 3">
            <a:extLst>
              <a:ext uri="{FF2B5EF4-FFF2-40B4-BE49-F238E27FC236}">
                <a16:creationId xmlns:a16="http://schemas.microsoft.com/office/drawing/2014/main" id="{4D37440F-B428-D59F-6931-6BC353F14B7B}"/>
              </a:ext>
            </a:extLst>
          </p:cNvPr>
          <p:cNvSpPr>
            <a:spLocks noChangeArrowheads="1"/>
          </p:cNvSpPr>
          <p:nvPr/>
        </p:nvSpPr>
        <p:spPr bwMode="auto">
          <a:xfrm>
            <a:off x="1391770" y="1017259"/>
            <a:ext cx="6360458"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l" defTabSz="342900" rtl="0" eaLnBrk="1" fontAlgn="auto" latinLnBrk="0" hangingPunct="1">
              <a:lnSpc>
                <a:spcPct val="100000"/>
              </a:lnSpc>
              <a:spcBef>
                <a:spcPct val="100000"/>
              </a:spcBef>
              <a:spcAft>
                <a:spcPct val="100000"/>
              </a:spcAft>
              <a:buClrTx/>
              <a:buSzTx/>
              <a:buFont typeface="Monotype Sorts" pitchFamily="2" charset="2"/>
              <a:buNone/>
              <a:tabLst/>
              <a:defRPr/>
            </a:pPr>
            <a:r>
              <a:rPr kumimoji="0" lang="it-IT" altLang="it-IT" sz="1950" b="1" i="0" u="none" strike="noStrike" kern="1200" cap="none" spc="0" normalizeH="0" baseline="0" noProof="0" dirty="0">
                <a:ln>
                  <a:noFill/>
                </a:ln>
                <a:solidFill>
                  <a:srgbClr val="009999"/>
                </a:solidFill>
                <a:effectLst/>
                <a:uLnTx/>
                <a:uFillTx/>
                <a:latin typeface="Arial" panose="020B0604020202020204" pitchFamily="34" charset="0"/>
                <a:ea typeface="+mn-ea"/>
                <a:cs typeface="+mn-cs"/>
              </a:rPr>
              <a:t>Esempio di documento di valutazione delle distanze</a:t>
            </a:r>
          </a:p>
        </p:txBody>
      </p:sp>
    </p:spTree>
    <p:extLst>
      <p:ext uri="{BB962C8B-B14F-4D97-AF65-F5344CB8AC3E}">
        <p14:creationId xmlns:p14="http://schemas.microsoft.com/office/powerpoint/2010/main" val="1358496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6</a:t>
            </a:fld>
            <a:endParaRPr lang="it-IT">
              <a:solidFill>
                <a:prstClr val="black">
                  <a:tint val="75000"/>
                </a:prstClr>
              </a:solidFill>
              <a:latin typeface="Calibri" panose="020F0502020204030204"/>
            </a:endParaRPr>
          </a:p>
        </p:txBody>
      </p:sp>
      <p:sp>
        <p:nvSpPr>
          <p:cNvPr id="2" name="CasellaDiTesto 1">
            <a:extLst>
              <a:ext uri="{FF2B5EF4-FFF2-40B4-BE49-F238E27FC236}">
                <a16:creationId xmlns:a16="http://schemas.microsoft.com/office/drawing/2014/main" id="{AA0A9455-FAA2-4422-2D84-8B3D49FC4C3A}"/>
              </a:ext>
            </a:extLst>
          </p:cNvPr>
          <p:cNvSpPr txBox="1"/>
          <p:nvPr/>
        </p:nvSpPr>
        <p:spPr>
          <a:xfrm>
            <a:off x="1392087" y="1154384"/>
            <a:ext cx="6200405" cy="830997"/>
          </a:xfrm>
          <a:prstGeom prst="rect">
            <a:avLst/>
          </a:prstGeom>
          <a:noFill/>
        </p:spPr>
        <p:txBody>
          <a:bodyPr wrap="square" rtlCol="0">
            <a:spAutoFit/>
          </a:bodyPr>
          <a:lstStyle/>
          <a:p>
            <a:pPr algn="ctr" defTabSz="685800" eaLnBrk="0" fontAlgn="base" hangingPunct="0">
              <a:buClr>
                <a:srgbClr val="FF9966"/>
              </a:buClr>
              <a:buSzPct val="50000"/>
            </a:pPr>
            <a:r>
              <a:rPr kumimoji="1" lang="it-IT" sz="2400" b="1" dirty="0">
                <a:solidFill>
                  <a:srgbClr val="010000"/>
                </a:solidFill>
                <a:latin typeface="Arial" pitchFamily="34" charset="0"/>
              </a:rPr>
              <a:t>LAVORI NON ELETTRICI</a:t>
            </a:r>
          </a:p>
          <a:p>
            <a:pPr algn="ctr" defTabSz="685800" eaLnBrk="0" fontAlgn="base" hangingPunct="0">
              <a:spcAft>
                <a:spcPts val="1800"/>
              </a:spcAft>
              <a:buClr>
                <a:srgbClr val="FF9966"/>
              </a:buClr>
              <a:buSzPct val="50000"/>
            </a:pPr>
            <a:r>
              <a:rPr kumimoji="1" lang="it-IT" sz="2400" b="1" dirty="0">
                <a:solidFill>
                  <a:srgbClr val="010000"/>
                </a:solidFill>
                <a:latin typeface="Arial" pitchFamily="34" charset="0"/>
              </a:rPr>
              <a:t>(in presenza di rischio elettrico)</a:t>
            </a:r>
          </a:p>
        </p:txBody>
      </p:sp>
      <p:pic>
        <p:nvPicPr>
          <p:cNvPr id="4" name="Immagine 3">
            <a:extLst>
              <a:ext uri="{FF2B5EF4-FFF2-40B4-BE49-F238E27FC236}">
                <a16:creationId xmlns:a16="http://schemas.microsoft.com/office/drawing/2014/main" id="{DEC888C2-1E49-E596-FFA5-FC9A03AF2BC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098" t="12235" r="8957" b="9111"/>
          <a:stretch/>
        </p:blipFill>
        <p:spPr>
          <a:xfrm>
            <a:off x="257910" y="2954131"/>
            <a:ext cx="2742035" cy="1918489"/>
          </a:xfrm>
          <a:prstGeom prst="rect">
            <a:avLst/>
          </a:prstGeom>
        </p:spPr>
      </p:pic>
      <p:pic>
        <p:nvPicPr>
          <p:cNvPr id="6" name="Immagine 5">
            <a:extLst>
              <a:ext uri="{FF2B5EF4-FFF2-40B4-BE49-F238E27FC236}">
                <a16:creationId xmlns:a16="http://schemas.microsoft.com/office/drawing/2014/main" id="{ED8900DF-A749-C119-57B6-D8CD08050B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3968" y="2914897"/>
            <a:ext cx="2742122" cy="1957723"/>
          </a:xfrm>
          <a:prstGeom prst="rect">
            <a:avLst/>
          </a:prstGeom>
        </p:spPr>
      </p:pic>
      <p:pic>
        <p:nvPicPr>
          <p:cNvPr id="8" name="Immagine 7">
            <a:extLst>
              <a:ext uri="{FF2B5EF4-FFF2-40B4-BE49-F238E27FC236}">
                <a16:creationId xmlns:a16="http://schemas.microsoft.com/office/drawing/2014/main" id="{056400FF-444C-A13A-EC3F-9408D3DD20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8346" y="2954131"/>
            <a:ext cx="2867307" cy="1918489"/>
          </a:xfrm>
          <a:prstGeom prst="rect">
            <a:avLst/>
          </a:prstGeom>
        </p:spPr>
      </p:pic>
    </p:spTree>
    <p:extLst>
      <p:ext uri="{BB962C8B-B14F-4D97-AF65-F5344CB8AC3E}">
        <p14:creationId xmlns:p14="http://schemas.microsoft.com/office/powerpoint/2010/main" val="12877574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8BFB3CD6-32FD-5E5E-297E-7A39CCA5BB5E}"/>
              </a:ext>
            </a:extLst>
          </p:cNvPr>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97F8CA34-8078-4AC2-88CD-5E1D11E5CB06}" type="slidenum">
              <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60</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tangle 4">
            <a:extLst>
              <a:ext uri="{FF2B5EF4-FFF2-40B4-BE49-F238E27FC236}">
                <a16:creationId xmlns:a16="http://schemas.microsoft.com/office/drawing/2014/main" id="{F8A6F357-E3BC-67C5-1281-FF15D08FA8C4}"/>
              </a:ext>
            </a:extLst>
          </p:cNvPr>
          <p:cNvSpPr txBox="1">
            <a:spLocks noChangeArrowheads="1"/>
          </p:cNvSpPr>
          <p:nvPr/>
        </p:nvSpPr>
        <p:spPr bwMode="auto">
          <a:xfrm>
            <a:off x="860610" y="1687562"/>
            <a:ext cx="7422776" cy="392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marR="0" lvl="0" indent="0" algn="just"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altLang="it-IT" sz="1575" b="1"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Disposizioni Organizzative e procedurali da adottare</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0" lang="it-IT" altLang="it-IT" sz="1425"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Il </a:t>
            </a:r>
            <a:r>
              <a:rPr kumimoji="0" lang="it-IT" altLang="it-IT" sz="1425" b="0" i="0" u="none" strike="noStrike" kern="0" cap="none" spc="0" normalizeH="0" baseline="0" noProof="0" dirty="0" err="1">
                <a:ln>
                  <a:noFill/>
                </a:ln>
                <a:solidFill>
                  <a:srgbClr val="009999"/>
                </a:solidFill>
                <a:effectLst/>
                <a:uLnTx/>
                <a:uFillTx/>
                <a:latin typeface="Arial" panose="020B0604020202020204" pitchFamily="34" charset="0"/>
                <a:ea typeface="+mn-ea"/>
                <a:cs typeface="Arial" panose="020B0604020202020204" pitchFamily="34" charset="0"/>
              </a:rPr>
              <a:t>D.Lgs.</a:t>
            </a:r>
            <a:r>
              <a:rPr kumimoji="0" lang="it-IT" altLang="it-IT" sz="1425"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81/08, art. 83, vieta di eseguire lavori non elettrici in vicinanza di impianti o linee elettriche con parti in tensione accessibili, a distanze inferiori a quelle indicate nella Tabella 1 dell’</a:t>
            </a:r>
            <a:r>
              <a:rPr kumimoji="0" lang="it-IT" altLang="it-IT" sz="1425" b="0" i="0" u="none" strike="noStrike" kern="0" cap="none" spc="0" normalizeH="0" baseline="0" noProof="0" dirty="0" err="1">
                <a:ln>
                  <a:noFill/>
                </a:ln>
                <a:solidFill>
                  <a:srgbClr val="009999"/>
                </a:solidFill>
                <a:effectLst/>
                <a:uLnTx/>
                <a:uFillTx/>
                <a:latin typeface="Arial" panose="020B0604020202020204" pitchFamily="34" charset="0"/>
                <a:ea typeface="+mn-ea"/>
                <a:cs typeface="Arial" panose="020B0604020202020204" pitchFamily="34" charset="0"/>
              </a:rPr>
              <a:t>All</a:t>
            </a:r>
            <a:r>
              <a:rPr kumimoji="0" lang="it-IT" altLang="it-IT" sz="1425"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IX, che per la tensione di 15 kV è di 3,5 m, salvo che non vengano adottate disposizioni organizzative e procedurali idonee a proteggere i lavoratori dai conseguenti rischi come quelle indicate nelle pertinenti normative tecniche (Norma CEI 11-27).</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0" lang="it-IT" sz="1425"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Conseguentemente poiché la distanza che secondo la </a:t>
            </a:r>
            <a:r>
              <a:rPr kumimoji="0" lang="it-IT" altLang="it-IT" sz="1425"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Norma CEI 11-27 determina un lavoro elettrico per il quale sono richieste persone addestrate (PES o PAV), è la distanza </a:t>
            </a:r>
            <a:r>
              <a:rPr kumimoji="1" lang="it-IT" sz="1425"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a:t>
            </a:r>
            <a:r>
              <a:rPr kumimoji="1" lang="it-IT" sz="1425" b="0" i="0" u="none" strike="noStrike" kern="120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V  </a:t>
            </a:r>
            <a:r>
              <a:rPr kumimoji="0" lang="it-IT" altLang="it-IT" sz="1425"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che per il livello di tensione della linea in oggetto è di 1,16 m e una DA9 di 3,5 m.</a:t>
            </a: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r>
              <a:rPr kumimoji="0" lang="it-IT" sz="1425"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Si deve procedere ad un calcolo che garantisca il rispetto della D</a:t>
            </a:r>
            <a:r>
              <a:rPr kumimoji="0" lang="it-IT" sz="1425"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a:t>
            </a:r>
            <a:r>
              <a:rPr kumimoji="0" lang="it-IT" sz="1425"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e la conseguente altezza massima a cui potrà essere posizionata la testa del lavoratore, una distanza ergonomica che preveda i movimenti dello stesso e l’attrezzatura da lui maneggiata.</a:t>
            </a:r>
          </a:p>
          <a:p>
            <a:pPr marL="0" marR="0" lvl="0" indent="0" algn="just" defTabSz="685800" rtl="0" eaLnBrk="1" fontAlgn="base" latinLnBrk="0" hangingPunct="1">
              <a:lnSpc>
                <a:spcPct val="100000"/>
              </a:lnSpc>
              <a:spcBef>
                <a:spcPts val="0"/>
              </a:spcBef>
              <a:spcAft>
                <a:spcPts val="900"/>
              </a:spcAft>
              <a:buClrTx/>
              <a:buSzTx/>
              <a:buFont typeface="Monotype Sorts" pitchFamily="2" charset="2"/>
              <a:buNone/>
              <a:tabLst/>
              <a:defRPr/>
            </a:pPr>
            <a:r>
              <a:rPr kumimoji="0" lang="it-IT" sz="1425"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Per poter calcolare la distanza (a partire dal capo del lavoratore) si dovrà verificare che venga garantita la seguente formula:</a:t>
            </a:r>
          </a:p>
          <a:p>
            <a:pPr marL="0" marR="0" lvl="0" indent="0" algn="ctr" defTabSz="685800" rtl="0" eaLnBrk="1" fontAlgn="base" latinLnBrk="0" hangingPunct="1">
              <a:lnSpc>
                <a:spcPct val="100000"/>
              </a:lnSpc>
              <a:spcBef>
                <a:spcPts val="0"/>
              </a:spcBef>
              <a:spcAft>
                <a:spcPts val="900"/>
              </a:spcAft>
              <a:buClrTx/>
              <a:buSzTx/>
              <a:buFont typeface="Monotype Sorts" pitchFamily="2" charset="2"/>
              <a:buNone/>
              <a:tabLst/>
              <a:defRPr/>
            </a:pPr>
            <a:r>
              <a:rPr kumimoji="0" lang="it-IT" sz="14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a:t>
            </a:r>
            <a:r>
              <a:rPr kumimoji="0" lang="it-IT" sz="14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 </a:t>
            </a:r>
            <a:r>
              <a:rPr kumimoji="0" lang="it-IT" sz="14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D</a:t>
            </a:r>
            <a:r>
              <a:rPr kumimoji="0" lang="it-IT" sz="14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V</a:t>
            </a:r>
            <a:r>
              <a:rPr kumimoji="0" lang="it-IT" sz="14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 E + L</a:t>
            </a:r>
            <a:endPar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sp>
        <p:nvSpPr>
          <p:cNvPr id="4" name="Rectangle 3">
            <a:extLst>
              <a:ext uri="{FF2B5EF4-FFF2-40B4-BE49-F238E27FC236}">
                <a16:creationId xmlns:a16="http://schemas.microsoft.com/office/drawing/2014/main" id="{4D37440F-B428-D59F-6931-6BC353F14B7B}"/>
              </a:ext>
            </a:extLst>
          </p:cNvPr>
          <p:cNvSpPr>
            <a:spLocks noChangeArrowheads="1"/>
          </p:cNvSpPr>
          <p:nvPr/>
        </p:nvSpPr>
        <p:spPr bwMode="auto">
          <a:xfrm>
            <a:off x="1391770" y="1072123"/>
            <a:ext cx="6360458"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l" defTabSz="342900" rtl="0" eaLnBrk="1" fontAlgn="auto" latinLnBrk="0" hangingPunct="1">
              <a:lnSpc>
                <a:spcPct val="100000"/>
              </a:lnSpc>
              <a:spcBef>
                <a:spcPct val="100000"/>
              </a:spcBef>
              <a:spcAft>
                <a:spcPct val="100000"/>
              </a:spcAft>
              <a:buClrTx/>
              <a:buSzTx/>
              <a:buFont typeface="Monotype Sorts" pitchFamily="2" charset="2"/>
              <a:buNone/>
              <a:tabLst/>
              <a:defRPr/>
            </a:pPr>
            <a:r>
              <a:rPr kumimoji="0" lang="it-IT" altLang="it-IT" sz="1950" b="1" i="0" u="none" strike="noStrike" kern="1200" cap="none" spc="0" normalizeH="0" baseline="0" noProof="0" dirty="0">
                <a:ln>
                  <a:noFill/>
                </a:ln>
                <a:solidFill>
                  <a:srgbClr val="009999"/>
                </a:solidFill>
                <a:effectLst/>
                <a:uLnTx/>
                <a:uFillTx/>
                <a:latin typeface="Arial" panose="020B0604020202020204" pitchFamily="34" charset="0"/>
                <a:ea typeface="+mn-ea"/>
                <a:cs typeface="+mn-cs"/>
              </a:rPr>
              <a:t>Esempio di documento di valutazione delle distanze</a:t>
            </a:r>
          </a:p>
        </p:txBody>
      </p:sp>
      <p:sp>
        <p:nvSpPr>
          <p:cNvPr id="5" name="CasellaDiTesto 4">
            <a:extLst>
              <a:ext uri="{FF2B5EF4-FFF2-40B4-BE49-F238E27FC236}">
                <a16:creationId xmlns:a16="http://schemas.microsoft.com/office/drawing/2014/main" id="{9570180C-E300-4AFA-7C35-12CAC6356F21}"/>
              </a:ext>
            </a:extLst>
          </p:cNvPr>
          <p:cNvSpPr txBox="1"/>
          <p:nvPr/>
        </p:nvSpPr>
        <p:spPr>
          <a:xfrm>
            <a:off x="7570933" y="5648976"/>
            <a:ext cx="723276" cy="276999"/>
          </a:xfrm>
          <a:prstGeom prst="rect">
            <a:avLst/>
          </a:prstGeom>
          <a:noFill/>
        </p:spPr>
        <p:txBody>
          <a:bodyPr wrap="none" rtlCol="0">
            <a:spAutoFit/>
          </a:bodyPr>
          <a:lstStyle/>
          <a:p>
            <a:pPr marL="0" marR="0" lvl="0" indent="0" algn="ctr" defTabSz="685800" rtl="0" eaLnBrk="0" fontAlgn="base" latinLnBrk="0" hangingPunct="0">
              <a:lnSpc>
                <a:spcPct val="100000"/>
              </a:lnSpc>
              <a:spcBef>
                <a:spcPct val="20000"/>
              </a:spcBef>
              <a:spcAft>
                <a:spcPct val="0"/>
              </a:spcAft>
              <a:buClr>
                <a:srgbClr val="FF9966"/>
              </a:buClr>
              <a:buSzPct val="50000"/>
              <a:buFontTx/>
              <a:buNone/>
              <a:tabLst/>
              <a:defRPr/>
            </a:pPr>
            <a:r>
              <a:rPr kumimoji="1" lang="it-IT" sz="1200" b="0" i="0" u="none" strike="noStrike" kern="1200" cap="none" spc="0" normalizeH="0" baseline="0" noProof="0" dirty="0">
                <a:ln>
                  <a:noFill/>
                </a:ln>
                <a:solidFill>
                  <a:srgbClr val="009999"/>
                </a:solidFill>
                <a:effectLst/>
                <a:uLnTx/>
                <a:uFillTx/>
                <a:latin typeface="Arial" pitchFamily="34" charset="0"/>
                <a:ea typeface="+mn-ea"/>
                <a:cs typeface="+mn-cs"/>
              </a:rPr>
              <a:t>SEGUE</a:t>
            </a:r>
          </a:p>
        </p:txBody>
      </p:sp>
    </p:spTree>
    <p:extLst>
      <p:ext uri="{BB962C8B-B14F-4D97-AF65-F5344CB8AC3E}">
        <p14:creationId xmlns:p14="http://schemas.microsoft.com/office/powerpoint/2010/main" val="15802190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DAE44-520C-A393-56D0-C86B60DCC6B5}"/>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BB6B388-947F-85A3-4EE0-507DFD844B1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CasellaDiTesto 2">
            <a:extLst>
              <a:ext uri="{FF2B5EF4-FFF2-40B4-BE49-F238E27FC236}">
                <a16:creationId xmlns:a16="http://schemas.microsoft.com/office/drawing/2014/main" id="{03F432B5-5B8C-FBCB-154D-8F203F13C01A}"/>
              </a:ext>
            </a:extLst>
          </p:cNvPr>
          <p:cNvSpPr txBox="1"/>
          <p:nvPr/>
        </p:nvSpPr>
        <p:spPr>
          <a:xfrm>
            <a:off x="3126658" y="374183"/>
            <a:ext cx="28906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NORMA CEI 11-27</a:t>
            </a:r>
          </a:p>
        </p:txBody>
      </p:sp>
      <p:sp>
        <p:nvSpPr>
          <p:cNvPr id="5" name="Titolo 3">
            <a:extLst>
              <a:ext uri="{FF2B5EF4-FFF2-40B4-BE49-F238E27FC236}">
                <a16:creationId xmlns:a16="http://schemas.microsoft.com/office/drawing/2014/main" id="{23B11FEE-742C-28E6-DD08-C28F3C89594F}"/>
              </a:ext>
            </a:extLst>
          </p:cNvPr>
          <p:cNvSpPr txBox="1">
            <a:spLocks/>
          </p:cNvSpPr>
          <p:nvPr/>
        </p:nvSpPr>
        <p:spPr>
          <a:xfrm>
            <a:off x="1288249" y="1101532"/>
            <a:ext cx="6805246" cy="362881"/>
          </a:xfrm>
          <a:prstGeom prst="rect">
            <a:avLst/>
          </a:prstGeom>
        </p:spPr>
        <p:txBody>
          <a:bodyPr anchor="t"/>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it-IT" sz="1800" b="1" i="0" u="none" strike="noStrike" kern="1200" cap="none" spc="0" normalizeH="0" baseline="0" noProof="0" dirty="0">
                <a:ln>
                  <a:noFill/>
                </a:ln>
                <a:solidFill>
                  <a:srgbClr val="009999"/>
                </a:solidFill>
                <a:effectLst/>
                <a:uLnTx/>
                <a:uFillTx/>
                <a:latin typeface="Arial" panose="020B0604020202020204" pitchFamily="34" charset="0"/>
                <a:ea typeface="+mj-ea"/>
                <a:cs typeface="Arial" panose="020B0604020202020204" pitchFamily="34" charset="0"/>
              </a:rPr>
              <a:t>Distanza di lavoro minima </a:t>
            </a:r>
            <a:r>
              <a:rPr kumimoji="0" lang="it-IT" altLang="it-IT" sz="1800" b="1" i="0" u="none" strike="noStrike" kern="1200" cap="none" spc="0" normalizeH="0" baseline="0" noProof="0" dirty="0">
                <a:ln>
                  <a:noFill/>
                </a:ln>
                <a:solidFill>
                  <a:srgbClr val="009999"/>
                </a:solidFill>
                <a:effectLst/>
                <a:uLnTx/>
                <a:uFillTx/>
                <a:latin typeface="Arial" panose="020B0604020202020204" pitchFamily="34" charset="0"/>
                <a:ea typeface="+mj-ea"/>
                <a:cs typeface="Arial" panose="020B0604020202020204" pitchFamily="34" charset="0"/>
              </a:rPr>
              <a:t>D</a:t>
            </a:r>
            <a:r>
              <a:rPr kumimoji="0" lang="it-IT" altLang="it-IT" sz="1800" b="1" i="0" u="none" strike="noStrike" kern="1200" cap="none" spc="0" normalizeH="0" baseline="-25000" noProof="0" dirty="0">
                <a:ln>
                  <a:noFill/>
                </a:ln>
                <a:solidFill>
                  <a:srgbClr val="009999"/>
                </a:solidFill>
                <a:effectLst/>
                <a:uLnTx/>
                <a:uFillTx/>
                <a:latin typeface="Arial" panose="020B0604020202020204" pitchFamily="34" charset="0"/>
                <a:ea typeface="+mj-ea"/>
                <a:cs typeface="Arial" panose="020B0604020202020204" pitchFamily="34" charset="0"/>
              </a:rPr>
              <a:t>W</a:t>
            </a:r>
            <a:endParaRPr kumimoji="0" lang="it-IT" sz="1800" b="1" i="0" u="none" strike="noStrike" kern="1200" cap="none" spc="0" normalizeH="0" baseline="0" noProof="0" dirty="0">
              <a:ln>
                <a:noFill/>
              </a:ln>
              <a:solidFill>
                <a:srgbClr val="009999"/>
              </a:solidFill>
              <a:effectLst/>
              <a:uLnTx/>
              <a:uFillTx/>
              <a:latin typeface="Arial" panose="020B0604020202020204" pitchFamily="34" charset="0"/>
              <a:ea typeface="+mj-ea"/>
              <a:cs typeface="Arial" panose="020B0604020202020204" pitchFamily="34" charset="0"/>
            </a:endParaRPr>
          </a:p>
        </p:txBody>
      </p:sp>
      <p:sp>
        <p:nvSpPr>
          <p:cNvPr id="7" name="Segnaposto testo 1">
            <a:extLst>
              <a:ext uri="{FF2B5EF4-FFF2-40B4-BE49-F238E27FC236}">
                <a16:creationId xmlns:a16="http://schemas.microsoft.com/office/drawing/2014/main" id="{D43D9C21-8FB6-75A1-0968-F76EB550A35C}"/>
              </a:ext>
            </a:extLst>
          </p:cNvPr>
          <p:cNvSpPr txBox="1">
            <a:spLocks/>
          </p:cNvSpPr>
          <p:nvPr/>
        </p:nvSpPr>
        <p:spPr>
          <a:xfrm>
            <a:off x="1261872" y="1497875"/>
            <a:ext cx="6858000" cy="275492"/>
          </a:xfrm>
          <a:prstGeom prst="rect">
            <a:avLst/>
          </a:prstGeom>
        </p:spPr>
        <p:txBody>
          <a:bodyPr vert="horz" lIns="91440" tIns="45720" rIns="91440" bIns="45720" rtlCol="0" anchor="ctr">
            <a:normAutofit fontScale="92500" lnSpcReduction="10000"/>
          </a:bodyPr>
          <a:lstStyle>
            <a:defPPr>
              <a:defRPr lang="it-IT"/>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Distanza di lavoro minima all’esterno della zona prossima (</a:t>
            </a:r>
            <a:r>
              <a:rPr kumimoji="0" lang="it-IT" altLang="it-IT" sz="14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D</a:t>
            </a:r>
            <a:r>
              <a:rPr kumimoji="0" lang="it-IT" altLang="it-IT" sz="1400" b="0" i="0" u="none" strike="noStrike" kern="1200" cap="none" spc="0" normalizeH="0" baseline="-25000" noProof="0" dirty="0">
                <a:ln>
                  <a:noFill/>
                </a:ln>
                <a:solidFill>
                  <a:srgbClr val="009999"/>
                </a:solidFill>
                <a:effectLst/>
                <a:uLnTx/>
                <a:uFillTx/>
                <a:latin typeface="Arial" panose="020B0604020202020204" pitchFamily="34" charset="0"/>
                <a:ea typeface="+mn-ea"/>
                <a:cs typeface="Arial" panose="020B0604020202020204" pitchFamily="34" charset="0"/>
              </a:rPr>
              <a:t>WL</a:t>
            </a:r>
            <a:r>
              <a:rPr kumimoji="0" lang="it-IT" sz="14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a:t>
            </a:r>
          </a:p>
        </p:txBody>
      </p:sp>
      <p:pic>
        <p:nvPicPr>
          <p:cNvPr id="4" name="Immagine 3">
            <a:extLst>
              <a:ext uri="{FF2B5EF4-FFF2-40B4-BE49-F238E27FC236}">
                <a16:creationId xmlns:a16="http://schemas.microsoft.com/office/drawing/2014/main" id="{0E83AD40-F06D-D20A-9321-C92AEE4059E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602506" y="1851683"/>
            <a:ext cx="6357817" cy="3614010"/>
          </a:xfrm>
          <a:prstGeom prst="rect">
            <a:avLst/>
          </a:prstGeom>
        </p:spPr>
      </p:pic>
      <p:sp>
        <p:nvSpPr>
          <p:cNvPr id="8" name="Rettangolo 7">
            <a:extLst>
              <a:ext uri="{FF2B5EF4-FFF2-40B4-BE49-F238E27FC236}">
                <a16:creationId xmlns:a16="http://schemas.microsoft.com/office/drawing/2014/main" id="{B72A6A06-45E4-B9F6-3817-FE24D94CF91D}"/>
              </a:ext>
            </a:extLst>
          </p:cNvPr>
          <p:cNvSpPr/>
          <p:nvPr/>
        </p:nvSpPr>
        <p:spPr>
          <a:xfrm>
            <a:off x="422031" y="5190201"/>
            <a:ext cx="7789985" cy="483031"/>
          </a:xfrm>
          <a:prstGeom prst="rect">
            <a:avLst/>
          </a:prstGeom>
          <a:noFill/>
        </p:spPr>
        <p:txBody>
          <a:bodyPr wrap="square" lIns="84406" tIns="42203" rIns="84406" bIns="42203">
            <a:spAutoFit/>
            <a:scene3d>
              <a:camera prst="orthographicFront"/>
              <a:lightRig rig="soft" dir="t">
                <a:rot lat="0" lon="0" rev="15600000"/>
              </a:lightRig>
            </a:scene3d>
            <a:sp3d extrusionH="57150" prstMaterial="softEdge">
              <a:bevelT w="25400" h="38100"/>
            </a:sp3d>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D</a:t>
            </a:r>
            <a:r>
              <a:rPr kumimoji="0" lang="it-IT" altLang="it-IT" sz="2585" b="1" i="0" u="none" strike="noStrike" kern="1200" cap="none" spc="0" normalizeH="0" baseline="-2500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V</a:t>
            </a:r>
            <a:r>
              <a:rPr kumimoji="0" lang="it-IT" altLang="it-IT" sz="2585" b="1" i="0" u="none" strike="noStrike" kern="1200" cap="none" spc="0" normalizeH="0" baseline="0" noProof="0" dirty="0">
                <a:ln/>
                <a:solidFill>
                  <a:srgbClr val="009999"/>
                </a:solidFill>
                <a:effectLst/>
                <a:uLnTx/>
                <a:uFillTx/>
                <a:latin typeface="Arial" panose="020B0604020202020204" pitchFamily="34" charset="0"/>
                <a:ea typeface="+mn-ea"/>
                <a:cs typeface="+mn-cs"/>
              </a:rPr>
              <a:t> = distanza limite di prossimità</a:t>
            </a:r>
            <a:endParaRPr kumimoji="0" lang="it-IT" sz="2585" b="1" i="0" u="none" strike="noStrike" kern="1200" cap="none" spc="0" normalizeH="0" baseline="0" noProof="0" dirty="0">
              <a:ln/>
              <a:solidFill>
                <a:srgbClr val="009999"/>
              </a:solidFill>
              <a:effectLst/>
              <a:uLnTx/>
              <a:uFillTx/>
              <a:latin typeface="Calibri" panose="020F0502020204030204"/>
              <a:ea typeface="+mn-ea"/>
              <a:cs typeface="+mn-cs"/>
            </a:endParaRPr>
          </a:p>
        </p:txBody>
      </p:sp>
      <p:sp>
        <p:nvSpPr>
          <p:cNvPr id="9" name="Rettangolo 8">
            <a:extLst>
              <a:ext uri="{FF2B5EF4-FFF2-40B4-BE49-F238E27FC236}">
                <a16:creationId xmlns:a16="http://schemas.microsoft.com/office/drawing/2014/main" id="{AAAD944E-DE80-0E8E-060B-207ADFED912A}"/>
              </a:ext>
            </a:extLst>
          </p:cNvPr>
          <p:cNvSpPr/>
          <p:nvPr/>
        </p:nvSpPr>
        <p:spPr>
          <a:xfrm>
            <a:off x="422031" y="5648198"/>
            <a:ext cx="6825257" cy="483031"/>
          </a:xfrm>
          <a:prstGeom prst="rect">
            <a:avLst/>
          </a:prstGeom>
          <a:noFill/>
        </p:spPr>
        <p:txBody>
          <a:bodyPr wrap="square" lIns="84406" tIns="42203" rIns="84406" bIns="42203">
            <a:spAutoFit/>
            <a:scene3d>
              <a:camera prst="orthographicFront"/>
              <a:lightRig rig="soft" dir="t">
                <a:rot lat="0" lon="0" rev="15600000"/>
              </a:lightRig>
            </a:scene3d>
            <a:sp3d extrusionH="57150" prstMaterial="softEdge">
              <a:bevelT w="25400" h="38100"/>
            </a:sp3d>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L</a:t>
            </a:r>
            <a:r>
              <a:rPr kumimoji="0" lang="it-IT" altLang="it-IT" sz="2585" b="1" i="0" u="none" strike="noStrike" kern="1200" cap="none" spc="0" normalizeH="0" baseline="0" noProof="0" dirty="0">
                <a:ln/>
                <a:solidFill>
                  <a:srgbClr val="009999"/>
                </a:solidFill>
                <a:effectLst/>
                <a:uLnTx/>
                <a:uFillTx/>
                <a:latin typeface="Arial" panose="020B0604020202020204" pitchFamily="34" charset="0"/>
                <a:ea typeface="+mn-ea"/>
                <a:cs typeface="+mn-cs"/>
              </a:rPr>
              <a:t> = dimensione longitudinale degli oggetti</a:t>
            </a:r>
            <a:r>
              <a:rPr kumimoji="0" lang="it-IT" altLang="it-IT" sz="2585" b="1" i="0" u="none" strike="noStrike" kern="1200" cap="none" spc="0" normalizeH="0" baseline="0" noProof="0" dirty="0">
                <a:ln/>
                <a:solidFill>
                  <a:srgbClr val="009999"/>
                </a:solidFill>
                <a:effectLst/>
                <a:highlight>
                  <a:srgbClr val="FFFF00"/>
                </a:highlight>
                <a:uLnTx/>
                <a:uFillTx/>
                <a:latin typeface="Arial" panose="020B0604020202020204" pitchFamily="34" charset="0"/>
                <a:ea typeface="+mn-ea"/>
                <a:cs typeface="+mn-cs"/>
              </a:rPr>
              <a:t> </a:t>
            </a:r>
            <a:endParaRPr kumimoji="0" lang="it-IT" sz="2585" b="1" i="0" u="none" strike="noStrike" kern="1200" cap="none" spc="0" normalizeH="0" baseline="0" noProof="0" dirty="0">
              <a:ln/>
              <a:solidFill>
                <a:srgbClr val="009999"/>
              </a:solidFill>
              <a:effectLst/>
              <a:uLnTx/>
              <a:uFillTx/>
              <a:latin typeface="Calibri" panose="020F0502020204030204"/>
              <a:ea typeface="+mn-ea"/>
              <a:cs typeface="+mn-cs"/>
            </a:endParaRPr>
          </a:p>
        </p:txBody>
      </p:sp>
      <p:sp>
        <p:nvSpPr>
          <p:cNvPr id="10" name="Rettangolo 9">
            <a:extLst>
              <a:ext uri="{FF2B5EF4-FFF2-40B4-BE49-F238E27FC236}">
                <a16:creationId xmlns:a16="http://schemas.microsoft.com/office/drawing/2014/main" id="{D509F184-55E3-7528-D478-6EC00E55D8AE}"/>
              </a:ext>
            </a:extLst>
          </p:cNvPr>
          <p:cNvSpPr/>
          <p:nvPr/>
        </p:nvSpPr>
        <p:spPr>
          <a:xfrm>
            <a:off x="422031" y="6111259"/>
            <a:ext cx="4175048" cy="483031"/>
          </a:xfrm>
          <a:prstGeom prst="rect">
            <a:avLst/>
          </a:prstGeom>
          <a:noFill/>
        </p:spPr>
        <p:txBody>
          <a:bodyPr wrap="square" lIns="84406" tIns="42203" rIns="84406" bIns="42203">
            <a:spAutoFit/>
            <a:scene3d>
              <a:camera prst="orthographicFront"/>
              <a:lightRig rig="soft" dir="t">
                <a:rot lat="0" lon="0" rev="15600000"/>
              </a:lightRig>
            </a:scene3d>
            <a:sp3d extrusionH="57150" prstMaterial="softEdge">
              <a:bevelT w="25400" h="38100"/>
            </a:sp3d>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E</a:t>
            </a:r>
            <a:r>
              <a:rPr kumimoji="0" lang="it-IT" altLang="it-IT" sz="2585" b="1" i="0" u="none" strike="noStrike" kern="1200" cap="none" spc="0" normalizeH="0" baseline="0" noProof="0" dirty="0">
                <a:ln/>
                <a:solidFill>
                  <a:srgbClr val="009999"/>
                </a:solidFill>
                <a:effectLst/>
                <a:uLnTx/>
                <a:uFillTx/>
                <a:latin typeface="Arial" panose="020B0604020202020204" pitchFamily="34" charset="0"/>
                <a:ea typeface="+mn-ea"/>
                <a:cs typeface="+mn-cs"/>
              </a:rPr>
              <a:t> = distanza ergonomica  </a:t>
            </a:r>
            <a:endParaRPr kumimoji="0" lang="it-IT" sz="2585" b="1" i="0" u="none" strike="noStrike" kern="1200" cap="none" spc="0" normalizeH="0" baseline="0" noProof="0" dirty="0">
              <a:ln/>
              <a:solidFill>
                <a:srgbClr val="009999"/>
              </a:solidFill>
              <a:effectLst/>
              <a:uLnTx/>
              <a:uFillTx/>
              <a:latin typeface="Calibri" panose="020F0502020204030204"/>
              <a:ea typeface="+mn-ea"/>
              <a:cs typeface="+mn-cs"/>
            </a:endParaRPr>
          </a:p>
        </p:txBody>
      </p:sp>
      <p:sp>
        <p:nvSpPr>
          <p:cNvPr id="15" name="Segnaposto contenuto 3">
            <a:extLst>
              <a:ext uri="{FF2B5EF4-FFF2-40B4-BE49-F238E27FC236}">
                <a16:creationId xmlns:a16="http://schemas.microsoft.com/office/drawing/2014/main" id="{7F48D208-7210-D41B-3C9D-2A35014355C4}"/>
              </a:ext>
            </a:extLst>
          </p:cNvPr>
          <p:cNvSpPr txBox="1">
            <a:spLocks/>
          </p:cNvSpPr>
          <p:nvPr/>
        </p:nvSpPr>
        <p:spPr bwMode="auto">
          <a:xfrm>
            <a:off x="83719" y="3221362"/>
            <a:ext cx="2699674" cy="490134"/>
          </a:xfrm>
          <a:prstGeom prst="rect">
            <a:avLst/>
          </a:prstGeom>
          <a:noFill/>
          <a:ln w="25400">
            <a:noFill/>
            <a:prstDash val="sysDash"/>
            <a:miter lim="800000"/>
            <a:headEnd/>
            <a:tailEnd/>
          </a:ln>
        </p:spPr>
        <p:txBody>
          <a:bodyPr wrap="square" anchor="ctr">
            <a:spAutoFit/>
          </a:bodyPr>
          <a:lstStyle>
            <a:lvl1pPr marL="342900" indent="-342900" defTabSz="538163">
              <a:defRPr>
                <a:solidFill>
                  <a:schemeClr val="tx1"/>
                </a:solidFill>
                <a:latin typeface="Calibri" panose="020F0502020204030204" pitchFamily="34" charset="0"/>
              </a:defRPr>
            </a:lvl1pPr>
            <a:lvl2pPr marL="742950" indent="-285750" defTabSz="538163">
              <a:defRPr>
                <a:solidFill>
                  <a:schemeClr val="tx1"/>
                </a:solidFill>
                <a:latin typeface="Calibri" panose="020F0502020204030204" pitchFamily="34" charset="0"/>
              </a:defRPr>
            </a:lvl2pPr>
            <a:lvl3pPr defTabSz="538163">
              <a:defRPr>
                <a:solidFill>
                  <a:schemeClr val="tx1"/>
                </a:solidFill>
                <a:latin typeface="Calibri" panose="020F0502020204030204" pitchFamily="34" charset="0"/>
              </a:defRPr>
            </a:lvl3pPr>
            <a:lvl4pPr marL="1600200" indent="-228600" defTabSz="538163">
              <a:defRPr>
                <a:solidFill>
                  <a:schemeClr val="tx1"/>
                </a:solidFill>
                <a:latin typeface="Calibri" panose="020F0502020204030204" pitchFamily="34" charset="0"/>
              </a:defRPr>
            </a:lvl4pPr>
            <a:lvl5pPr marL="2057400" indent="-228600" defTabSz="538163">
              <a:defRPr>
                <a:solidFill>
                  <a:schemeClr val="tx1"/>
                </a:solidFill>
                <a:latin typeface="Calibri" panose="020F0502020204030204" pitchFamily="34" charset="0"/>
              </a:defRPr>
            </a:lvl5pPr>
            <a:lvl6pPr marL="2514600" indent="-228600" defTabSz="538163" eaLnBrk="0" fontAlgn="base" hangingPunct="0">
              <a:spcBef>
                <a:spcPct val="0"/>
              </a:spcBef>
              <a:spcAft>
                <a:spcPct val="0"/>
              </a:spcAft>
              <a:defRPr>
                <a:solidFill>
                  <a:schemeClr val="tx1"/>
                </a:solidFill>
                <a:latin typeface="Calibri" panose="020F0502020204030204" pitchFamily="34" charset="0"/>
              </a:defRPr>
            </a:lvl6pPr>
            <a:lvl7pPr marL="2971800" indent="-228600" defTabSz="538163" eaLnBrk="0" fontAlgn="base" hangingPunct="0">
              <a:spcBef>
                <a:spcPct val="0"/>
              </a:spcBef>
              <a:spcAft>
                <a:spcPct val="0"/>
              </a:spcAft>
              <a:defRPr>
                <a:solidFill>
                  <a:schemeClr val="tx1"/>
                </a:solidFill>
                <a:latin typeface="Calibri" panose="020F0502020204030204" pitchFamily="34" charset="0"/>
              </a:defRPr>
            </a:lvl7pPr>
            <a:lvl8pPr marL="3429000" indent="-228600" defTabSz="538163" eaLnBrk="0" fontAlgn="base" hangingPunct="0">
              <a:spcBef>
                <a:spcPct val="0"/>
              </a:spcBef>
              <a:spcAft>
                <a:spcPct val="0"/>
              </a:spcAft>
              <a:defRPr>
                <a:solidFill>
                  <a:schemeClr val="tx1"/>
                </a:solidFill>
                <a:latin typeface="Calibri" panose="020F0502020204030204" pitchFamily="34" charset="0"/>
              </a:defRPr>
            </a:lvl8pPr>
            <a:lvl9pPr marL="3886200" indent="-228600" defTabSz="538163"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D</a:t>
            </a:r>
            <a:r>
              <a:rPr kumimoji="0" lang="it-IT" altLang="it-IT" sz="2585" b="1" i="0" u="none" strike="noStrike" kern="1200" cap="none" spc="0" normalizeH="0" baseline="-2500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WV</a:t>
            </a: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 = D</a:t>
            </a:r>
            <a:r>
              <a:rPr kumimoji="0" lang="it-IT" altLang="it-IT" sz="2585" b="1" i="0" u="none" strike="noStrike" kern="1200" cap="none" spc="0" normalizeH="0" baseline="-2500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V</a:t>
            </a:r>
            <a:r>
              <a:rPr kumimoji="0" lang="it-IT" alt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Arial" panose="020B0604020202020204" pitchFamily="34" charset="0"/>
                <a:ea typeface="+mn-ea"/>
                <a:cs typeface="+mn-cs"/>
              </a:rPr>
              <a:t> + L + E</a:t>
            </a:r>
            <a:endParaRPr kumimoji="0" lang="it-IT" sz="2585" b="1" i="0" u="none" strike="noStrike" kern="1200" cap="none" spc="0" normalizeH="0" baseline="0" noProof="0" dirty="0">
              <a:ln/>
              <a:solidFill>
                <a:srgbClr val="009999"/>
              </a:solidFill>
              <a:effectLst>
                <a:outerShdw blurRad="38100" dist="38100" dir="2700000" algn="tl">
                  <a:srgbClr val="000000">
                    <a:alpha val="43137"/>
                  </a:srgbClr>
                </a:outerShdw>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767823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8BFB3CD6-32FD-5E5E-297E-7A39CCA5BB5E}"/>
              </a:ext>
            </a:extLst>
          </p:cNvPr>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97F8CA34-8078-4AC2-88CD-5E1D11E5CB06}" type="slidenum">
              <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62</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tangle 4">
            <a:extLst>
              <a:ext uri="{FF2B5EF4-FFF2-40B4-BE49-F238E27FC236}">
                <a16:creationId xmlns:a16="http://schemas.microsoft.com/office/drawing/2014/main" id="{F8A6F357-E3BC-67C5-1281-FF15D08FA8C4}"/>
              </a:ext>
            </a:extLst>
          </p:cNvPr>
          <p:cNvSpPr txBox="1">
            <a:spLocks noChangeArrowheads="1"/>
          </p:cNvSpPr>
          <p:nvPr/>
        </p:nvSpPr>
        <p:spPr bwMode="auto">
          <a:xfrm>
            <a:off x="933764" y="1504762"/>
            <a:ext cx="7360445" cy="395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marR="0" lvl="0" indent="0" algn="just"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altLang="it-IT" sz="150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Se si pensa di utilizzare una cesoia di 60 centimetri, considerati i movimenti del lavoratore pari a 50 cm e ipotizzati altri 50 cm (per tener conto dell’effetto degli sbandamenti laterali dei conduttori dovuti all’azione del vento e/o degli abbassamenti di quota dovuti alle condizioni termiche), si avrà: </a:t>
            </a:r>
          </a:p>
          <a:p>
            <a:pPr marL="0" marR="0" lvl="0" indent="0" algn="ctr"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a:t>
            </a:r>
            <a:r>
              <a:rPr kumimoji="0" lang="it-IT" sz="15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a:t>
            </a: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 1,16 + 0,60 + 0,50 = 2,76 m</a:t>
            </a:r>
          </a:p>
          <a:p>
            <a:pPr marL="0" marR="0" lvl="0" indent="0" algn="l"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Da cui deriva che il capo della persona, non potrà superare la D</a:t>
            </a:r>
            <a:r>
              <a:rPr kumimoji="0" lang="it-IT" sz="15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a:t>
            </a: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a:t>
            </a:r>
          </a:p>
          <a:p>
            <a:pPr marL="0" marR="0" lvl="0" indent="0" algn="l"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Per garantire il rispetto di questa distanza si deve sottrarre la D</a:t>
            </a:r>
            <a:r>
              <a:rPr kumimoji="0" lang="it-IT" sz="15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a:t>
            </a: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 dall’altezza del conduttore dal suolo ed ottenere l’altezza massima praticabile.</a:t>
            </a:r>
          </a:p>
          <a:p>
            <a:pPr marL="0" marR="0" lvl="0" indent="0" algn="l"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L’altezza massima praticabile sarà pari alla distanza dal suolo del conduttore - D</a:t>
            </a:r>
            <a:r>
              <a:rPr kumimoji="0" lang="it-IT" sz="1500" b="0" i="0" u="none" strike="noStrike" kern="0" cap="none" spc="0" normalizeH="0" baseline="-2500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WV</a:t>
            </a: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a:t>
            </a:r>
          </a:p>
          <a:p>
            <a:pPr marL="0" marR="0" lvl="0" indent="0" algn="ctr"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6,85 - 2,76 = 4,09 m</a:t>
            </a:r>
          </a:p>
          <a:p>
            <a:pPr marL="0" marR="0" lvl="0" indent="0" algn="l" defTabSz="685800" rtl="0" eaLnBrk="1" fontAlgn="base" latinLnBrk="0" hangingPunct="1">
              <a:lnSpc>
                <a:spcPct val="100000"/>
              </a:lnSpc>
              <a:spcBef>
                <a:spcPts val="0"/>
              </a:spcBef>
              <a:spcAft>
                <a:spcPts val="1500"/>
              </a:spcAft>
              <a:buClrTx/>
              <a:buSzTx/>
              <a:buFont typeface="Monotype Sorts" pitchFamily="2" charset="2"/>
              <a:buNone/>
              <a:tabLst/>
              <a:defRPr/>
            </a:pPr>
            <a:r>
              <a:rPr kumimoji="0" lang="it-IT" sz="1500" b="0" i="0" u="none" strike="noStrike" kern="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rPr>
              <a:t>Tale misura sarà determinata dall’altezza del lavoratore sommata all’altezza del trabattello.</a:t>
            </a:r>
            <a:endParaRPr kumimoji="1" lang="it-IT" sz="150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1" lang="it-IT" sz="1350" b="0" i="0" u="none" strike="noStrike" kern="1200" cap="none" spc="0" normalizeH="0" baseline="0" noProof="0" dirty="0">
              <a:ln>
                <a:noFill/>
              </a:ln>
              <a:solidFill>
                <a:srgbClr val="009999"/>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685800" rtl="0" eaLnBrk="1" fontAlgn="base" latinLnBrk="0" hangingPunct="1">
              <a:lnSpc>
                <a:spcPct val="100000"/>
              </a:lnSpc>
              <a:spcBef>
                <a:spcPts val="0"/>
              </a:spcBef>
              <a:spcAft>
                <a:spcPts val="0"/>
              </a:spcAft>
              <a:buClrTx/>
              <a:buSzTx/>
              <a:buFont typeface="Monotype Sorts" pitchFamily="2" charset="2"/>
              <a:buNone/>
              <a:tabLst/>
              <a:defRPr/>
            </a:pPr>
            <a:endParaRPr kumimoji="0" lang="it-IT" altLang="it-IT" sz="1350" b="0" i="0" u="none" strike="noStrike" kern="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sp>
        <p:nvSpPr>
          <p:cNvPr id="4" name="Rectangle 3">
            <a:extLst>
              <a:ext uri="{FF2B5EF4-FFF2-40B4-BE49-F238E27FC236}">
                <a16:creationId xmlns:a16="http://schemas.microsoft.com/office/drawing/2014/main" id="{4D37440F-B428-D59F-6931-6BC353F14B7B}"/>
              </a:ext>
            </a:extLst>
          </p:cNvPr>
          <p:cNvSpPr>
            <a:spLocks noChangeArrowheads="1"/>
          </p:cNvSpPr>
          <p:nvPr/>
        </p:nvSpPr>
        <p:spPr bwMode="auto">
          <a:xfrm>
            <a:off x="1391771" y="798018"/>
            <a:ext cx="6360458"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l" defTabSz="342900" rtl="0" eaLnBrk="1" fontAlgn="auto" latinLnBrk="0" hangingPunct="1">
              <a:lnSpc>
                <a:spcPct val="100000"/>
              </a:lnSpc>
              <a:spcBef>
                <a:spcPct val="100000"/>
              </a:spcBef>
              <a:spcAft>
                <a:spcPct val="100000"/>
              </a:spcAft>
              <a:buClrTx/>
              <a:buSzTx/>
              <a:buFont typeface="Monotype Sorts" pitchFamily="2" charset="2"/>
              <a:buNone/>
              <a:tabLst/>
              <a:defRPr/>
            </a:pPr>
            <a:r>
              <a:rPr kumimoji="0" lang="it-IT" altLang="it-IT" sz="1950" b="1" i="0" u="none" strike="noStrike" kern="1200" cap="none" spc="0" normalizeH="0" baseline="0" noProof="0" dirty="0">
                <a:ln>
                  <a:noFill/>
                </a:ln>
                <a:solidFill>
                  <a:srgbClr val="009999"/>
                </a:solidFill>
                <a:effectLst/>
                <a:uLnTx/>
                <a:uFillTx/>
                <a:latin typeface="Arial" panose="020B0604020202020204" pitchFamily="34" charset="0"/>
                <a:ea typeface="+mn-ea"/>
                <a:cs typeface="+mn-cs"/>
              </a:rPr>
              <a:t>Esempio di documento di valutazione delle distanze</a:t>
            </a:r>
          </a:p>
        </p:txBody>
      </p:sp>
      <p:sp>
        <p:nvSpPr>
          <p:cNvPr id="5" name="CasellaDiTesto 4">
            <a:extLst>
              <a:ext uri="{FF2B5EF4-FFF2-40B4-BE49-F238E27FC236}">
                <a16:creationId xmlns:a16="http://schemas.microsoft.com/office/drawing/2014/main" id="{9570180C-E300-4AFA-7C35-12CAC6356F21}"/>
              </a:ext>
            </a:extLst>
          </p:cNvPr>
          <p:cNvSpPr txBox="1"/>
          <p:nvPr/>
        </p:nvSpPr>
        <p:spPr>
          <a:xfrm>
            <a:off x="7570933" y="5648976"/>
            <a:ext cx="723276" cy="276999"/>
          </a:xfrm>
          <a:prstGeom prst="rect">
            <a:avLst/>
          </a:prstGeom>
          <a:noFill/>
        </p:spPr>
        <p:txBody>
          <a:bodyPr wrap="none" rtlCol="0">
            <a:spAutoFit/>
          </a:bodyPr>
          <a:lstStyle/>
          <a:p>
            <a:pPr marL="0" marR="0" lvl="0" indent="0" algn="ctr" defTabSz="685800" rtl="0" eaLnBrk="0" fontAlgn="base" latinLnBrk="0" hangingPunct="0">
              <a:lnSpc>
                <a:spcPct val="100000"/>
              </a:lnSpc>
              <a:spcBef>
                <a:spcPct val="20000"/>
              </a:spcBef>
              <a:spcAft>
                <a:spcPct val="0"/>
              </a:spcAft>
              <a:buClr>
                <a:srgbClr val="FF9966"/>
              </a:buClr>
              <a:buSzPct val="50000"/>
              <a:buFontTx/>
              <a:buNone/>
              <a:tabLst/>
              <a:defRPr/>
            </a:pPr>
            <a:r>
              <a:rPr kumimoji="1" lang="it-IT" sz="1200" b="0" i="0" u="none" strike="noStrike" kern="1200" cap="none" spc="0" normalizeH="0" baseline="0" noProof="0" dirty="0">
                <a:ln>
                  <a:noFill/>
                </a:ln>
                <a:solidFill>
                  <a:srgbClr val="009999"/>
                </a:solidFill>
                <a:effectLst/>
                <a:uLnTx/>
                <a:uFillTx/>
                <a:latin typeface="Arial" pitchFamily="34" charset="0"/>
                <a:ea typeface="+mn-ea"/>
                <a:cs typeface="+mn-cs"/>
              </a:rPr>
              <a:t>SEGUE</a:t>
            </a:r>
          </a:p>
        </p:txBody>
      </p:sp>
    </p:spTree>
    <p:extLst>
      <p:ext uri="{BB962C8B-B14F-4D97-AF65-F5344CB8AC3E}">
        <p14:creationId xmlns:p14="http://schemas.microsoft.com/office/powerpoint/2010/main" val="8975036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5CA4B-C735-BC56-59A2-E76FB3C06A77}"/>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7BC0B093-8D2B-E988-E8E8-3CA9F0BFC628}"/>
              </a:ext>
            </a:extLst>
          </p:cNvPr>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97F8CA34-8078-4AC2-88CD-5E1D11E5CB06}" type="slidenum">
              <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63</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ACF7813-5555-CB3A-C64B-0F48DB5511CE}"/>
              </a:ext>
            </a:extLst>
          </p:cNvPr>
          <p:cNvSpPr>
            <a:spLocks noChangeArrowheads="1"/>
          </p:cNvSpPr>
          <p:nvPr/>
        </p:nvSpPr>
        <p:spPr bwMode="auto">
          <a:xfrm>
            <a:off x="2232077" y="843738"/>
            <a:ext cx="4679845"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marL="0" marR="0" lvl="0" indent="0" algn="l" defTabSz="342900" rtl="0" eaLnBrk="1" fontAlgn="auto" latinLnBrk="0" hangingPunct="1">
              <a:lnSpc>
                <a:spcPct val="100000"/>
              </a:lnSpc>
              <a:spcBef>
                <a:spcPct val="100000"/>
              </a:spcBef>
              <a:spcAft>
                <a:spcPct val="100000"/>
              </a:spcAft>
              <a:buClrTx/>
              <a:buSzTx/>
              <a:buFont typeface="Monotype Sorts" pitchFamily="2" charset="2"/>
              <a:buNone/>
              <a:tabLst/>
              <a:defRPr/>
            </a:pPr>
            <a:r>
              <a:rPr kumimoji="0" lang="it-IT" altLang="it-IT" sz="1950" b="1" i="0" u="none" strike="noStrike" kern="1200" cap="none" spc="0" normalizeH="0" baseline="0" noProof="0" dirty="0">
                <a:ln>
                  <a:noFill/>
                </a:ln>
                <a:solidFill>
                  <a:srgbClr val="009999"/>
                </a:solidFill>
                <a:effectLst/>
                <a:uLnTx/>
                <a:uFillTx/>
                <a:latin typeface="Arial" panose="020B0604020202020204" pitchFamily="34" charset="0"/>
                <a:ea typeface="+mn-ea"/>
                <a:cs typeface="+mn-cs"/>
              </a:rPr>
              <a:t>Esempio di valutazione delle distanze</a:t>
            </a:r>
          </a:p>
        </p:txBody>
      </p:sp>
      <p:pic>
        <p:nvPicPr>
          <p:cNvPr id="7" name="Immagine 6">
            <a:extLst>
              <a:ext uri="{FF2B5EF4-FFF2-40B4-BE49-F238E27FC236}">
                <a16:creationId xmlns:a16="http://schemas.microsoft.com/office/drawing/2014/main" id="{87104A6B-55E0-88A0-E794-E7B4B925E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524" y="1266410"/>
            <a:ext cx="3008376" cy="4837176"/>
          </a:xfrm>
          <a:prstGeom prst="rect">
            <a:avLst/>
          </a:prstGeom>
        </p:spPr>
      </p:pic>
      <p:sp>
        <p:nvSpPr>
          <p:cNvPr id="8" name="CasellaDiTesto 7">
            <a:extLst>
              <a:ext uri="{FF2B5EF4-FFF2-40B4-BE49-F238E27FC236}">
                <a16:creationId xmlns:a16="http://schemas.microsoft.com/office/drawing/2014/main" id="{EF288CC9-DE82-3D91-7BA3-3300DA390FC1}"/>
              </a:ext>
            </a:extLst>
          </p:cNvPr>
          <p:cNvSpPr txBox="1"/>
          <p:nvPr/>
        </p:nvSpPr>
        <p:spPr>
          <a:xfrm>
            <a:off x="800100" y="2377440"/>
            <a:ext cx="4315968"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Se per attività particolari nello spazio di lavoro non si riesce a rispettare l’altezza sopra indicata (4,61 m), è necessario contattare l’esercente della linea per l’installazione di impedimenti o per la messa fuori tensione e in sicurezza della linea per tutta la durata dei lavori.</a:t>
            </a:r>
          </a:p>
        </p:txBody>
      </p:sp>
      <p:sp>
        <p:nvSpPr>
          <p:cNvPr id="9" name="CasellaDiTesto 8">
            <a:extLst>
              <a:ext uri="{FF2B5EF4-FFF2-40B4-BE49-F238E27FC236}">
                <a16:creationId xmlns:a16="http://schemas.microsoft.com/office/drawing/2014/main" id="{03E7F616-F758-5404-0AA1-661EC5AB6161}"/>
              </a:ext>
            </a:extLst>
          </p:cNvPr>
          <p:cNvSpPr txBox="1"/>
          <p:nvPr/>
        </p:nvSpPr>
        <p:spPr>
          <a:xfrm>
            <a:off x="5074158" y="6079352"/>
            <a:ext cx="40698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Esempio di distanza D</a:t>
            </a:r>
            <a:r>
              <a:rPr kumimoji="0" lang="it-IT" sz="1200" b="1" i="0" u="none" strike="noStrike" kern="1200" cap="none" spc="0" normalizeH="0" baseline="-25000" noProof="0" dirty="0">
                <a:ln>
                  <a:noFill/>
                </a:ln>
                <a:solidFill>
                  <a:srgbClr val="009999"/>
                </a:solidFill>
                <a:effectLst/>
                <a:uLnTx/>
                <a:uFillTx/>
                <a:latin typeface="Arial" panose="020B0604020202020204" pitchFamily="34" charset="0"/>
                <a:ea typeface="+mn-ea"/>
                <a:cs typeface="Arial" panose="020B0604020202020204" pitchFamily="34" charset="0"/>
              </a:rPr>
              <a:t>WV</a:t>
            </a:r>
            <a:r>
              <a:rPr kumimoji="0" lang="it-IT" sz="1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per lavori sotto parti attive</a:t>
            </a:r>
          </a:p>
        </p:txBody>
      </p:sp>
    </p:spTree>
    <p:extLst>
      <p:ext uri="{BB962C8B-B14F-4D97-AF65-F5344CB8AC3E}">
        <p14:creationId xmlns:p14="http://schemas.microsoft.com/office/powerpoint/2010/main" val="15931855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64</a:t>
            </a:fld>
            <a:endParaRPr lang="it-IT">
              <a:solidFill>
                <a:prstClr val="black">
                  <a:tint val="75000"/>
                </a:prstClr>
              </a:solidFill>
              <a:latin typeface="Calibri" panose="020F0502020204030204"/>
            </a:endParaRPr>
          </a:p>
        </p:txBody>
      </p:sp>
      <p:sp>
        <p:nvSpPr>
          <p:cNvPr id="5" name="Rectangle 6">
            <a:extLst>
              <a:ext uri="{FF2B5EF4-FFF2-40B4-BE49-F238E27FC236}">
                <a16:creationId xmlns:a16="http://schemas.microsoft.com/office/drawing/2014/main" id="{AE5E6BFA-2206-B6F5-6D08-ED335A6A5E60}"/>
              </a:ext>
            </a:extLst>
          </p:cNvPr>
          <p:cNvSpPr>
            <a:spLocks noChangeArrowheads="1"/>
          </p:cNvSpPr>
          <p:nvPr/>
        </p:nvSpPr>
        <p:spPr bwMode="auto">
          <a:xfrm>
            <a:off x="1101118" y="4010248"/>
            <a:ext cx="6711554" cy="1340464"/>
          </a:xfrm>
          <a:prstGeom prst="rect">
            <a:avLst/>
          </a:prstGeom>
          <a:solidFill>
            <a:srgbClr val="00FFFF"/>
          </a:solidFill>
          <a:ln>
            <a:noFill/>
          </a:ln>
        </p:spPr>
        <p:txBody>
          <a:bodyPr lIns="67500" tIns="35100" rIns="67500" bIns="35100">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257175" indent="-257175" algn="just" defTabSz="685800" fontAlgn="base">
              <a:spcBef>
                <a:spcPct val="0"/>
              </a:spcBef>
              <a:spcAft>
                <a:spcPct val="0"/>
              </a:spcAft>
              <a:buFontTx/>
              <a:buChar char="-"/>
              <a:defRPr/>
            </a:pPr>
            <a:r>
              <a:rPr lang="it-IT" altLang="it-IT" sz="1650" b="1" dirty="0">
                <a:solidFill>
                  <a:srgbClr val="000000"/>
                </a:solidFill>
                <a:latin typeface="Arial" pitchFamily="34" charset="0"/>
                <a:cs typeface="Arial" panose="020B0604020202020204" pitchFamily="34" charset="0"/>
              </a:rPr>
              <a:t>attuare </a:t>
            </a:r>
            <a:r>
              <a:rPr lang="it-IT" altLang="it-IT" sz="1650" b="1" dirty="0">
                <a:solidFill>
                  <a:srgbClr val="0000CC"/>
                </a:solidFill>
                <a:latin typeface="Arial" pitchFamily="34" charset="0"/>
                <a:cs typeface="Arial" panose="020B0604020202020204" pitchFamily="34" charset="0"/>
              </a:rPr>
              <a:t>barriere</a:t>
            </a:r>
            <a:r>
              <a:rPr lang="it-IT" altLang="it-IT" sz="1650" b="1" dirty="0">
                <a:solidFill>
                  <a:srgbClr val="000000"/>
                </a:solidFill>
                <a:latin typeface="Arial" pitchFamily="34" charset="0"/>
                <a:cs typeface="Arial" panose="020B0604020202020204" pitchFamily="34" charset="0"/>
              </a:rPr>
              <a:t>, </a:t>
            </a:r>
            <a:r>
              <a:rPr lang="it-IT" altLang="it-IT" sz="1650" b="1" dirty="0">
                <a:solidFill>
                  <a:srgbClr val="0000CC"/>
                </a:solidFill>
                <a:latin typeface="Arial" pitchFamily="34" charset="0"/>
                <a:cs typeface="Arial" panose="020B0604020202020204" pitchFamily="34" charset="0"/>
              </a:rPr>
              <a:t>ostacoli</a:t>
            </a:r>
            <a:r>
              <a:rPr lang="it-IT" altLang="it-IT" sz="1650" b="1" dirty="0">
                <a:solidFill>
                  <a:srgbClr val="000000"/>
                </a:solidFill>
                <a:latin typeface="Arial" pitchFamily="34" charset="0"/>
                <a:cs typeface="Arial" panose="020B0604020202020204" pitchFamily="34" charset="0"/>
              </a:rPr>
              <a:t>, </a:t>
            </a:r>
            <a:r>
              <a:rPr lang="it-IT" altLang="it-IT" sz="1650" b="1" dirty="0">
                <a:solidFill>
                  <a:srgbClr val="0000CC"/>
                </a:solidFill>
                <a:latin typeface="Arial" pitchFamily="34" charset="0"/>
                <a:cs typeface="Arial" panose="020B0604020202020204" pitchFamily="34" charset="0"/>
              </a:rPr>
              <a:t>blocchi</a:t>
            </a:r>
            <a:r>
              <a:rPr lang="it-IT" altLang="it-IT" sz="1650" b="1" dirty="0">
                <a:solidFill>
                  <a:srgbClr val="000000"/>
                </a:solidFill>
                <a:latin typeface="Arial" pitchFamily="34" charset="0"/>
                <a:cs typeface="Arial" panose="020B0604020202020204" pitchFamily="34" charset="0"/>
              </a:rPr>
              <a:t> , ecc. per impedire l’accesso sotto distanza </a:t>
            </a:r>
            <a:r>
              <a:rPr lang="it-IT" altLang="it-IT" sz="1650" b="1" dirty="0">
                <a:solidFill>
                  <a:srgbClr val="0000CC"/>
                </a:solidFill>
                <a:latin typeface="Arial" pitchFamily="34" charset="0"/>
                <a:cs typeface="Arial" panose="020B0604020202020204" pitchFamily="34" charset="0"/>
              </a:rPr>
              <a:t>D</a:t>
            </a:r>
            <a:r>
              <a:rPr lang="it-IT" altLang="it-IT" sz="1650" b="1" baseline="-25000" dirty="0">
                <a:solidFill>
                  <a:srgbClr val="0000CC"/>
                </a:solidFill>
                <a:latin typeface="Arial" pitchFamily="34" charset="0"/>
                <a:cs typeface="Arial" panose="020B0604020202020204" pitchFamily="34" charset="0"/>
              </a:rPr>
              <a:t>V</a:t>
            </a:r>
          </a:p>
          <a:p>
            <a:pPr algn="ctr" defTabSz="685800" fontAlgn="base">
              <a:spcBef>
                <a:spcPct val="0"/>
              </a:spcBef>
              <a:spcAft>
                <a:spcPct val="0"/>
              </a:spcAft>
              <a:buNone/>
              <a:defRPr/>
            </a:pPr>
            <a:r>
              <a:rPr lang="it-IT" altLang="it-IT" sz="1650" b="1" dirty="0">
                <a:solidFill>
                  <a:srgbClr val="462300"/>
                </a:solidFill>
                <a:latin typeface="Arial" pitchFamily="34" charset="0"/>
                <a:cs typeface="Arial" panose="020B0604020202020204" pitchFamily="34" charset="0"/>
              </a:rPr>
              <a:t>oppure</a:t>
            </a:r>
          </a:p>
          <a:p>
            <a:pPr marL="257175" indent="-257175" algn="just" defTabSz="685800" fontAlgn="base">
              <a:spcBef>
                <a:spcPct val="0"/>
              </a:spcBef>
              <a:spcAft>
                <a:spcPct val="0"/>
              </a:spcAft>
              <a:buFontTx/>
              <a:buChar char="-"/>
              <a:defRPr/>
            </a:pPr>
            <a:r>
              <a:rPr lang="it-IT" altLang="it-IT" sz="1650" b="1" dirty="0">
                <a:solidFill>
                  <a:srgbClr val="0000CC"/>
                </a:solidFill>
                <a:latin typeface="Arial" pitchFamily="34" charset="0"/>
                <a:cs typeface="Arial" panose="020B0604020202020204" pitchFamily="34" charset="0"/>
              </a:rPr>
              <a:t>mettere fuori tensione e in sicurezza </a:t>
            </a:r>
            <a:r>
              <a:rPr lang="it-IT" altLang="it-IT" sz="1650" b="1" dirty="0">
                <a:solidFill>
                  <a:srgbClr val="000000"/>
                </a:solidFill>
                <a:latin typeface="Arial" pitchFamily="34" charset="0"/>
                <a:cs typeface="Arial" panose="020B0604020202020204" pitchFamily="34" charset="0"/>
              </a:rPr>
              <a:t>la linea in accordo col gestore</a:t>
            </a:r>
          </a:p>
        </p:txBody>
      </p:sp>
      <p:sp>
        <p:nvSpPr>
          <p:cNvPr id="7" name="Rectangle 6">
            <a:extLst>
              <a:ext uri="{FF2B5EF4-FFF2-40B4-BE49-F238E27FC236}">
                <a16:creationId xmlns:a16="http://schemas.microsoft.com/office/drawing/2014/main" id="{02564FDF-D699-16DF-A055-8BB52DD9BDE9}"/>
              </a:ext>
            </a:extLst>
          </p:cNvPr>
          <p:cNvSpPr>
            <a:spLocks noChangeArrowheads="1"/>
          </p:cNvSpPr>
          <p:nvPr/>
        </p:nvSpPr>
        <p:spPr bwMode="auto">
          <a:xfrm>
            <a:off x="2765612" y="1924272"/>
            <a:ext cx="5047060" cy="210221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257175" indent="-257175" algn="just" defTabSz="685800" eaLnBrk="0" fontAlgn="base" hangingPunct="0">
              <a:spcBef>
                <a:spcPct val="0"/>
              </a:spcBef>
              <a:spcAft>
                <a:spcPct val="0"/>
              </a:spcAft>
              <a:buBlip>
                <a:blip r:embed="rId2"/>
              </a:buBlip>
              <a:defRPr/>
            </a:pPr>
            <a:r>
              <a:rPr lang="it-IT" altLang="it-IT" sz="1650" b="1" dirty="0">
                <a:solidFill>
                  <a:srgbClr val="000000"/>
                </a:solidFill>
                <a:latin typeface="Arial" panose="020B0604020202020204" pitchFamily="34" charset="0"/>
                <a:cs typeface="Arial" panose="020B0604020202020204" pitchFamily="34" charset="0"/>
              </a:rPr>
              <a:t>Per i lavori svolti a distanza </a:t>
            </a:r>
            <a:r>
              <a:rPr lang="it-IT" altLang="it-IT" sz="1650" b="1" dirty="0" err="1">
                <a:solidFill>
                  <a:srgbClr val="0000C0"/>
                </a:solidFill>
                <a:latin typeface="Arial" panose="020B0604020202020204" pitchFamily="34" charset="0"/>
                <a:cs typeface="Arial" panose="020B0604020202020204" pitchFamily="34" charset="0"/>
              </a:rPr>
              <a:t>Dv</a:t>
            </a:r>
            <a:r>
              <a:rPr lang="it-IT" altLang="it-IT" sz="1650" b="1" dirty="0">
                <a:solidFill>
                  <a:srgbClr val="0000C0"/>
                </a:solidFill>
                <a:latin typeface="Arial" panose="020B0604020202020204" pitchFamily="34" charset="0"/>
                <a:cs typeface="Arial" panose="020B0604020202020204" pitchFamily="34" charset="0"/>
              </a:rPr>
              <a:t> &lt; d &lt; DA9  </a:t>
            </a:r>
            <a:r>
              <a:rPr lang="it-IT" altLang="it-IT" sz="1650" b="1" dirty="0">
                <a:solidFill>
                  <a:srgbClr val="000000"/>
                </a:solidFill>
                <a:latin typeface="Arial" panose="020B0604020202020204" pitchFamily="34" charset="0"/>
                <a:cs typeface="Arial" panose="020B0604020202020204" pitchFamily="34" charset="0"/>
              </a:rPr>
              <a:t>si devono a priori valutare le condizioni più sfavorevoli </a:t>
            </a:r>
          </a:p>
          <a:p>
            <a:pPr marL="257175" indent="-257175" algn="just" defTabSz="685800" eaLnBrk="0" fontAlgn="base" hangingPunct="0">
              <a:spcBef>
                <a:spcPct val="0"/>
              </a:spcBef>
              <a:spcAft>
                <a:spcPct val="0"/>
              </a:spcAft>
              <a:buBlip>
                <a:blip r:embed="rId2"/>
              </a:buBlip>
              <a:defRPr/>
            </a:pPr>
            <a:r>
              <a:rPr lang="it-IT" altLang="it-IT" sz="1650" b="1" dirty="0">
                <a:solidFill>
                  <a:srgbClr val="000000"/>
                </a:solidFill>
                <a:latin typeface="Arial" panose="020B0604020202020204" pitchFamily="34" charset="0"/>
                <a:cs typeface="Arial" panose="020B0604020202020204" pitchFamily="34" charset="0"/>
              </a:rPr>
              <a:t>Se dalla valutazione risulta che </a:t>
            </a:r>
            <a:r>
              <a:rPr lang="it-IT" altLang="it-IT" sz="1650" b="1" dirty="0">
                <a:solidFill>
                  <a:srgbClr val="0000C0"/>
                </a:solidFill>
                <a:latin typeface="Arial" panose="020B0604020202020204" pitchFamily="34" charset="0"/>
                <a:cs typeface="Arial" panose="020B0604020202020204" pitchFamily="34" charset="0"/>
              </a:rPr>
              <a:t>non è possibile con certezza</a:t>
            </a:r>
            <a:r>
              <a:rPr lang="it-IT" altLang="it-IT" sz="1650" b="1" dirty="0">
                <a:solidFill>
                  <a:srgbClr val="000000"/>
                </a:solidFill>
                <a:latin typeface="Arial" panose="020B0604020202020204" pitchFamily="34" charset="0"/>
                <a:cs typeface="Arial" panose="020B0604020202020204" pitchFamily="34" charset="0"/>
              </a:rPr>
              <a:t> tenere macchine operatrici, persone, apparecchi di sollevamento, ponteggi, ecc. </a:t>
            </a:r>
            <a:r>
              <a:rPr lang="it-IT" altLang="it-IT" sz="1650" b="1" dirty="0">
                <a:solidFill>
                  <a:srgbClr val="0000C0"/>
                </a:solidFill>
                <a:latin typeface="Arial" panose="020B0604020202020204" pitchFamily="34" charset="0"/>
                <a:cs typeface="Arial" panose="020B0604020202020204" pitchFamily="34" charset="0"/>
              </a:rPr>
              <a:t>fuori da D</a:t>
            </a:r>
            <a:r>
              <a:rPr lang="it-IT" altLang="it-IT" sz="1650" b="1" baseline="-25000" dirty="0">
                <a:solidFill>
                  <a:srgbClr val="0000C0"/>
                </a:solidFill>
                <a:latin typeface="Arial" panose="020B0604020202020204" pitchFamily="34" charset="0"/>
                <a:cs typeface="Arial" panose="020B0604020202020204" pitchFamily="34" charset="0"/>
              </a:rPr>
              <a:t>V</a:t>
            </a:r>
            <a:r>
              <a:rPr lang="it-IT" altLang="it-IT" sz="1650" b="1" dirty="0">
                <a:solidFill>
                  <a:srgbClr val="000000"/>
                </a:solidFill>
                <a:latin typeface="Arial" panose="020B0604020202020204" pitchFamily="34" charset="0"/>
                <a:cs typeface="Arial" panose="020B0604020202020204" pitchFamily="34" charset="0"/>
              </a:rPr>
              <a:t> si devono:</a:t>
            </a:r>
          </a:p>
        </p:txBody>
      </p:sp>
      <p:pic>
        <p:nvPicPr>
          <p:cNvPr id="8" name="Picture 3" descr="C:\Users\federico.SBSDOSIO\AppData\Local\Microsoft\Windows\INetCache\IE\K51JDKQW\MC900330873[1].wmf">
            <a:extLst>
              <a:ext uri="{FF2B5EF4-FFF2-40B4-BE49-F238E27FC236}">
                <a16:creationId xmlns:a16="http://schemas.microsoft.com/office/drawing/2014/main" id="{03058910-C174-7441-EA3D-9DAF41F7DEF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1118" y="1999746"/>
            <a:ext cx="1389459"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667D29BD-638C-FDCC-BCBD-91A752D59CEE}"/>
              </a:ext>
            </a:extLst>
          </p:cNvPr>
          <p:cNvSpPr>
            <a:spLocks noChangeArrowheads="1"/>
          </p:cNvSpPr>
          <p:nvPr/>
        </p:nvSpPr>
        <p:spPr bwMode="auto">
          <a:xfrm>
            <a:off x="2847414" y="957951"/>
            <a:ext cx="3449171"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IN VICINANZA</a:t>
            </a:r>
          </a:p>
        </p:txBody>
      </p:sp>
    </p:spTree>
    <p:extLst>
      <p:ext uri="{BB962C8B-B14F-4D97-AF65-F5344CB8AC3E}">
        <p14:creationId xmlns:p14="http://schemas.microsoft.com/office/powerpoint/2010/main" val="17358003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65</a:t>
            </a:fld>
            <a:endParaRPr lang="it-IT">
              <a:solidFill>
                <a:prstClr val="black">
                  <a:tint val="75000"/>
                </a:prstClr>
              </a:solidFill>
              <a:latin typeface="Calibri" panose="020F0502020204030204"/>
            </a:endParaRPr>
          </a:p>
        </p:txBody>
      </p:sp>
      <p:sp>
        <p:nvSpPr>
          <p:cNvPr id="6" name="CasellaDiTesto 5"/>
          <p:cNvSpPr txBox="1"/>
          <p:nvPr/>
        </p:nvSpPr>
        <p:spPr>
          <a:xfrm>
            <a:off x="1426967" y="1136300"/>
            <a:ext cx="6200405" cy="830997"/>
          </a:xfrm>
          <a:prstGeom prst="rect">
            <a:avLst/>
          </a:prstGeom>
          <a:noFill/>
        </p:spPr>
        <p:txBody>
          <a:bodyPr wrap="square" rtlCol="0">
            <a:spAutoFit/>
          </a:bodyPr>
          <a:lstStyle/>
          <a:p>
            <a:pPr algn="ctr" defTabSz="685800" eaLnBrk="0" fontAlgn="base" hangingPunct="0">
              <a:buClr>
                <a:srgbClr val="FF9966"/>
              </a:buClr>
              <a:buSzPct val="50000"/>
              <a:defRPr/>
            </a:pPr>
            <a:r>
              <a:rPr kumimoji="1" lang="it-IT" sz="2400" b="1" dirty="0">
                <a:solidFill>
                  <a:srgbClr val="010000"/>
                </a:solidFill>
                <a:latin typeface="Arial" pitchFamily="34" charset="0"/>
              </a:rPr>
              <a:t>LAVORI ELETTRICI</a:t>
            </a:r>
          </a:p>
          <a:p>
            <a:pPr algn="ctr" defTabSz="685800" eaLnBrk="0" fontAlgn="base" hangingPunct="0">
              <a:buClr>
                <a:srgbClr val="FF9966"/>
              </a:buClr>
              <a:buSzPct val="50000"/>
              <a:defRPr/>
            </a:pPr>
            <a:r>
              <a:rPr kumimoji="1" lang="it-IT" sz="2400" b="1" dirty="0">
                <a:solidFill>
                  <a:srgbClr val="010000"/>
                </a:solidFill>
                <a:latin typeface="Arial" pitchFamily="34" charset="0"/>
              </a:rPr>
              <a:t>(a contatto; in prossimità)</a:t>
            </a: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7340" y="2542072"/>
            <a:ext cx="2963346" cy="2396077"/>
          </a:xfrm>
          <a:prstGeom prst="rect">
            <a:avLst/>
          </a:prstGeom>
        </p:spPr>
      </p:pic>
      <p:pic>
        <p:nvPicPr>
          <p:cNvPr id="9" name="Immagine 8">
            <a:extLst>
              <a:ext uri="{FF2B5EF4-FFF2-40B4-BE49-F238E27FC236}">
                <a16:creationId xmlns:a16="http://schemas.microsoft.com/office/drawing/2014/main" id="{8C1332BC-A1C7-22FF-D760-4E543DF334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716" y="2542071"/>
            <a:ext cx="4239812" cy="2396077"/>
          </a:xfrm>
          <a:prstGeom prst="rect">
            <a:avLst/>
          </a:prstGeom>
        </p:spPr>
      </p:pic>
    </p:spTree>
    <p:extLst>
      <p:ext uri="{BB962C8B-B14F-4D97-AF65-F5344CB8AC3E}">
        <p14:creationId xmlns:p14="http://schemas.microsoft.com/office/powerpoint/2010/main" val="2505352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66</a:t>
            </a:fld>
            <a:endParaRPr lang="it-IT">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E42A1A86-F38E-8863-C6D9-160DC78BBCCC}"/>
              </a:ext>
            </a:extLst>
          </p:cNvPr>
          <p:cNvSpPr txBox="1">
            <a:spLocks noChangeArrowheads="1"/>
          </p:cNvSpPr>
          <p:nvPr/>
        </p:nvSpPr>
        <p:spPr bwMode="auto">
          <a:xfrm>
            <a:off x="675630" y="1629025"/>
            <a:ext cx="7800731" cy="13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685800" eaLnBrk="1" hangingPunct="1">
              <a:spcBef>
                <a:spcPts val="1350"/>
              </a:spcBef>
              <a:spcAft>
                <a:spcPts val="1350"/>
              </a:spcAft>
              <a:buClrTx/>
              <a:buSzTx/>
              <a:buNone/>
              <a:defRPr/>
            </a:pPr>
            <a:r>
              <a:rPr kumimoji="0" lang="it-IT" altLang="it-IT" sz="1725" b="1" kern="0" dirty="0">
                <a:solidFill>
                  <a:prstClr val="black"/>
                </a:solidFill>
                <a:latin typeface="Arial" panose="020B0604020202020204" pitchFamily="34" charset="0"/>
                <a:cs typeface="Arial" panose="020B0604020202020204" pitchFamily="34" charset="0"/>
              </a:rPr>
              <a:t>Lavoro elettrico (Norma CEI 11-27; art. 3.4.2)</a:t>
            </a:r>
          </a:p>
          <a:p>
            <a:pPr marL="0" indent="0" algn="just" defTabSz="685800" eaLnBrk="1" hangingPunct="1">
              <a:spcBef>
                <a:spcPts val="1350"/>
              </a:spcBef>
              <a:spcAft>
                <a:spcPts val="1350"/>
              </a:spcAft>
              <a:buClrTx/>
              <a:buSzTx/>
              <a:buNone/>
              <a:defRPr/>
            </a:pPr>
            <a:r>
              <a:rPr kumimoji="0" lang="it-IT" altLang="it-IT" sz="1725" kern="0" dirty="0">
                <a:solidFill>
                  <a:prstClr val="black"/>
                </a:solidFill>
                <a:latin typeface="Arial" panose="020B0604020202020204" pitchFamily="34" charset="0"/>
                <a:cs typeface="Arial" panose="020B0604020202020204" pitchFamily="34" charset="0"/>
              </a:rPr>
              <a:t>Lavoro svolto a distanza minore o uguale a </a:t>
            </a:r>
            <a:r>
              <a:rPr kumimoji="0" lang="it-IT" sz="1725" kern="0" dirty="0">
                <a:solidFill>
                  <a:prstClr val="black"/>
                </a:solidFill>
                <a:latin typeface="Arial" panose="020B0604020202020204" pitchFamily="34" charset="0"/>
                <a:cs typeface="Arial" panose="020B0604020202020204" pitchFamily="34" charset="0"/>
              </a:rPr>
              <a:t>D</a:t>
            </a:r>
            <a:r>
              <a:rPr kumimoji="0" lang="it-IT" sz="1725" kern="0" baseline="-25000" dirty="0">
                <a:solidFill>
                  <a:prstClr val="black"/>
                </a:solidFill>
                <a:latin typeface="Arial" panose="020B0604020202020204" pitchFamily="34" charset="0"/>
                <a:cs typeface="Arial" panose="020B0604020202020204" pitchFamily="34" charset="0"/>
              </a:rPr>
              <a:t>V</a:t>
            </a:r>
            <a:r>
              <a:rPr kumimoji="0" lang="it-IT" sz="1725" kern="0" dirty="0">
                <a:solidFill>
                  <a:prstClr val="black"/>
                </a:solidFill>
                <a:latin typeface="Arial" panose="020B0604020202020204" pitchFamily="34" charset="0"/>
                <a:cs typeface="Arial" panose="020B0604020202020204" pitchFamily="34" charset="0"/>
              </a:rPr>
              <a:t> </a:t>
            </a:r>
            <a:r>
              <a:rPr kumimoji="0" lang="it-IT" altLang="it-IT" sz="1725" kern="0" dirty="0">
                <a:solidFill>
                  <a:prstClr val="black"/>
                </a:solidFill>
                <a:latin typeface="Arial" panose="020B0604020202020204" pitchFamily="34" charset="0"/>
                <a:cs typeface="Arial" panose="020B0604020202020204" pitchFamily="34" charset="0"/>
              </a:rPr>
              <a:t>da parti attive accessibili di linee e di impianti elettrici o lavori fuori tensione sugli stessi.</a:t>
            </a:r>
          </a:p>
          <a:p>
            <a:pPr marL="0" indent="0" algn="just" defTabSz="685800" eaLnBrk="1" hangingPunct="1">
              <a:spcBef>
                <a:spcPts val="1350"/>
              </a:spcBef>
              <a:spcAft>
                <a:spcPts val="1350"/>
              </a:spcAft>
              <a:buClrTx/>
              <a:buSzTx/>
              <a:buNone/>
              <a:defRPr/>
            </a:pPr>
            <a:endParaRPr kumimoji="0" lang="it-IT" altLang="it-IT" sz="3600" kern="0" dirty="0">
              <a:solidFill>
                <a:srgbClr val="010000"/>
              </a:solidFill>
              <a:latin typeface="Arial" panose="020B0604020202020204" pitchFamily="34" charset="0"/>
              <a:cs typeface="Arial" panose="020B0604020202020204" pitchFamily="34" charset="0"/>
            </a:endParaRPr>
          </a:p>
        </p:txBody>
      </p:sp>
      <p:sp>
        <p:nvSpPr>
          <p:cNvPr id="4" name="Rectangle 4">
            <a:extLst>
              <a:ext uri="{FF2B5EF4-FFF2-40B4-BE49-F238E27FC236}">
                <a16:creationId xmlns:a16="http://schemas.microsoft.com/office/drawing/2014/main" id="{9EC41695-553F-C108-7D01-7076E704EAD0}"/>
              </a:ext>
            </a:extLst>
          </p:cNvPr>
          <p:cNvSpPr txBox="1">
            <a:spLocks noChangeArrowheads="1"/>
          </p:cNvSpPr>
          <p:nvPr/>
        </p:nvSpPr>
        <p:spPr bwMode="auto">
          <a:xfrm>
            <a:off x="675630" y="3486335"/>
            <a:ext cx="4098095" cy="240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538163" indent="-538163" algn="just" defTabSz="685800" eaLnBrk="1" hangingPunct="1">
              <a:spcBef>
                <a:spcPts val="1350"/>
              </a:spcBef>
              <a:spcAft>
                <a:spcPts val="1350"/>
              </a:spcAft>
              <a:buClrTx/>
              <a:buSzTx/>
              <a:buNone/>
              <a:defRPr/>
            </a:pPr>
            <a:r>
              <a:rPr kumimoji="0" lang="it-IT" altLang="it-IT" sz="1275" b="1" kern="0" dirty="0">
                <a:solidFill>
                  <a:prstClr val="black"/>
                </a:solidFill>
                <a:latin typeface="Arial" panose="020B0604020202020204" pitchFamily="34" charset="0"/>
                <a:cs typeface="Arial" panose="020B0604020202020204" pitchFamily="34" charset="0"/>
              </a:rPr>
              <a:t>Nota</a:t>
            </a:r>
            <a:r>
              <a:rPr kumimoji="0" lang="it-IT" altLang="it-IT" sz="1275" kern="0" dirty="0">
                <a:solidFill>
                  <a:prstClr val="black"/>
                </a:solidFill>
                <a:latin typeface="Arial" panose="020B0604020202020204" pitchFamily="34" charset="0"/>
                <a:cs typeface="Arial" panose="020B0604020202020204" pitchFamily="34" charset="0"/>
              </a:rPr>
              <a:t>: </a:t>
            </a:r>
            <a:r>
              <a:rPr kumimoji="0" lang="it-IT" altLang="it-IT" sz="1275" kern="0" baseline="40000" dirty="0">
                <a:solidFill>
                  <a:prstClr val="black"/>
                </a:solidFill>
                <a:latin typeface="Arial" panose="020B0604020202020204" pitchFamily="34" charset="0"/>
                <a:cs typeface="Arial" panose="020B0604020202020204" pitchFamily="34" charset="0"/>
              </a:rPr>
              <a:t> </a:t>
            </a:r>
            <a:r>
              <a:rPr kumimoji="0" lang="it-IT" altLang="it-IT" sz="1275" kern="0" dirty="0">
                <a:solidFill>
                  <a:prstClr val="black"/>
                </a:solidFill>
                <a:latin typeface="Arial" panose="020B0604020202020204" pitchFamily="34" charset="0"/>
                <a:cs typeface="Arial" panose="020B0604020202020204" pitchFamily="34" charset="0"/>
              </a:rPr>
              <a:t>Per lavoro elettrico si intende qualsiasi attività lavorativa eseguita nella zona di lavoro sotto tensione o nella zona prossima in quanto, in esse, qualsiasi lavoratore può essere assoggettato a un rischio elettrico, sia che operi direttamente sulle parti attive in tensione o fuori tensione dell’impianto elettrico, sia che svolga lavori, in prossimità di un impianto elettrico, di natura non elettrica, come lavori di muratura, verniciatura, taglio rami, ecc.</a:t>
            </a:r>
          </a:p>
        </p:txBody>
      </p:sp>
      <p:sp>
        <p:nvSpPr>
          <p:cNvPr id="6" name="Rectangle 3">
            <a:extLst>
              <a:ext uri="{FF2B5EF4-FFF2-40B4-BE49-F238E27FC236}">
                <a16:creationId xmlns:a16="http://schemas.microsoft.com/office/drawing/2014/main" id="{667D29BD-638C-FDCC-BCBD-91A752D59CEE}"/>
              </a:ext>
            </a:extLst>
          </p:cNvPr>
          <p:cNvSpPr>
            <a:spLocks noChangeArrowheads="1"/>
          </p:cNvSpPr>
          <p:nvPr/>
        </p:nvSpPr>
        <p:spPr bwMode="auto">
          <a:xfrm>
            <a:off x="2975891" y="854679"/>
            <a:ext cx="319221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ELETTRICI</a:t>
            </a:r>
          </a:p>
        </p:txBody>
      </p:sp>
      <p:grpSp>
        <p:nvGrpSpPr>
          <p:cNvPr id="8" name="Gruppo 7">
            <a:extLst>
              <a:ext uri="{FF2B5EF4-FFF2-40B4-BE49-F238E27FC236}">
                <a16:creationId xmlns:a16="http://schemas.microsoft.com/office/drawing/2014/main" id="{A251B731-A668-2AA5-BADD-FF9D2A50225A}"/>
              </a:ext>
            </a:extLst>
          </p:cNvPr>
          <p:cNvGrpSpPr/>
          <p:nvPr/>
        </p:nvGrpSpPr>
        <p:grpSpPr>
          <a:xfrm>
            <a:off x="5040417" y="2959820"/>
            <a:ext cx="3782312" cy="3625663"/>
            <a:chOff x="5152487" y="1607096"/>
            <a:chExt cx="3502952" cy="3357873"/>
          </a:xfrm>
        </p:grpSpPr>
        <p:cxnSp>
          <p:nvCxnSpPr>
            <p:cNvPr id="9" name="Connettore 2 8">
              <a:extLst>
                <a:ext uri="{FF2B5EF4-FFF2-40B4-BE49-F238E27FC236}">
                  <a16:creationId xmlns:a16="http://schemas.microsoft.com/office/drawing/2014/main" id="{0712A0AB-DF44-BA5E-01CA-07923AF7617A}"/>
                </a:ext>
              </a:extLst>
            </p:cNvPr>
            <p:cNvCxnSpPr>
              <a:cxnSpLocks/>
            </p:cNvCxnSpPr>
            <p:nvPr/>
          </p:nvCxnSpPr>
          <p:spPr>
            <a:xfrm>
              <a:off x="5243734" y="3910588"/>
              <a:ext cx="1614600" cy="0"/>
            </a:xfrm>
            <a:prstGeom prst="straightConnector1">
              <a:avLst/>
            </a:prstGeom>
            <a:ln w="158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a:extLst>
                <a:ext uri="{FF2B5EF4-FFF2-40B4-BE49-F238E27FC236}">
                  <a16:creationId xmlns:a16="http://schemas.microsoft.com/office/drawing/2014/main" id="{5D8CF2BF-AFF3-557C-F6F0-222A4A989E72}"/>
                </a:ext>
              </a:extLst>
            </p:cNvPr>
            <p:cNvCxnSpPr>
              <a:cxnSpLocks/>
            </p:cNvCxnSpPr>
            <p:nvPr/>
          </p:nvCxnSpPr>
          <p:spPr>
            <a:xfrm flipV="1">
              <a:off x="5243734" y="3296729"/>
              <a:ext cx="1743078" cy="3000"/>
            </a:xfrm>
            <a:prstGeom prst="straightConnector1">
              <a:avLst/>
            </a:prstGeom>
            <a:ln w="158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2 10">
              <a:extLst>
                <a:ext uri="{FF2B5EF4-FFF2-40B4-BE49-F238E27FC236}">
                  <a16:creationId xmlns:a16="http://schemas.microsoft.com/office/drawing/2014/main" id="{70605DCC-E7FA-28FB-D6EB-C1A51B45F4D7}"/>
                </a:ext>
              </a:extLst>
            </p:cNvPr>
            <p:cNvCxnSpPr>
              <a:cxnSpLocks/>
            </p:cNvCxnSpPr>
            <p:nvPr/>
          </p:nvCxnSpPr>
          <p:spPr>
            <a:xfrm>
              <a:off x="5243734" y="2752253"/>
              <a:ext cx="1948464" cy="371082"/>
            </a:xfrm>
            <a:prstGeom prst="straightConnector1">
              <a:avLst/>
            </a:prstGeom>
            <a:ln w="158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12" name="Ovale 11">
              <a:extLst>
                <a:ext uri="{FF2B5EF4-FFF2-40B4-BE49-F238E27FC236}">
                  <a16:creationId xmlns:a16="http://schemas.microsoft.com/office/drawing/2014/main" id="{92EBDF1C-6DB8-DF20-619F-1AC8DCAFC7D7}"/>
                </a:ext>
              </a:extLst>
            </p:cNvPr>
            <p:cNvSpPr>
              <a:spLocks noChangeArrowheads="1"/>
            </p:cNvSpPr>
            <p:nvPr/>
          </p:nvSpPr>
          <p:spPr bwMode="auto">
            <a:xfrm>
              <a:off x="5152487" y="1607096"/>
              <a:ext cx="3502952" cy="3357873"/>
            </a:xfrm>
            <a:prstGeom prst="ellipse">
              <a:avLst/>
            </a:prstGeom>
            <a:solidFill>
              <a:srgbClr val="00FFFF"/>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 name="Ovale 12">
              <a:extLst>
                <a:ext uri="{FF2B5EF4-FFF2-40B4-BE49-F238E27FC236}">
                  <a16:creationId xmlns:a16="http://schemas.microsoft.com/office/drawing/2014/main" id="{11F3B392-F27C-DB61-E90E-39810E06110A}"/>
                </a:ext>
              </a:extLst>
            </p:cNvPr>
            <p:cNvSpPr>
              <a:spLocks noChangeArrowheads="1"/>
            </p:cNvSpPr>
            <p:nvPr/>
          </p:nvSpPr>
          <p:spPr bwMode="auto">
            <a:xfrm>
              <a:off x="5963291" y="2400350"/>
              <a:ext cx="1881345" cy="1771366"/>
            </a:xfrm>
            <a:prstGeom prst="ellipse">
              <a:avLst/>
            </a:prstGeom>
            <a:solidFill>
              <a:srgbClr val="FFFF00"/>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Ovale 13">
              <a:extLst>
                <a:ext uri="{FF2B5EF4-FFF2-40B4-BE49-F238E27FC236}">
                  <a16:creationId xmlns:a16="http://schemas.microsoft.com/office/drawing/2014/main" id="{741795F8-3572-B8B1-AD50-4DFAF5498FA0}"/>
                </a:ext>
              </a:extLst>
            </p:cNvPr>
            <p:cNvSpPr>
              <a:spLocks noChangeArrowheads="1"/>
            </p:cNvSpPr>
            <p:nvPr/>
          </p:nvSpPr>
          <p:spPr bwMode="auto">
            <a:xfrm>
              <a:off x="6500316" y="2871856"/>
              <a:ext cx="806124" cy="829523"/>
            </a:xfrm>
            <a:prstGeom prst="ellipse">
              <a:avLst/>
            </a:prstGeom>
            <a:solidFill>
              <a:srgbClr val="FFC285"/>
            </a:solidFill>
            <a:ln w="9525" algn="ctr">
              <a:solidFill>
                <a:schemeClr val="tx1"/>
              </a:solidFill>
              <a:round/>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cxnSp>
          <p:nvCxnSpPr>
            <p:cNvPr id="15" name="Connettore 2 14">
              <a:extLst>
                <a:ext uri="{FF2B5EF4-FFF2-40B4-BE49-F238E27FC236}">
                  <a16:creationId xmlns:a16="http://schemas.microsoft.com/office/drawing/2014/main" id="{1594285F-A128-87D6-E2EB-17EBFEADD516}"/>
                </a:ext>
              </a:extLst>
            </p:cNvPr>
            <p:cNvCxnSpPr>
              <a:cxnSpLocks noChangeShapeType="1"/>
              <a:endCxn id="13" idx="7"/>
            </p:cNvCxnSpPr>
            <p:nvPr/>
          </p:nvCxnSpPr>
          <p:spPr bwMode="auto">
            <a:xfrm flipV="1">
              <a:off x="6903963" y="2660088"/>
              <a:ext cx="664555" cy="625945"/>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 name="Connettore 2 15">
              <a:extLst>
                <a:ext uri="{FF2B5EF4-FFF2-40B4-BE49-F238E27FC236}">
                  <a16:creationId xmlns:a16="http://schemas.microsoft.com/office/drawing/2014/main" id="{045CA959-D903-2658-0889-C13033DB9F29}"/>
                </a:ext>
              </a:extLst>
            </p:cNvPr>
            <p:cNvCxnSpPr>
              <a:cxnSpLocks noChangeShapeType="1"/>
              <a:endCxn id="14" idx="5"/>
            </p:cNvCxnSpPr>
            <p:nvPr/>
          </p:nvCxnSpPr>
          <p:spPr bwMode="auto">
            <a:xfrm>
              <a:off x="6903963" y="3286033"/>
              <a:ext cx="284307" cy="293667"/>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7" name="Connettore 2 16">
              <a:extLst>
                <a:ext uri="{FF2B5EF4-FFF2-40B4-BE49-F238E27FC236}">
                  <a16:creationId xmlns:a16="http://schemas.microsoft.com/office/drawing/2014/main" id="{83192FEE-8343-2CB9-8A04-7E69CB872B08}"/>
                </a:ext>
              </a:extLst>
            </p:cNvPr>
            <p:cNvCxnSpPr>
              <a:cxnSpLocks noChangeShapeType="1"/>
              <a:endCxn id="12" idx="0"/>
            </p:cNvCxnSpPr>
            <p:nvPr/>
          </p:nvCxnSpPr>
          <p:spPr bwMode="auto">
            <a:xfrm flipV="1">
              <a:off x="6903963" y="1607096"/>
              <a:ext cx="0" cy="1678937"/>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18" name="Ovale 13">
            <a:extLst>
              <a:ext uri="{FF2B5EF4-FFF2-40B4-BE49-F238E27FC236}">
                <a16:creationId xmlns:a16="http://schemas.microsoft.com/office/drawing/2014/main" id="{EC24E348-6B97-A929-65D5-A7D8D1F55CD4}"/>
              </a:ext>
            </a:extLst>
          </p:cNvPr>
          <p:cNvSpPr>
            <a:spLocks noChangeArrowheads="1"/>
          </p:cNvSpPr>
          <p:nvPr/>
        </p:nvSpPr>
        <p:spPr bwMode="auto">
          <a:xfrm>
            <a:off x="6809722" y="4680944"/>
            <a:ext cx="211307" cy="200025"/>
          </a:xfrm>
          <a:prstGeom prst="ellipse">
            <a:avLst/>
          </a:prstGeom>
          <a:solidFill>
            <a:schemeClr val="tx1"/>
          </a:solidFill>
          <a:ln w="9525" algn="ctr">
            <a:solidFill>
              <a:schemeClr val="tx1"/>
            </a:solidFill>
            <a:round/>
            <a:headEnd/>
            <a:tailEnd/>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457200" rtl="0" eaLnBrk="1" fontAlgn="auto" latinLnBrk="0" hangingPunct="1">
              <a:lnSpc>
                <a:spcPct val="100000"/>
              </a:lnSpc>
              <a:spcBef>
                <a:spcPct val="50000"/>
              </a:spcBef>
              <a:spcAft>
                <a:spcPts val="0"/>
              </a:spcAft>
              <a:buClrTx/>
              <a:buSzTx/>
              <a:buFont typeface="CommonBullets"/>
              <a:buNone/>
              <a:tabLst/>
              <a:defRPr/>
            </a:pPr>
            <a:endParaRPr kumimoji="0" lang="it-IT" altLang="it-IT" sz="3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CasellaDiTesto 18">
            <a:extLst>
              <a:ext uri="{FF2B5EF4-FFF2-40B4-BE49-F238E27FC236}">
                <a16:creationId xmlns:a16="http://schemas.microsoft.com/office/drawing/2014/main" id="{77122251-2353-4984-6D80-8A02803F216A}"/>
              </a:ext>
            </a:extLst>
          </p:cNvPr>
          <p:cNvSpPr txBox="1"/>
          <p:nvPr/>
        </p:nvSpPr>
        <p:spPr>
          <a:xfrm>
            <a:off x="7021029" y="3898914"/>
            <a:ext cx="546016"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a:t>
            </a:r>
            <a:r>
              <a:rPr kumimoji="0" lang="it-IT" altLang="it-IT" sz="1400" b="1" i="0" u="none" strike="noStrike" kern="1200" cap="none" spc="0" normalizeH="0" baseline="-25000" noProof="0" dirty="0">
                <a:ln>
                  <a:noFill/>
                </a:ln>
                <a:solidFill>
                  <a:srgbClr val="FF0000"/>
                </a:solidFill>
                <a:effectLst/>
                <a:uLnTx/>
                <a:uFillTx/>
                <a:latin typeface="Arial" panose="020B0604020202020204" pitchFamily="34" charset="0"/>
                <a:ea typeface="+mn-ea"/>
                <a:cs typeface="Arial" panose="020B0604020202020204" pitchFamily="34" charset="0"/>
              </a:rPr>
              <a:t>V</a:t>
            </a:r>
            <a:endParaRPr kumimoji="0" lang="it-IT"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20" name="CasellaDiTesto 19">
            <a:extLst>
              <a:ext uri="{FF2B5EF4-FFF2-40B4-BE49-F238E27FC236}">
                <a16:creationId xmlns:a16="http://schemas.microsoft.com/office/drawing/2014/main" id="{5D55A8F1-1DD5-6992-F7E1-1E07FD6E1779}"/>
              </a:ext>
            </a:extLst>
          </p:cNvPr>
          <p:cNvSpPr txBox="1"/>
          <p:nvPr/>
        </p:nvSpPr>
        <p:spPr>
          <a:xfrm>
            <a:off x="6697439" y="4824116"/>
            <a:ext cx="612832"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a:t>
            </a:r>
            <a:r>
              <a:rPr kumimoji="0" lang="it-IT" altLang="it-IT" sz="1400" b="1" i="0" u="none" strike="noStrike" kern="1200" cap="none" spc="0" normalizeH="0" baseline="-25000" noProof="0" dirty="0">
                <a:ln>
                  <a:noFill/>
                </a:ln>
                <a:solidFill>
                  <a:srgbClr val="FF0000"/>
                </a:solidFill>
                <a:effectLst/>
                <a:uLnTx/>
                <a:uFillTx/>
                <a:latin typeface="Arial" panose="020B0604020202020204" pitchFamily="34" charset="0"/>
                <a:ea typeface="+mn-ea"/>
                <a:cs typeface="Arial" panose="020B0604020202020204" pitchFamily="34" charset="0"/>
              </a:rPr>
              <a:t>L</a:t>
            </a:r>
            <a:endParaRPr kumimoji="0" lang="it-IT"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21" name="CasellaDiTesto 20">
            <a:extLst>
              <a:ext uri="{FF2B5EF4-FFF2-40B4-BE49-F238E27FC236}">
                <a16:creationId xmlns:a16="http://schemas.microsoft.com/office/drawing/2014/main" id="{30E2A3AF-FFE8-720A-5E28-B4E4E39A184F}"/>
              </a:ext>
            </a:extLst>
          </p:cNvPr>
          <p:cNvSpPr txBox="1"/>
          <p:nvPr/>
        </p:nvSpPr>
        <p:spPr>
          <a:xfrm>
            <a:off x="6968313" y="3148918"/>
            <a:ext cx="644072"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DA9</a:t>
            </a:r>
            <a:endParaRPr kumimoji="0" lang="it-IT"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134465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6EEC178-FB56-528F-EF5B-8F330AB059E1}"/>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67</a:t>
            </a:fld>
            <a:endParaRPr lang="it-IT">
              <a:solidFill>
                <a:prstClr val="black">
                  <a:tint val="75000"/>
                </a:prstClr>
              </a:solidFill>
              <a:latin typeface="Calibri" panose="020F0502020204030204"/>
            </a:endParaRPr>
          </a:p>
        </p:txBody>
      </p:sp>
      <p:pic>
        <p:nvPicPr>
          <p:cNvPr id="28" name="Immagine 27">
            <a:extLst>
              <a:ext uri="{FF2B5EF4-FFF2-40B4-BE49-F238E27FC236}">
                <a16:creationId xmlns:a16="http://schemas.microsoft.com/office/drawing/2014/main" id="{B13E6DD0-477C-9B06-1DEB-E6F8604A66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5429" y="1396625"/>
            <a:ext cx="6033139" cy="4959726"/>
          </a:xfrm>
          <a:prstGeom prst="rect">
            <a:avLst/>
          </a:prstGeom>
        </p:spPr>
      </p:pic>
      <p:sp>
        <p:nvSpPr>
          <p:cNvPr id="29" name="Rectangle 3">
            <a:extLst>
              <a:ext uri="{FF2B5EF4-FFF2-40B4-BE49-F238E27FC236}">
                <a16:creationId xmlns:a16="http://schemas.microsoft.com/office/drawing/2014/main" id="{D77E7A11-9CEF-D882-A872-8DE6610B60B0}"/>
              </a:ext>
            </a:extLst>
          </p:cNvPr>
          <p:cNvSpPr>
            <a:spLocks noChangeArrowheads="1"/>
          </p:cNvSpPr>
          <p:nvPr/>
        </p:nvSpPr>
        <p:spPr bwMode="auto">
          <a:xfrm>
            <a:off x="644811" y="857250"/>
            <a:ext cx="7854377"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sz="2100" b="1" dirty="0">
                <a:solidFill>
                  <a:prstClr val="black"/>
                </a:solidFill>
              </a:rPr>
              <a:t>LAVORI ELETTRICI - Distanze </a:t>
            </a:r>
            <a:r>
              <a:rPr kumimoji="0" lang="it-IT" sz="2100" b="1" dirty="0">
                <a:solidFill>
                  <a:prstClr val="black"/>
                </a:solidFill>
              </a:rPr>
              <a:t>D</a:t>
            </a:r>
            <a:r>
              <a:rPr kumimoji="0" lang="it-IT" sz="2100" b="1" baseline="-25000" dirty="0">
                <a:solidFill>
                  <a:prstClr val="black"/>
                </a:solidFill>
              </a:rPr>
              <a:t>L</a:t>
            </a:r>
            <a:r>
              <a:rPr kumimoji="0" lang="it-IT" sz="2100" b="1" dirty="0">
                <a:solidFill>
                  <a:prstClr val="black"/>
                </a:solidFill>
              </a:rPr>
              <a:t>  D</a:t>
            </a:r>
            <a:r>
              <a:rPr kumimoji="0" lang="it-IT" sz="2100" b="1" baseline="-25000" dirty="0">
                <a:solidFill>
                  <a:prstClr val="black"/>
                </a:solidFill>
              </a:rPr>
              <a:t>V</a:t>
            </a:r>
            <a:r>
              <a:rPr kumimoji="0" lang="it-IT" sz="2100" b="1" dirty="0">
                <a:solidFill>
                  <a:prstClr val="black"/>
                </a:solidFill>
              </a:rPr>
              <a:t>  DA9 - Norma CEI 11-27</a:t>
            </a:r>
            <a:endParaRPr kumimoji="0" lang="it-IT" altLang="it-IT" sz="2100" b="1" dirty="0">
              <a:solidFill>
                <a:prstClr val="black"/>
              </a:solidFill>
            </a:endParaRPr>
          </a:p>
        </p:txBody>
      </p:sp>
    </p:spTree>
    <p:extLst>
      <p:ext uri="{BB962C8B-B14F-4D97-AF65-F5344CB8AC3E}">
        <p14:creationId xmlns:p14="http://schemas.microsoft.com/office/powerpoint/2010/main" val="24812652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7A205059-72C6-A5B7-0DE4-03FDD8879228}"/>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68</a:t>
            </a:fld>
            <a:endParaRPr lang="it-IT">
              <a:solidFill>
                <a:prstClr val="black">
                  <a:tint val="75000"/>
                </a:prstClr>
              </a:solidFill>
              <a:latin typeface="Calibri" panose="020F0502020204030204"/>
            </a:endParaRPr>
          </a:p>
        </p:txBody>
      </p:sp>
      <p:sp>
        <p:nvSpPr>
          <p:cNvPr id="4" name="Rectangle 4">
            <a:extLst>
              <a:ext uri="{FF2B5EF4-FFF2-40B4-BE49-F238E27FC236}">
                <a16:creationId xmlns:a16="http://schemas.microsoft.com/office/drawing/2014/main" id="{EC9D950D-2235-3F49-480A-1CD88144D1E2}"/>
              </a:ext>
            </a:extLst>
          </p:cNvPr>
          <p:cNvSpPr txBox="1">
            <a:spLocks noChangeArrowheads="1"/>
          </p:cNvSpPr>
          <p:nvPr/>
        </p:nvSpPr>
        <p:spPr bwMode="auto">
          <a:xfrm>
            <a:off x="1050328" y="1938870"/>
            <a:ext cx="2694678"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685800" eaLnBrk="1" hangingPunct="1">
              <a:spcBef>
                <a:spcPts val="1350"/>
              </a:spcBef>
              <a:spcAft>
                <a:spcPts val="1350"/>
              </a:spcAft>
              <a:buClrTx/>
              <a:buSzTx/>
              <a:buNone/>
              <a:defRPr/>
            </a:pPr>
            <a:r>
              <a:rPr kumimoji="0" lang="it-IT" altLang="it-IT" sz="1950" b="1" kern="0" dirty="0">
                <a:solidFill>
                  <a:prstClr val="black"/>
                </a:solidFill>
                <a:latin typeface="Arial" panose="020B0604020202020204" pitchFamily="34" charset="0"/>
                <a:cs typeface="Arial" panose="020B0604020202020204" pitchFamily="34" charset="0"/>
              </a:rPr>
              <a:t>Ulteriori precisazioni</a:t>
            </a:r>
          </a:p>
        </p:txBody>
      </p:sp>
      <p:sp>
        <p:nvSpPr>
          <p:cNvPr id="5" name="CasellaDiTesto 4">
            <a:extLst>
              <a:ext uri="{FF2B5EF4-FFF2-40B4-BE49-F238E27FC236}">
                <a16:creationId xmlns:a16="http://schemas.microsoft.com/office/drawing/2014/main" id="{BB0190CD-83D7-BB79-D474-39B80AD6F203}"/>
              </a:ext>
            </a:extLst>
          </p:cNvPr>
          <p:cNvSpPr txBox="1"/>
          <p:nvPr/>
        </p:nvSpPr>
        <p:spPr>
          <a:xfrm>
            <a:off x="1050328" y="2719189"/>
            <a:ext cx="7286848" cy="2349361"/>
          </a:xfrm>
          <a:prstGeom prst="rect">
            <a:avLst/>
          </a:prstGeom>
          <a:noFill/>
        </p:spPr>
        <p:txBody>
          <a:bodyPr wrap="square" rtlCol="0">
            <a:spAutoFit/>
          </a:bodyPr>
          <a:lstStyle/>
          <a:p>
            <a:pPr algn="just" defTabSz="685800">
              <a:spcAft>
                <a:spcPts val="900"/>
              </a:spcAft>
              <a:defRPr/>
            </a:pPr>
            <a:r>
              <a:rPr lang="it-IT" dirty="0">
                <a:solidFill>
                  <a:prstClr val="black"/>
                </a:solidFill>
                <a:latin typeface="Arial" panose="020B0604020202020204" pitchFamily="34" charset="0"/>
                <a:cs typeface="Arial" panose="020B0604020202020204" pitchFamily="34" charset="0"/>
              </a:rPr>
              <a:t>Non sono considerati lavori elettrici:</a:t>
            </a:r>
          </a:p>
          <a:p>
            <a:pPr marL="257175" indent="-257175" algn="just" defTabSz="685800">
              <a:spcAft>
                <a:spcPts val="450"/>
              </a:spcAft>
              <a:buFont typeface="Arial" panose="020B0604020202020204" pitchFamily="34" charset="0"/>
              <a:buChar char="•"/>
              <a:defRPr/>
            </a:pPr>
            <a:r>
              <a:rPr lang="it-IT" sz="1950" dirty="0">
                <a:solidFill>
                  <a:prstClr val="black"/>
                </a:solidFill>
                <a:latin typeface="Arial" panose="020B0604020202020204" pitchFamily="34" charset="0"/>
                <a:cs typeface="Arial" panose="020B0604020202020204" pitchFamily="34" charset="0"/>
              </a:rPr>
              <a:t>la costruzione di un nuovo impianto non ancora collegato a fonte di alimentazione (eccetto verifica di eventuali parti prossime o fenomeni di induzione da altri impianti in esercizio),</a:t>
            </a:r>
          </a:p>
          <a:p>
            <a:pPr marL="257175" indent="-257175" algn="just" defTabSz="685800">
              <a:buFont typeface="Arial" panose="020B0604020202020204" pitchFamily="34" charset="0"/>
              <a:buChar char="•"/>
              <a:defRPr/>
            </a:pPr>
            <a:r>
              <a:rPr lang="it-IT" sz="1950" dirty="0">
                <a:solidFill>
                  <a:prstClr val="black"/>
                </a:solidFill>
                <a:latin typeface="Arial" panose="020B0604020202020204" pitchFamily="34" charset="0"/>
                <a:cs typeface="Arial" panose="020B0604020202020204" pitchFamily="34" charset="0"/>
              </a:rPr>
              <a:t>le manovre di apparecchiature elettriche costruite ed installate a regola d’arte.</a:t>
            </a:r>
          </a:p>
        </p:txBody>
      </p:sp>
      <p:sp>
        <p:nvSpPr>
          <p:cNvPr id="3" name="Rectangle 3">
            <a:extLst>
              <a:ext uri="{FF2B5EF4-FFF2-40B4-BE49-F238E27FC236}">
                <a16:creationId xmlns:a16="http://schemas.microsoft.com/office/drawing/2014/main" id="{327162E9-94FA-4161-72AE-CA9E8AA8EA91}"/>
              </a:ext>
            </a:extLst>
          </p:cNvPr>
          <p:cNvSpPr>
            <a:spLocks noChangeArrowheads="1"/>
          </p:cNvSpPr>
          <p:nvPr/>
        </p:nvSpPr>
        <p:spPr bwMode="auto">
          <a:xfrm>
            <a:off x="2975892" y="1090505"/>
            <a:ext cx="319221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ELETTRICI</a:t>
            </a:r>
          </a:p>
        </p:txBody>
      </p:sp>
    </p:spTree>
    <p:extLst>
      <p:ext uri="{BB962C8B-B14F-4D97-AF65-F5344CB8AC3E}">
        <p14:creationId xmlns:p14="http://schemas.microsoft.com/office/powerpoint/2010/main" val="17934026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7C216AE-7E44-0DDD-FB00-7C69A25D1C1C}"/>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69</a:t>
            </a:fld>
            <a:endParaRPr lang="it-IT">
              <a:solidFill>
                <a:prstClr val="black">
                  <a:tint val="75000"/>
                </a:prstClr>
              </a:solidFill>
              <a:latin typeface="Calibri" panose="020F0502020204030204"/>
            </a:endParaRPr>
          </a:p>
        </p:txBody>
      </p:sp>
      <p:sp>
        <p:nvSpPr>
          <p:cNvPr id="3" name="Rectangle 3">
            <a:extLst>
              <a:ext uri="{FF2B5EF4-FFF2-40B4-BE49-F238E27FC236}">
                <a16:creationId xmlns:a16="http://schemas.microsoft.com/office/drawing/2014/main" id="{C2840C86-BDD9-BE19-22E4-35533203EC1F}"/>
              </a:ext>
            </a:extLst>
          </p:cNvPr>
          <p:cNvSpPr>
            <a:spLocks noChangeArrowheads="1"/>
          </p:cNvSpPr>
          <p:nvPr/>
        </p:nvSpPr>
        <p:spPr bwMode="auto">
          <a:xfrm>
            <a:off x="2975893" y="1069519"/>
            <a:ext cx="319221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ELETTRICI</a:t>
            </a:r>
          </a:p>
        </p:txBody>
      </p:sp>
      <p:sp>
        <p:nvSpPr>
          <p:cNvPr id="4" name="CasellaDiTesto 3">
            <a:extLst>
              <a:ext uri="{FF2B5EF4-FFF2-40B4-BE49-F238E27FC236}">
                <a16:creationId xmlns:a16="http://schemas.microsoft.com/office/drawing/2014/main" id="{AFA36ECD-4CCB-4935-910F-6364B4D9A227}"/>
              </a:ext>
            </a:extLst>
          </p:cNvPr>
          <p:cNvSpPr txBox="1"/>
          <p:nvPr/>
        </p:nvSpPr>
        <p:spPr>
          <a:xfrm>
            <a:off x="360969" y="2159463"/>
            <a:ext cx="2873141" cy="346249"/>
          </a:xfrm>
          <a:prstGeom prst="rect">
            <a:avLst/>
          </a:prstGeom>
          <a:noFill/>
        </p:spPr>
        <p:txBody>
          <a:bodyPr wrap="square" rtlCol="0">
            <a:spAutoFit/>
          </a:bodyPr>
          <a:lstStyle/>
          <a:p>
            <a:pPr defTabSz="685800">
              <a:defRPr/>
            </a:pPr>
            <a:r>
              <a:rPr lang="it-IT" sz="1650" b="1" dirty="0">
                <a:solidFill>
                  <a:prstClr val="black"/>
                </a:solidFill>
                <a:latin typeface="Arial" panose="020B0604020202020204" pitchFamily="34" charset="0"/>
                <a:cs typeface="Arial" panose="020B0604020202020204" pitchFamily="34" charset="0"/>
              </a:rPr>
              <a:t>Art. 82 D. </a:t>
            </a:r>
            <a:r>
              <a:rPr lang="it-IT" sz="1650" b="1" dirty="0" err="1">
                <a:solidFill>
                  <a:prstClr val="black"/>
                </a:solidFill>
                <a:latin typeface="Arial" panose="020B0604020202020204" pitchFamily="34" charset="0"/>
                <a:cs typeface="Arial" panose="020B0604020202020204" pitchFamily="34" charset="0"/>
              </a:rPr>
              <a:t>Lgs</a:t>
            </a:r>
            <a:r>
              <a:rPr lang="it-IT" sz="1650" b="1" dirty="0">
                <a:solidFill>
                  <a:prstClr val="black"/>
                </a:solidFill>
                <a:latin typeface="Arial" panose="020B0604020202020204" pitchFamily="34" charset="0"/>
                <a:cs typeface="Arial" panose="020B0604020202020204" pitchFamily="34" charset="0"/>
              </a:rPr>
              <a:t>. 81/2008</a:t>
            </a:r>
          </a:p>
        </p:txBody>
      </p:sp>
      <p:sp>
        <p:nvSpPr>
          <p:cNvPr id="5" name="CasellaDiTesto 4">
            <a:extLst>
              <a:ext uri="{FF2B5EF4-FFF2-40B4-BE49-F238E27FC236}">
                <a16:creationId xmlns:a16="http://schemas.microsoft.com/office/drawing/2014/main" id="{979972A2-38C4-A755-89A6-F4EE0B86C18B}"/>
              </a:ext>
            </a:extLst>
          </p:cNvPr>
          <p:cNvSpPr txBox="1"/>
          <p:nvPr/>
        </p:nvSpPr>
        <p:spPr>
          <a:xfrm>
            <a:off x="360968" y="2589986"/>
            <a:ext cx="8301038" cy="3381695"/>
          </a:xfrm>
          <a:prstGeom prst="rect">
            <a:avLst/>
          </a:prstGeom>
          <a:noFill/>
        </p:spPr>
        <p:txBody>
          <a:bodyPr wrap="square" rtlCol="0">
            <a:spAutoFit/>
          </a:bodyPr>
          <a:lstStyle/>
          <a:p>
            <a:pPr algn="just" defTabSz="685800">
              <a:defRPr/>
            </a:pPr>
            <a:r>
              <a:rPr lang="it-IT" sz="1425" dirty="0">
                <a:solidFill>
                  <a:prstClr val="black"/>
                </a:solidFill>
                <a:latin typeface="Arial" panose="020B0604020202020204" pitchFamily="34" charset="0"/>
                <a:cs typeface="Arial" panose="020B0604020202020204" pitchFamily="34" charset="0"/>
              </a:rPr>
              <a:t>È vietato eseguire i lavori sotto tensione. Tali lavori sono tuttavia consentiti nei casi in cui le tensioni su cui si opera sono di sicurezza, secondo quanto previsto dallo stato della tecnica o quando i lavori sono eseguiti nel rispetto delle seguenti condizioni:</a:t>
            </a:r>
          </a:p>
          <a:p>
            <a:pPr marL="342900" indent="-342900" algn="just" defTabSz="685800">
              <a:buFont typeface="+mj-lt"/>
              <a:buAutoNum type="alphaLcParenR"/>
              <a:defRPr/>
            </a:pPr>
            <a:r>
              <a:rPr lang="it-IT" sz="1425" dirty="0">
                <a:solidFill>
                  <a:prstClr val="black"/>
                </a:solidFill>
                <a:latin typeface="Arial" panose="020B0604020202020204" pitchFamily="34" charset="0"/>
                <a:cs typeface="Arial" panose="020B0604020202020204" pitchFamily="34" charset="0"/>
              </a:rPr>
              <a:t>le procedure adottate e le attrezzature utilizzate sono conformi ai criteri definiti nelle norme tecniche;</a:t>
            </a:r>
          </a:p>
          <a:p>
            <a:pPr marL="342900" indent="-342900" algn="just" defTabSz="685800">
              <a:buFont typeface="+mj-lt"/>
              <a:buAutoNum type="alphaLcParenR"/>
              <a:defRPr/>
            </a:pPr>
            <a:r>
              <a:rPr lang="it-IT" sz="1425" dirty="0">
                <a:solidFill>
                  <a:prstClr val="black"/>
                </a:solidFill>
                <a:latin typeface="Arial" panose="020B0604020202020204" pitchFamily="34" charset="0"/>
                <a:cs typeface="Arial" panose="020B0604020202020204" pitchFamily="34" charset="0"/>
              </a:rPr>
              <a:t>per sistemi di categoria 0 e I purché l’esecuzione di lavori su parti in tensione sia affidata a lavoratori riconosciuti dal datore di lavoro come idonei per tale attività secondo le indicazioni della pertinente normativa tecnica;</a:t>
            </a:r>
          </a:p>
          <a:p>
            <a:pPr marL="342900" indent="-342900" algn="just" defTabSz="685800">
              <a:buFont typeface="+mj-lt"/>
              <a:buAutoNum type="alphaLcParenR"/>
              <a:defRPr/>
            </a:pPr>
            <a:r>
              <a:rPr lang="it-IT" sz="1425" dirty="0">
                <a:solidFill>
                  <a:prstClr val="black"/>
                </a:solidFill>
                <a:latin typeface="Arial" panose="020B0604020202020204" pitchFamily="34" charset="0"/>
                <a:cs typeface="Arial" panose="020B0604020202020204" pitchFamily="34" charset="0"/>
              </a:rPr>
              <a:t>per sistemi di II e III categoria purché:</a:t>
            </a:r>
          </a:p>
          <a:p>
            <a:pPr marL="685800" lvl="1" indent="-342900" algn="just" defTabSz="685800">
              <a:buFont typeface="+mj-lt"/>
              <a:buAutoNum type="arabicParenR"/>
              <a:defRPr/>
            </a:pPr>
            <a:r>
              <a:rPr lang="it-IT" sz="1425" dirty="0">
                <a:solidFill>
                  <a:prstClr val="black"/>
                </a:solidFill>
                <a:latin typeface="Arial" panose="020B0604020202020204" pitchFamily="34" charset="0"/>
                <a:cs typeface="Arial" panose="020B0604020202020204" pitchFamily="34" charset="0"/>
              </a:rPr>
              <a:t>i lavori su parti in tensione siano effettuati da aziende autorizzate, ad operare ai sensi del DM 04/02/2011 emanato dal Ministero del lavoro e delle politiche sociali di concerto con il Ministero della salute, riguardante i lavori sotto tensione su impianti elettrici alimentati a frequenza industriale a tensione superiore a 1.000 V;</a:t>
            </a:r>
          </a:p>
          <a:p>
            <a:pPr marL="685800" lvl="1" indent="-342900" algn="just" defTabSz="685800">
              <a:buFont typeface="+mj-lt"/>
              <a:buAutoNum type="arabicParenR"/>
              <a:defRPr/>
            </a:pPr>
            <a:r>
              <a:rPr lang="it-IT" sz="1425" dirty="0">
                <a:solidFill>
                  <a:prstClr val="black"/>
                </a:solidFill>
                <a:latin typeface="Arial" panose="020B0604020202020204" pitchFamily="34" charset="0"/>
                <a:cs typeface="Arial" panose="020B0604020202020204" pitchFamily="34" charset="0"/>
              </a:rPr>
              <a:t>l’esecuzione di lavori su parti in tensione sia affidata a lavoratori abilitati dal datore di lavoro conformemente alle disposizioni dello stesso DM 04/02/2011.</a:t>
            </a:r>
          </a:p>
        </p:txBody>
      </p:sp>
      <p:sp>
        <p:nvSpPr>
          <p:cNvPr id="6" name="CasellaDiTesto 5">
            <a:extLst>
              <a:ext uri="{FF2B5EF4-FFF2-40B4-BE49-F238E27FC236}">
                <a16:creationId xmlns:a16="http://schemas.microsoft.com/office/drawing/2014/main" id="{1A2BA814-D906-A08D-36D6-9FA445D6F4DD}"/>
              </a:ext>
            </a:extLst>
          </p:cNvPr>
          <p:cNvSpPr txBox="1"/>
          <p:nvPr/>
        </p:nvSpPr>
        <p:spPr>
          <a:xfrm>
            <a:off x="360968" y="1705855"/>
            <a:ext cx="2168013" cy="369332"/>
          </a:xfrm>
          <a:prstGeom prst="rect">
            <a:avLst/>
          </a:prstGeom>
          <a:noFill/>
        </p:spPr>
        <p:txBody>
          <a:bodyPr wrap="square" rtlCol="0">
            <a:spAutoFit/>
          </a:bodyPr>
          <a:lstStyle/>
          <a:p>
            <a:pPr defTabSz="685800">
              <a:defRPr/>
            </a:pPr>
            <a:r>
              <a:rPr lang="it-IT" b="1" dirty="0">
                <a:solidFill>
                  <a:prstClr val="black"/>
                </a:solidFill>
                <a:latin typeface="Arial" panose="020B0604020202020204" pitchFamily="34" charset="0"/>
                <a:cs typeface="Arial" panose="020B0604020202020204" pitchFamily="34" charset="0"/>
              </a:rPr>
              <a:t>NORMA CEI 11-27</a:t>
            </a:r>
          </a:p>
        </p:txBody>
      </p:sp>
    </p:spTree>
    <p:extLst>
      <p:ext uri="{BB962C8B-B14F-4D97-AF65-F5344CB8AC3E}">
        <p14:creationId xmlns:p14="http://schemas.microsoft.com/office/powerpoint/2010/main" val="3870500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7</a:t>
            </a:fld>
            <a:endParaRPr lang="it-IT">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F10299ED-B08D-A8D5-2376-3CE2E092AD9A}"/>
              </a:ext>
            </a:extLst>
          </p:cNvPr>
          <p:cNvSpPr txBox="1">
            <a:spLocks noChangeArrowheads="1"/>
          </p:cNvSpPr>
          <p:nvPr/>
        </p:nvSpPr>
        <p:spPr bwMode="auto">
          <a:xfrm>
            <a:off x="422904" y="2190644"/>
            <a:ext cx="8298190" cy="2808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685800" eaLnBrk="1" hangingPunct="1">
              <a:spcBef>
                <a:spcPts val="0"/>
              </a:spcBef>
              <a:spcAft>
                <a:spcPts val="0"/>
              </a:spcAft>
              <a:buClrTx/>
              <a:buSzTx/>
              <a:buNone/>
              <a:defRPr/>
            </a:pPr>
            <a:r>
              <a:rPr lang="it-IT" sz="1800" dirty="0">
                <a:solidFill>
                  <a:prstClr val="black"/>
                </a:solidFill>
                <a:latin typeface="Arial" panose="020B0604020202020204" pitchFamily="34" charset="0"/>
                <a:ea typeface="Calibri" panose="020F0502020204030204" pitchFamily="34" charset="0"/>
                <a:cs typeface="Arial" panose="020B0604020202020204" pitchFamily="34" charset="0"/>
              </a:rPr>
              <a:t>Ai fini della sicurezza contro il rischio elettrico il riferimento legislativo è il </a:t>
            </a:r>
            <a:r>
              <a:rPr lang="it-IT" sz="1800" dirty="0" err="1">
                <a:solidFill>
                  <a:prstClr val="black"/>
                </a:solidFill>
                <a:latin typeface="Arial" panose="020B0604020202020204" pitchFamily="34" charset="0"/>
                <a:ea typeface="Calibri" panose="020F0502020204030204" pitchFamily="34" charset="0"/>
                <a:cs typeface="Arial" panose="020B0604020202020204" pitchFamily="34" charset="0"/>
              </a:rPr>
              <a:t>D.Lgs.</a:t>
            </a:r>
            <a:r>
              <a:rPr lang="it-IT" sz="1800" dirty="0">
                <a:solidFill>
                  <a:prstClr val="black"/>
                </a:solidFill>
                <a:latin typeface="Arial" panose="020B0604020202020204" pitchFamily="34" charset="0"/>
                <a:ea typeface="Calibri" panose="020F0502020204030204" pitchFamily="34" charset="0"/>
                <a:cs typeface="Arial" panose="020B0604020202020204" pitchFamily="34" charset="0"/>
              </a:rPr>
              <a:t> 81/2008 che all’art. 80, comma 1, precisa </a:t>
            </a: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“il datore di lavoro prende le misure necessarie affinché i lavoratori siano salvaguardati da tutti i rischi di natura elettrica connessi all’impiego dei materiali, delle apparecchiature e degli impianti elettrici messi a loro disposizione e, in particolare, da quelli derivanti da:</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contatti elettrici diretti</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contatti elettrici indiretti</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innesco e propagazione di incendi</a:t>
            </a:r>
          </a:p>
          <a:p>
            <a:pPr marL="0" indent="0" algn="just" defTabSz="685800" eaLnBrk="1" hangingPunct="1">
              <a:spcBef>
                <a:spcPts val="0"/>
              </a:spcBef>
              <a:spcAft>
                <a:spcPts val="0"/>
              </a:spcAft>
              <a:buClrTx/>
              <a:buSzTx/>
              <a:buNone/>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   e di ustioni dovuti a sovratemperature</a:t>
            </a:r>
          </a:p>
          <a:p>
            <a:pPr marL="0" indent="0" algn="just" defTabSz="685800" eaLnBrk="1" hangingPunct="1">
              <a:spcBef>
                <a:spcPts val="0"/>
              </a:spcBef>
              <a:spcAft>
                <a:spcPts val="0"/>
              </a:spcAft>
              <a:buClrTx/>
              <a:buSzTx/>
              <a:buNone/>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   pericolose, archi elettrici e radiazioni</a:t>
            </a:r>
          </a:p>
          <a:p>
            <a:pPr marL="0" indent="0" algn="just" defTabSz="685800" eaLnBrk="1" hangingPunct="1">
              <a:spcBef>
                <a:spcPts val="0"/>
              </a:spcBef>
              <a:spcAft>
                <a:spcPts val="0"/>
              </a:spcAft>
              <a:buClrTx/>
              <a:buSzTx/>
              <a:buNone/>
              <a:defRPr/>
            </a:pPr>
            <a:endParaRPr lang="it-IT" sz="1875" i="1"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110ABD43-FEB2-3326-AA96-6646117A06FA}"/>
              </a:ext>
            </a:extLst>
          </p:cNvPr>
          <p:cNvSpPr>
            <a:spLocks noChangeArrowheads="1"/>
          </p:cNvSpPr>
          <p:nvPr/>
        </p:nvSpPr>
        <p:spPr bwMode="auto">
          <a:xfrm>
            <a:off x="2296975" y="1066807"/>
            <a:ext cx="4550049"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kern="0" dirty="0">
                <a:solidFill>
                  <a:prstClr val="black"/>
                </a:solidFill>
              </a:rPr>
              <a:t>RIFERIMENTO LEGISLATIVO</a:t>
            </a:r>
          </a:p>
        </p:txBody>
      </p:sp>
      <p:sp>
        <p:nvSpPr>
          <p:cNvPr id="6" name="Rectangle 4">
            <a:extLst>
              <a:ext uri="{FF2B5EF4-FFF2-40B4-BE49-F238E27FC236}">
                <a16:creationId xmlns:a16="http://schemas.microsoft.com/office/drawing/2014/main" id="{FC3BFD20-67B6-85A0-1D06-BFB59C57D5A0}"/>
              </a:ext>
            </a:extLst>
          </p:cNvPr>
          <p:cNvSpPr txBox="1">
            <a:spLocks noChangeArrowheads="1"/>
          </p:cNvSpPr>
          <p:nvPr/>
        </p:nvSpPr>
        <p:spPr bwMode="auto">
          <a:xfrm>
            <a:off x="4815435" y="3266861"/>
            <a:ext cx="3474810" cy="219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53579" rIns="69056" bIns="53579"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6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2400">
                <a:solidFill>
                  <a:schemeClr val="tx1"/>
                </a:solidFill>
                <a:latin typeface="+mn-lt"/>
              </a:defRPr>
            </a:lvl3pPr>
            <a:lvl4pPr marL="1600200" indent="-228600" algn="l" rtl="0" eaLnBrk="0" fontAlgn="base" hangingPunct="0">
              <a:spcBef>
                <a:spcPct val="20000"/>
              </a:spcBef>
              <a:spcAft>
                <a:spcPct val="0"/>
              </a:spcAft>
              <a:buClr>
                <a:schemeClr val="tx2"/>
              </a:buClr>
              <a:buSzPct val="100000"/>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100000"/>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100000"/>
              <a:buChar char="–"/>
              <a:defRPr kumimoji="1">
                <a:solidFill>
                  <a:schemeClr val="tx1"/>
                </a:solidFill>
                <a:latin typeface="+mn-lt"/>
              </a:defRPr>
            </a:lvl9pPr>
          </a:lstStyle>
          <a:p>
            <a:pPr marL="0" indent="0" algn="just" defTabSz="685800" eaLnBrk="1" hangingPunct="1">
              <a:spcBef>
                <a:spcPts val="0"/>
              </a:spcBef>
              <a:spcAft>
                <a:spcPts val="0"/>
              </a:spcAft>
              <a:buClrTx/>
              <a:buSzTx/>
              <a:buNone/>
              <a:defRPr/>
            </a:pPr>
            <a:endPar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innesco di esplosioni</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fulminazione diretta e indiretta</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sovratensioni</a:t>
            </a:r>
          </a:p>
          <a:p>
            <a:pPr marL="257175" indent="-257175" algn="just" defTabSz="685800" eaLnBrk="1" hangingPunct="1">
              <a:spcBef>
                <a:spcPts val="0"/>
              </a:spcBef>
              <a:spcAft>
                <a:spcPts val="0"/>
              </a:spcAft>
              <a:buClrTx/>
              <a:buSzTx/>
              <a:buFont typeface="Arial" panose="020B0604020202020204" pitchFamily="34" charset="0"/>
              <a:buChar char="•"/>
              <a:defRPr/>
            </a:pPr>
            <a:r>
              <a:rPr lang="it-IT" sz="1800" i="1" dirty="0">
                <a:solidFill>
                  <a:prstClr val="black"/>
                </a:solidFill>
                <a:latin typeface="Arial" panose="020B0604020202020204" pitchFamily="34" charset="0"/>
                <a:ea typeface="Calibri" panose="020F0502020204030204" pitchFamily="34" charset="0"/>
                <a:cs typeface="Arial" panose="020B0604020202020204" pitchFamily="34" charset="0"/>
              </a:rPr>
              <a:t>altre condizioni di guasto ragionevolmente prevedibil</a:t>
            </a:r>
            <a:r>
              <a:rPr lang="it-IT" sz="1800" i="1" dirty="0">
                <a:solidFill>
                  <a:prstClr val="black"/>
                </a:solidFill>
                <a:latin typeface="Arial" panose="020B0604020202020204" pitchFamily="34" charset="0"/>
                <a:cs typeface="Arial" panose="020B0604020202020204" pitchFamily="34" charset="0"/>
              </a:rPr>
              <a:t>i”</a:t>
            </a:r>
          </a:p>
          <a:p>
            <a:pPr marL="257175" indent="-257175" algn="just" defTabSz="685800" eaLnBrk="1" hangingPunct="1">
              <a:spcBef>
                <a:spcPts val="0"/>
              </a:spcBef>
              <a:spcAft>
                <a:spcPts val="0"/>
              </a:spcAft>
              <a:buClrTx/>
              <a:buSzTx/>
              <a:buFont typeface="Arial" panose="020B0604020202020204" pitchFamily="34" charset="0"/>
              <a:buChar char="•"/>
              <a:defRPr/>
            </a:pPr>
            <a:endParaRPr lang="it-IT" sz="1875" i="1"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indent="0" algn="just" defTabSz="685800" eaLnBrk="1" hangingPunct="1">
              <a:spcBef>
                <a:spcPts val="0"/>
              </a:spcBef>
              <a:spcAft>
                <a:spcPts val="0"/>
              </a:spcAft>
              <a:buClrTx/>
              <a:buSzTx/>
              <a:buNone/>
              <a:defRPr/>
            </a:pPr>
            <a:endParaRPr lang="it-IT" sz="1875" i="1"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indent="0" algn="just" defTabSz="685800" eaLnBrk="1" hangingPunct="1">
              <a:spcBef>
                <a:spcPts val="0"/>
              </a:spcBef>
              <a:spcAft>
                <a:spcPts val="0"/>
              </a:spcAft>
              <a:buClrTx/>
              <a:buSzTx/>
              <a:buNone/>
              <a:defRPr/>
            </a:pPr>
            <a:endParaRPr kumimoji="0" lang="it-IT" altLang="it-IT" sz="1875" kern="0" dirty="0">
              <a:solidFill>
                <a:srgbClr val="01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03093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914B12A-2B0B-0444-C0EE-433B0E55B70E}"/>
              </a:ext>
            </a:extLst>
          </p:cNvPr>
          <p:cNvSpPr>
            <a:spLocks noGrp="1"/>
          </p:cNvSpPr>
          <p:nvPr>
            <p:ph type="sldNum" sz="quarter" idx="12"/>
          </p:nvPr>
        </p:nvSpPr>
        <p:spPr/>
        <p:txBody>
          <a:bodyPr/>
          <a:lstStyle/>
          <a:p>
            <a:pPr defTabSz="342900">
              <a:defRPr/>
            </a:pPr>
            <a:fld id="{97F8CA34-8078-4AC2-88CD-5E1D11E5CB06}" type="slidenum">
              <a:rPr lang="it-IT">
                <a:solidFill>
                  <a:prstClr val="black">
                    <a:tint val="75000"/>
                  </a:prstClr>
                </a:solidFill>
                <a:latin typeface="Calibri" panose="020F0502020204030204"/>
              </a:rPr>
              <a:pPr defTabSz="342900">
                <a:defRPr/>
              </a:pPr>
              <a:t>70</a:t>
            </a:fld>
            <a:endParaRPr lang="it-IT">
              <a:solidFill>
                <a:prstClr val="black">
                  <a:tint val="75000"/>
                </a:prstClr>
              </a:solidFill>
              <a:latin typeface="Calibri" panose="020F0502020204030204"/>
            </a:endParaRPr>
          </a:p>
        </p:txBody>
      </p:sp>
      <p:sp>
        <p:nvSpPr>
          <p:cNvPr id="3" name="Rectangle 3">
            <a:extLst>
              <a:ext uri="{FF2B5EF4-FFF2-40B4-BE49-F238E27FC236}">
                <a16:creationId xmlns:a16="http://schemas.microsoft.com/office/drawing/2014/main" id="{719F1078-6D24-324C-0739-CBC60AA08B01}"/>
              </a:ext>
            </a:extLst>
          </p:cNvPr>
          <p:cNvSpPr>
            <a:spLocks noChangeArrowheads="1"/>
          </p:cNvSpPr>
          <p:nvPr/>
        </p:nvSpPr>
        <p:spPr bwMode="auto">
          <a:xfrm>
            <a:off x="2975892" y="621885"/>
            <a:ext cx="3192215" cy="3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056" tIns="53579" rIns="69056" bIns="53579"/>
          <a:lstStyle>
            <a:lvl1pPr>
              <a:spcBef>
                <a:spcPct val="20000"/>
              </a:spcBef>
              <a:buClr>
                <a:schemeClr val="hlink"/>
              </a:buClr>
              <a:buSzPct val="50000"/>
              <a:buFont typeface="Monotype Sorts" pitchFamily="2" charset="2"/>
              <a:buChar char="n"/>
              <a:defRPr kumimoji="1" sz="24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defTabSz="342900">
              <a:spcBef>
                <a:spcPct val="100000"/>
              </a:spcBef>
              <a:spcAft>
                <a:spcPct val="100000"/>
              </a:spcAft>
              <a:buClrTx/>
              <a:buSzTx/>
              <a:buNone/>
              <a:defRPr/>
            </a:pPr>
            <a:r>
              <a:rPr kumimoji="0" lang="it-IT" altLang="it-IT" b="1" dirty="0">
                <a:solidFill>
                  <a:prstClr val="black"/>
                </a:solidFill>
              </a:rPr>
              <a:t>LAVORI ELETTRICI</a:t>
            </a:r>
          </a:p>
        </p:txBody>
      </p:sp>
      <p:pic>
        <p:nvPicPr>
          <p:cNvPr id="5" name="Immagine 4">
            <a:extLst>
              <a:ext uri="{FF2B5EF4-FFF2-40B4-BE49-F238E27FC236}">
                <a16:creationId xmlns:a16="http://schemas.microsoft.com/office/drawing/2014/main" id="{A0666DBB-CD7D-CDEC-6192-006AEA85B3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88"/>
          <a:stretch/>
        </p:blipFill>
        <p:spPr>
          <a:xfrm>
            <a:off x="1831506" y="1364567"/>
            <a:ext cx="5081778" cy="2327133"/>
          </a:xfrm>
          <a:prstGeom prst="rect">
            <a:avLst/>
          </a:prstGeom>
          <a:ln w="57150">
            <a:noFill/>
          </a:ln>
        </p:spPr>
      </p:pic>
      <p:pic>
        <p:nvPicPr>
          <p:cNvPr id="7" name="Immagine 6">
            <a:extLst>
              <a:ext uri="{FF2B5EF4-FFF2-40B4-BE49-F238E27FC236}">
                <a16:creationId xmlns:a16="http://schemas.microsoft.com/office/drawing/2014/main" id="{4A123059-769A-F903-0608-074DA1DF6F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1506" y="3691700"/>
            <a:ext cx="5006846" cy="2339183"/>
          </a:xfrm>
          <a:prstGeom prst="rect">
            <a:avLst/>
          </a:prstGeom>
          <a:ln w="57150">
            <a:noFill/>
          </a:ln>
        </p:spPr>
      </p:pic>
    </p:spTree>
    <p:extLst>
      <p:ext uri="{BB962C8B-B14F-4D97-AF65-F5344CB8AC3E}">
        <p14:creationId xmlns:p14="http://schemas.microsoft.com/office/powerpoint/2010/main" val="9951472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67E96-851B-110B-E0F4-53A81EED2A10}"/>
            </a:ext>
          </a:extLst>
        </p:cNvPr>
        <p:cNvGrpSpPr/>
        <p:nvPr/>
      </p:nvGrpSpPr>
      <p:grpSpPr>
        <a:xfrm>
          <a:off x="0" y="0"/>
          <a:ext cx="0" cy="0"/>
          <a:chOff x="0" y="0"/>
          <a:chExt cx="0" cy="0"/>
        </a:xfrm>
      </p:grpSpPr>
      <p:sp>
        <p:nvSpPr>
          <p:cNvPr id="9" name="Titolo 3">
            <a:extLst>
              <a:ext uri="{FF2B5EF4-FFF2-40B4-BE49-F238E27FC236}">
                <a16:creationId xmlns:a16="http://schemas.microsoft.com/office/drawing/2014/main" id="{41C5EC01-7E62-1AA1-B486-69BC50E9926A}"/>
              </a:ext>
            </a:extLst>
          </p:cNvPr>
          <p:cNvSpPr txBox="1">
            <a:spLocks/>
          </p:cNvSpPr>
          <p:nvPr/>
        </p:nvSpPr>
        <p:spPr>
          <a:xfrm>
            <a:off x="1143000" y="1010961"/>
            <a:ext cx="6858000" cy="365125"/>
          </a:xfrm>
          <a:prstGeom prst="rect">
            <a:avLst/>
          </a:prstGeom>
        </p:spPr>
        <p:txBody>
          <a:bodyPr vert="horz" lIns="91440" tIns="45720" rIns="91440" bIns="45720" rtlCol="0" anchor="b">
            <a:noAutofit/>
          </a:bodyPr>
          <a:lstStyle>
            <a:lvl1pPr algn="ctr" defTabSz="844083" rtl="0" eaLnBrk="1" latinLnBrk="0" hangingPunct="1">
              <a:lnSpc>
                <a:spcPct val="90000"/>
              </a:lnSpc>
              <a:spcBef>
                <a:spcPct val="0"/>
              </a:spcBef>
              <a:buNone/>
              <a:defRPr sz="1846" b="1" kern="1200">
                <a:solidFill>
                  <a:srgbClr val="5F5F61"/>
                </a:solidFill>
                <a:latin typeface="Arial" panose="020B0604020202020204" pitchFamily="34" charset="0"/>
                <a:ea typeface="+mj-ea"/>
                <a:cs typeface="Arial" panose="020B0604020202020204" pitchFamily="34" charset="0"/>
              </a:defRPr>
            </a:lvl1pPr>
          </a:lstStyle>
          <a:p>
            <a:pPr marL="0" marR="0" lvl="0" indent="0" algn="l" defTabSz="844083" rtl="0" eaLnBrk="1" fontAlgn="auto" latinLnBrk="0" hangingPunct="1">
              <a:lnSpc>
                <a:spcPct val="90000"/>
              </a:lnSpc>
              <a:spcBef>
                <a:spcPct val="0"/>
              </a:spcBef>
              <a:spcAft>
                <a:spcPts val="0"/>
              </a:spcAft>
              <a:buClrTx/>
              <a:buSzTx/>
              <a:buFontTx/>
              <a:buNone/>
              <a:tabLst/>
              <a:defRPr/>
            </a:pPr>
            <a:r>
              <a:rPr kumimoji="0" lang="it-IT" sz="2400" b="1" i="0" u="none" strike="noStrike" kern="1200" cap="none" spc="0" normalizeH="0" baseline="0" noProof="0">
                <a:ln>
                  <a:noFill/>
                </a:ln>
                <a:solidFill>
                  <a:srgbClr val="009999"/>
                </a:solidFill>
                <a:effectLst/>
                <a:uLnTx/>
                <a:uFillTx/>
                <a:latin typeface="Arial" panose="020B0604020202020204" pitchFamily="34" charset="0"/>
                <a:ea typeface="+mj-ea"/>
                <a:cs typeface="Arial" panose="020B0604020202020204" pitchFamily="34" charset="0"/>
              </a:rPr>
              <a:t>Norma CEI 11-27 Ed. 2025</a:t>
            </a:r>
            <a:endParaRPr kumimoji="0" lang="it-IT" sz="2400" b="1" i="0" u="none" strike="noStrike" kern="1200" cap="none" spc="0" normalizeH="0" baseline="0" noProof="0" dirty="0">
              <a:ln>
                <a:noFill/>
              </a:ln>
              <a:solidFill>
                <a:srgbClr val="009999"/>
              </a:solidFill>
              <a:effectLst/>
              <a:uLnTx/>
              <a:uFillTx/>
              <a:latin typeface="Arial" panose="020B0604020202020204" pitchFamily="34" charset="0"/>
              <a:ea typeface="+mj-ea"/>
              <a:cs typeface="Arial" panose="020B0604020202020204" pitchFamily="34" charset="0"/>
            </a:endParaRPr>
          </a:p>
        </p:txBody>
      </p:sp>
      <p:sp>
        <p:nvSpPr>
          <p:cNvPr id="10" name="Segnaposto testo 1">
            <a:extLst>
              <a:ext uri="{FF2B5EF4-FFF2-40B4-BE49-F238E27FC236}">
                <a16:creationId xmlns:a16="http://schemas.microsoft.com/office/drawing/2014/main" id="{217BB188-FF00-88D0-A928-FA507130E777}"/>
              </a:ext>
            </a:extLst>
          </p:cNvPr>
          <p:cNvSpPr txBox="1">
            <a:spLocks/>
          </p:cNvSpPr>
          <p:nvPr/>
        </p:nvSpPr>
        <p:spPr>
          <a:xfrm>
            <a:off x="1406769" y="1462337"/>
            <a:ext cx="6330462" cy="712222"/>
          </a:xfrm>
          <a:prstGeom prst="rect">
            <a:avLst/>
          </a:prstGeom>
        </p:spPr>
        <p:txBody>
          <a:bodyPr vert="horz" lIns="91440" tIns="45720" rIns="91440" bIns="45720" rtlCol="0">
            <a:normAutofit/>
          </a:bodyPr>
          <a:lstStyle>
            <a:lvl1pPr marL="0" indent="0" algn="ctr" defTabSz="844083" rtl="0" eaLnBrk="1" latinLnBrk="0" hangingPunct="1">
              <a:lnSpc>
                <a:spcPct val="90000"/>
              </a:lnSpc>
              <a:spcBef>
                <a:spcPts val="923"/>
              </a:spcBef>
              <a:buFontTx/>
              <a:buNone/>
              <a:defRPr sz="1477" kern="1200">
                <a:solidFill>
                  <a:srgbClr val="5F5F61"/>
                </a:solidFill>
                <a:latin typeface="Arial" panose="020B0604020202020204" pitchFamily="34" charset="0"/>
                <a:ea typeface="+mn-ea"/>
                <a:cs typeface="Arial" panose="020B0604020202020204" pitchFamily="34" charset="0"/>
              </a:defRPr>
            </a:lvl1pPr>
            <a:lvl2pPr marL="633062" indent="-211021" algn="l" defTabSz="844083" rtl="0" eaLnBrk="1" latinLnBrk="0" hangingPunct="1">
              <a:lnSpc>
                <a:spcPct val="90000"/>
              </a:lnSpc>
              <a:spcBef>
                <a:spcPts val="462"/>
              </a:spcBef>
              <a:buFont typeface="Arial" panose="020B0604020202020204" pitchFamily="34" charset="0"/>
              <a:buChar char="•"/>
              <a:defRPr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9pPr>
          </a:lstStyle>
          <a:p>
            <a:pPr marL="0" marR="0" lvl="0" indent="0" algn="ctr" defTabSz="844083" rtl="0" eaLnBrk="1" fontAlgn="auto" latinLnBrk="0" hangingPunct="1">
              <a:lnSpc>
                <a:spcPct val="90000"/>
              </a:lnSpc>
              <a:spcBef>
                <a:spcPts val="923"/>
              </a:spcBef>
              <a:spcAft>
                <a:spcPts val="0"/>
              </a:spcAft>
              <a:buClrTx/>
              <a:buSzTx/>
              <a:buFontTx/>
              <a:buNone/>
              <a:tabLst/>
              <a:defRPr/>
            </a:pPr>
            <a:r>
              <a:rPr kumimoji="0" lang="it-IT" sz="1477" b="0" i="0" u="none" strike="noStrike" kern="1200" cap="none" spc="0" normalizeH="0" baseline="0" noProof="0">
                <a:ln>
                  <a:noFill/>
                </a:ln>
                <a:solidFill>
                  <a:srgbClr val="808081"/>
                </a:solidFill>
                <a:effectLst/>
                <a:uLnTx/>
                <a:uFillTx/>
                <a:latin typeface="Arial" panose="020B0604020202020204" pitchFamily="34" charset="0"/>
                <a:ea typeface="+mn-ea"/>
                <a:cs typeface="Arial" panose="020B0604020202020204" pitchFamily="34" charset="0"/>
              </a:rPr>
              <a:t>Confronto tra figure professionali tra </a:t>
            </a:r>
          </a:p>
          <a:p>
            <a:pPr marL="0" marR="0" lvl="0" indent="0" algn="ctr" defTabSz="844083" rtl="0" eaLnBrk="1" fontAlgn="auto" latinLnBrk="0" hangingPunct="1">
              <a:lnSpc>
                <a:spcPct val="90000"/>
              </a:lnSpc>
              <a:spcBef>
                <a:spcPts val="923"/>
              </a:spcBef>
              <a:spcAft>
                <a:spcPts val="0"/>
              </a:spcAft>
              <a:buClrTx/>
              <a:buSzTx/>
              <a:buFontTx/>
              <a:buNone/>
              <a:tabLst/>
              <a:defRPr/>
            </a:pPr>
            <a:r>
              <a:rPr kumimoji="0" lang="it-IT" sz="1477" b="0" i="0" u="none" strike="noStrike" kern="1200" cap="none" spc="0" normalizeH="0" baseline="0" noProof="0">
                <a:ln>
                  <a:noFill/>
                </a:ln>
                <a:solidFill>
                  <a:srgbClr val="808081"/>
                </a:solidFill>
                <a:effectLst/>
                <a:uLnTx/>
                <a:uFillTx/>
                <a:latin typeface="Arial" panose="020B0604020202020204" pitchFamily="34" charset="0"/>
                <a:ea typeface="+mn-ea"/>
                <a:cs typeface="Arial" panose="020B0604020202020204" pitchFamily="34" charset="0"/>
              </a:rPr>
              <a:t>Norma CEI 11-27:2021, Norma CEI 11-27:2025 e Norma CEI EN 50110-1</a:t>
            </a:r>
          </a:p>
          <a:p>
            <a:pPr marL="0" marR="0" lvl="0" indent="0" algn="ctr" defTabSz="844083" rtl="0" eaLnBrk="1" fontAlgn="auto" latinLnBrk="0" hangingPunct="1">
              <a:lnSpc>
                <a:spcPct val="90000"/>
              </a:lnSpc>
              <a:spcBef>
                <a:spcPts val="923"/>
              </a:spcBef>
              <a:spcAft>
                <a:spcPts val="0"/>
              </a:spcAft>
              <a:buClrTx/>
              <a:buSzTx/>
              <a:buFontTx/>
              <a:buNone/>
              <a:tabLst/>
              <a:defRPr/>
            </a:pPr>
            <a:endParaRPr kumimoji="0" lang="it-IT" sz="1477" b="0" i="0" u="none" strike="noStrike" kern="1200" cap="none" spc="0" normalizeH="0" baseline="0" noProof="0" dirty="0">
              <a:ln>
                <a:noFill/>
              </a:ln>
              <a:solidFill>
                <a:srgbClr val="808081"/>
              </a:solidFill>
              <a:effectLst/>
              <a:uLnTx/>
              <a:uFillTx/>
              <a:latin typeface="Arial" panose="020B0604020202020204" pitchFamily="34" charset="0"/>
              <a:ea typeface="+mn-ea"/>
              <a:cs typeface="Arial" panose="020B0604020202020204" pitchFamily="34" charset="0"/>
            </a:endParaRPr>
          </a:p>
        </p:txBody>
      </p:sp>
      <p:graphicFrame>
        <p:nvGraphicFramePr>
          <p:cNvPr id="12" name="Tabella 11">
            <a:extLst>
              <a:ext uri="{FF2B5EF4-FFF2-40B4-BE49-F238E27FC236}">
                <a16:creationId xmlns:a16="http://schemas.microsoft.com/office/drawing/2014/main" id="{153C48AB-25CC-0A7B-E484-ECD185AA3D53}"/>
              </a:ext>
            </a:extLst>
          </p:cNvPr>
          <p:cNvGraphicFramePr>
            <a:graphicFrameLocks noGrp="1"/>
          </p:cNvGraphicFramePr>
          <p:nvPr/>
        </p:nvGraphicFramePr>
        <p:xfrm>
          <a:off x="772419" y="2625935"/>
          <a:ext cx="7782820" cy="2879188"/>
        </p:xfrm>
        <a:graphic>
          <a:graphicData uri="http://schemas.openxmlformats.org/drawingml/2006/table">
            <a:tbl>
              <a:tblPr firstRow="1" bandRow="1"/>
              <a:tblGrid>
                <a:gridCol w="1556564">
                  <a:extLst>
                    <a:ext uri="{9D8B030D-6E8A-4147-A177-3AD203B41FA5}">
                      <a16:colId xmlns:a16="http://schemas.microsoft.com/office/drawing/2014/main" val="3736906730"/>
                    </a:ext>
                  </a:extLst>
                </a:gridCol>
                <a:gridCol w="1556564">
                  <a:extLst>
                    <a:ext uri="{9D8B030D-6E8A-4147-A177-3AD203B41FA5}">
                      <a16:colId xmlns:a16="http://schemas.microsoft.com/office/drawing/2014/main" val="3092530851"/>
                    </a:ext>
                  </a:extLst>
                </a:gridCol>
                <a:gridCol w="1556564">
                  <a:extLst>
                    <a:ext uri="{9D8B030D-6E8A-4147-A177-3AD203B41FA5}">
                      <a16:colId xmlns:a16="http://schemas.microsoft.com/office/drawing/2014/main" val="3899818294"/>
                    </a:ext>
                  </a:extLst>
                </a:gridCol>
                <a:gridCol w="1556564">
                  <a:extLst>
                    <a:ext uri="{9D8B030D-6E8A-4147-A177-3AD203B41FA5}">
                      <a16:colId xmlns:a16="http://schemas.microsoft.com/office/drawing/2014/main" val="4134950279"/>
                    </a:ext>
                  </a:extLst>
                </a:gridCol>
                <a:gridCol w="1556564">
                  <a:extLst>
                    <a:ext uri="{9D8B030D-6E8A-4147-A177-3AD203B41FA5}">
                      <a16:colId xmlns:a16="http://schemas.microsoft.com/office/drawing/2014/main" val="2322961872"/>
                    </a:ext>
                  </a:extLst>
                </a:gridCol>
              </a:tblGrid>
              <a:tr h="759655">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it-IT" sz="1100" b="1" dirty="0">
                          <a:solidFill>
                            <a:schemeClr val="tx1"/>
                          </a:solidFill>
                          <a:latin typeface="Arial" panose="020B0604020202020204" pitchFamily="34" charset="0"/>
                          <a:cs typeface="Arial" panose="020B0604020202020204" pitchFamily="34" charset="0"/>
                        </a:rPr>
                        <a:t>Acronimo</a:t>
                      </a:r>
                    </a:p>
                    <a:p>
                      <a:pPr algn="ctr"/>
                      <a:r>
                        <a:rPr lang="it-IT" sz="1100" b="1" dirty="0">
                          <a:solidFill>
                            <a:schemeClr val="tx1"/>
                          </a:solidFill>
                          <a:latin typeface="Arial" panose="020B0604020202020204" pitchFamily="34" charset="0"/>
                          <a:cs typeface="Arial" panose="020B0604020202020204" pitchFamily="34" charset="0"/>
                        </a:rPr>
                        <a:t>Norma</a:t>
                      </a:r>
                    </a:p>
                    <a:p>
                      <a:pPr algn="ctr"/>
                      <a:r>
                        <a:rPr lang="it-IT" sz="1100" b="1" dirty="0">
                          <a:solidFill>
                            <a:schemeClr val="tx1"/>
                          </a:solidFill>
                          <a:latin typeface="Arial" panose="020B0604020202020204" pitchFamily="34" charset="0"/>
                          <a:cs typeface="Arial" panose="020B0604020202020204" pitchFamily="34" charset="0"/>
                        </a:rPr>
                        <a:t>CEI 11-27:2021</a:t>
                      </a:r>
                    </a:p>
                  </a:txBody>
                  <a:tcPr marL="84406" marR="84406" marT="42203" marB="42203">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Nuovo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acronimo</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Norma</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CEI 11-27:2025</a:t>
                      </a:r>
                    </a:p>
                  </a:txBody>
                  <a:tcPr marL="84406" marR="84406" marT="42203" marB="42203">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Nuova</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designazione</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Norma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CEI 11-27:2025</a:t>
                      </a:r>
                    </a:p>
                  </a:txBody>
                  <a:tcPr marL="84406" marR="84406" marT="42203" marB="42203">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Nuova</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designazione</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Norma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CEI EN 50110-1:2024</a:t>
                      </a:r>
                    </a:p>
                  </a:txBody>
                  <a:tcPr marL="84406" marR="84406" marT="42203" marB="42203">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Acronimo</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Norma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1" dirty="0">
                          <a:solidFill>
                            <a:schemeClr val="tx1"/>
                          </a:solidFill>
                          <a:latin typeface="Arial" panose="020B0604020202020204" pitchFamily="34" charset="0"/>
                          <a:cs typeface="Arial" panose="020B0604020202020204" pitchFamily="34" charset="0"/>
                        </a:rPr>
                        <a:t>CEI EN 50110-1:2024</a:t>
                      </a:r>
                    </a:p>
                    <a:p>
                      <a:pPr algn="ctr"/>
                      <a:endParaRPr lang="it-IT" sz="1100" b="1" dirty="0">
                        <a:solidFill>
                          <a:schemeClr val="tx1"/>
                        </a:solidFill>
                        <a:latin typeface="Arial" panose="020B0604020202020204" pitchFamily="34" charset="0"/>
                        <a:cs typeface="Arial" panose="020B0604020202020204" pitchFamily="34" charset="0"/>
                      </a:endParaRPr>
                    </a:p>
                  </a:txBody>
                  <a:tcPr marL="84406" marR="84406" marT="42203" marB="42203">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4281618374"/>
                  </a:ext>
                </a:extLst>
              </a:tr>
              <a:tr h="34231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URI</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GI</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Gestore impianto</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Installation manager</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IM</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1487325"/>
                  </a:ext>
                </a:extLst>
              </a:tr>
              <a:tr h="42203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RI</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RI</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Responsabile impianto</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Operation controller</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OC</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3196597"/>
                  </a:ext>
                </a:extLst>
              </a:tr>
              <a:tr h="59084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URL</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GL</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Gestore programmazione lavoro</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245056"/>
                  </a:ext>
                </a:extLst>
              </a:tr>
              <a:tr h="42203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PL</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RLE</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Responsabile del lavoro elettrico</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Work controller</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WC</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9549730"/>
                  </a:ext>
                </a:extLst>
              </a:tr>
              <a:tr h="34231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LAV</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Lavoratore</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Worker</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it-IT" sz="1100" b="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t>
                      </a:r>
                    </a:p>
                  </a:txBody>
                  <a:tcPr marL="84406" marR="84406" marT="42203" marB="42203"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0689582"/>
                  </a:ext>
                </a:extLst>
              </a:tr>
            </a:tbl>
          </a:graphicData>
        </a:graphic>
      </p:graphicFrame>
      <p:sp>
        <p:nvSpPr>
          <p:cNvPr id="2" name="Segnaposto numero diapositiva 1">
            <a:extLst>
              <a:ext uri="{FF2B5EF4-FFF2-40B4-BE49-F238E27FC236}">
                <a16:creationId xmlns:a16="http://schemas.microsoft.com/office/drawing/2014/main" id="{9890B6A7-BB0B-A628-82DB-E9CC13CE8C4A}"/>
              </a:ext>
            </a:extLst>
          </p:cNvPr>
          <p:cNvSpPr>
            <a:spLocks noGrp="1"/>
          </p:cNvSpPr>
          <p:nvPr>
            <p:ph type="sldNum" sz="quarter" idx="12"/>
          </p:nvPr>
        </p:nvSpPr>
        <p:spPr>
          <a:xfrm>
            <a:off x="6457950" y="6356351"/>
            <a:ext cx="20574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3205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8326D79-585A-0EE6-9489-67CC3BBBB13E}"/>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65DA746D-755F-9AD1-6DF1-F61ADFB8C43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asellaDiTesto 4">
            <a:extLst>
              <a:ext uri="{FF2B5EF4-FFF2-40B4-BE49-F238E27FC236}">
                <a16:creationId xmlns:a16="http://schemas.microsoft.com/office/drawing/2014/main" id="{22D1EAA0-19FA-E7FB-4CA3-84E40C5A21E3}"/>
              </a:ext>
            </a:extLst>
          </p:cNvPr>
          <p:cNvSpPr txBox="1"/>
          <p:nvPr/>
        </p:nvSpPr>
        <p:spPr>
          <a:xfrm>
            <a:off x="549618" y="572237"/>
            <a:ext cx="4247535"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Figure professionali</a:t>
            </a:r>
          </a:p>
        </p:txBody>
      </p:sp>
      <p:sp>
        <p:nvSpPr>
          <p:cNvPr id="9" name="CasellaDiTesto 8">
            <a:extLst>
              <a:ext uri="{FF2B5EF4-FFF2-40B4-BE49-F238E27FC236}">
                <a16:creationId xmlns:a16="http://schemas.microsoft.com/office/drawing/2014/main" id="{29B1AC1E-D4F6-136A-8FE7-71D9E6B6DD07}"/>
              </a:ext>
            </a:extLst>
          </p:cNvPr>
          <p:cNvSpPr txBox="1"/>
          <p:nvPr/>
        </p:nvSpPr>
        <p:spPr>
          <a:xfrm>
            <a:off x="2103120" y="1406010"/>
            <a:ext cx="4572000" cy="369332"/>
          </a:xfrm>
          <a:prstGeom prst="rect">
            <a:avLst/>
          </a:prstGeom>
          <a:noFill/>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Responsabilità del </a:t>
            </a:r>
            <a:r>
              <a:rPr kumimoji="0" lang="it-IT" sz="20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RI</a:t>
            </a:r>
            <a:endPar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sp>
        <p:nvSpPr>
          <p:cNvPr id="3" name="CasellaDiTesto 2">
            <a:extLst>
              <a:ext uri="{FF2B5EF4-FFF2-40B4-BE49-F238E27FC236}">
                <a16:creationId xmlns:a16="http://schemas.microsoft.com/office/drawing/2014/main" id="{1B4E5C11-5E0D-1BA3-18A7-5EE92F33A6B3}"/>
              </a:ext>
            </a:extLst>
          </p:cNvPr>
          <p:cNvSpPr txBox="1"/>
          <p:nvPr/>
        </p:nvSpPr>
        <p:spPr>
          <a:xfrm>
            <a:off x="771230" y="2791689"/>
            <a:ext cx="7744120" cy="1477328"/>
          </a:xfrm>
          <a:prstGeom prst="rect">
            <a:avLst/>
          </a:prstGeom>
          <a:noFill/>
        </p:spPr>
        <p:txBody>
          <a:bodyPr wrap="square">
            <a:spAutoFit/>
          </a:bodyPr>
          <a:lstStyle/>
          <a:p>
            <a:pPr marL="0" marR="0" lvl="0" indent="0" algn="l" defTabSz="422041" rtl="0" eaLnBrk="1" fontAlgn="auto" latinLnBrk="0" hangingPunct="1">
              <a:lnSpc>
                <a:spcPct val="100000"/>
              </a:lnSpc>
              <a:spcBef>
                <a:spcPts val="0"/>
              </a:spcBef>
              <a:spcAft>
                <a:spcPts val="0"/>
              </a:spcAft>
              <a:buClr>
                <a:srgbClr val="008000"/>
              </a:buClr>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Redigere e firmare i piani di lavoro;</a:t>
            </a:r>
          </a:p>
          <a:p>
            <a:pPr marL="0" marR="0" lvl="0" indent="0" algn="l" defTabSz="422041" rtl="0" eaLnBrk="1" fontAlgn="auto" latinLnBrk="0" hangingPunct="1">
              <a:lnSpc>
                <a:spcPct val="100000"/>
              </a:lnSpc>
              <a:spcBef>
                <a:spcPts val="0"/>
              </a:spcBef>
              <a:spcAft>
                <a:spcPts val="0"/>
              </a:spcAft>
              <a:buClr>
                <a:srgbClr val="008000"/>
              </a:buClr>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Prendere visione del metodo e organizzazione del lavoro decisa da GL/RLE;</a:t>
            </a:r>
          </a:p>
          <a:p>
            <a:pPr marL="92075" marR="0" lvl="0" indent="-92075" algn="l" defTabSz="422041" rtl="0" eaLnBrk="1" fontAlgn="auto" latinLnBrk="0" hangingPunct="1">
              <a:lnSpc>
                <a:spcPct val="100000"/>
              </a:lnSpc>
              <a:spcBef>
                <a:spcPts val="0"/>
              </a:spcBef>
              <a:spcAft>
                <a:spcPts val="0"/>
              </a:spcAft>
              <a:buClr>
                <a:srgbClr val="008000"/>
              </a:buClr>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Svolgere azione di collegamento tra GL e/o RLE e le altre funzioni durante il lavoro;</a:t>
            </a:r>
          </a:p>
        </p:txBody>
      </p:sp>
      <p:sp>
        <p:nvSpPr>
          <p:cNvPr id="4" name="CasellaDiTesto 3">
            <a:extLst>
              <a:ext uri="{FF2B5EF4-FFF2-40B4-BE49-F238E27FC236}">
                <a16:creationId xmlns:a16="http://schemas.microsoft.com/office/drawing/2014/main" id="{61D5D834-C4F4-BB16-C2DA-49FED71E84D1}"/>
              </a:ext>
            </a:extLst>
          </p:cNvPr>
          <p:cNvSpPr txBox="1"/>
          <p:nvPr/>
        </p:nvSpPr>
        <p:spPr>
          <a:xfrm>
            <a:off x="771230" y="4159289"/>
            <a:ext cx="8093941" cy="1477328"/>
          </a:xfrm>
          <a:prstGeom prst="rect">
            <a:avLst/>
          </a:prstGeom>
          <a:noFill/>
        </p:spPr>
        <p:txBody>
          <a:bodyPr wrap="square">
            <a:spAutoFit/>
          </a:bodyPr>
          <a:lstStyle/>
          <a:p>
            <a:pPr marL="92075" marR="0" lvl="0" indent="-92075" algn="l" defTabSz="422041" rtl="0" eaLnBrk="1" fontAlgn="auto" latinLnBrk="0" hangingPunct="1">
              <a:lnSpc>
                <a:spcPct val="100000"/>
              </a:lnSpc>
              <a:spcBef>
                <a:spcPts val="0"/>
              </a:spcBef>
              <a:spcAft>
                <a:spcPts val="0"/>
              </a:spcAft>
              <a:buClr>
                <a:srgbClr val="008000"/>
              </a:buClr>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Attuare (anche tramite delega scritta ad altra persona con professionalità PES o PAV) le manovre per la messa in sicurezza dell’impianto prima dell’esecuzione del lavoro;</a:t>
            </a:r>
          </a:p>
          <a:p>
            <a:pPr marL="92075" marR="0" lvl="0" indent="-92075" algn="l" defTabSz="422041" rtl="0" eaLnBrk="1" fontAlgn="auto" latinLnBrk="0" hangingPunct="1">
              <a:lnSpc>
                <a:spcPct val="100000"/>
              </a:lnSpc>
              <a:spcBef>
                <a:spcPts val="0"/>
              </a:spcBef>
              <a:spcAft>
                <a:spcPts val="0"/>
              </a:spcAft>
              <a:buClr>
                <a:srgbClr val="008000"/>
              </a:buClr>
              <a:buSzTx/>
              <a:buFontTx/>
              <a:buNone/>
              <a:tabLst/>
              <a:defRPr/>
            </a:pP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Adottare provvedimenti per evitare richiusure intempestive, apposizione di eventuali terre nei punti di sezionamento e dei avvisi monitori;</a:t>
            </a:r>
          </a:p>
        </p:txBody>
      </p:sp>
      <p:sp>
        <p:nvSpPr>
          <p:cNvPr id="6" name="CasellaDiTesto 5">
            <a:extLst>
              <a:ext uri="{FF2B5EF4-FFF2-40B4-BE49-F238E27FC236}">
                <a16:creationId xmlns:a16="http://schemas.microsoft.com/office/drawing/2014/main" id="{9BBEC64D-767A-EC68-6135-865CCF9D0EC8}"/>
              </a:ext>
            </a:extLst>
          </p:cNvPr>
          <p:cNvSpPr txBox="1"/>
          <p:nvPr/>
        </p:nvSpPr>
        <p:spPr>
          <a:xfrm>
            <a:off x="771230" y="2177960"/>
            <a:ext cx="7085001" cy="707886"/>
          </a:xfrm>
          <a:prstGeom prst="rect">
            <a:avLst/>
          </a:prstGeom>
          <a:noFill/>
          <a:ln>
            <a:noFill/>
          </a:ln>
        </p:spPr>
        <p:txBody>
          <a:bodyPr wrap="square">
            <a:spAutoFit/>
          </a:bodyPr>
          <a:lstStyle/>
          <a:p>
            <a:pPr marL="0" marR="0" lvl="0" indent="0" algn="just" defTabSz="422041"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Calibri" panose="020F0502020204030204"/>
                <a:ea typeface="+mn-ea"/>
                <a:cs typeface="+mn-cs"/>
              </a:rPr>
              <a:t>L’</a:t>
            </a: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RI</a:t>
            </a:r>
            <a:r>
              <a:rPr kumimoji="0" lang="it-IT" sz="2000" b="0" i="0" u="none" strike="noStrike" kern="1200" cap="none" spc="0" normalizeH="0" baseline="0" noProof="0" dirty="0">
                <a:ln>
                  <a:noFill/>
                </a:ln>
                <a:solidFill>
                  <a:srgbClr val="009999"/>
                </a:solidFill>
                <a:effectLst/>
                <a:uLnTx/>
                <a:uFillTx/>
                <a:latin typeface="Calibri" panose="020F0502020204030204"/>
                <a:ea typeface="+mn-ea"/>
                <a:cs typeface="+mn-cs"/>
              </a:rPr>
              <a:t> deve essere sempre un </a:t>
            </a:r>
            <a:r>
              <a:rPr kumimoji="0" lang="it-IT" sz="18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PES.</a:t>
            </a:r>
          </a:p>
          <a:p>
            <a:pPr marL="0" marR="0" lvl="0" indent="0" algn="just" defTabSz="422041"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Calibri" panose="020F0502020204030204"/>
                <a:ea typeface="+mn-ea"/>
                <a:cs typeface="+mn-cs"/>
              </a:rPr>
              <a:t>Le responsabilità dell’RI sono:</a:t>
            </a:r>
          </a:p>
        </p:txBody>
      </p:sp>
    </p:spTree>
    <p:extLst>
      <p:ext uri="{BB962C8B-B14F-4D97-AF65-F5344CB8AC3E}">
        <p14:creationId xmlns:p14="http://schemas.microsoft.com/office/powerpoint/2010/main" val="19656649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BBA5B91-49FE-57CE-9ABD-01E7343C6C16}"/>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C4710AD9-5C14-C3FD-F293-4524B3CF836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asellaDiTesto 4">
            <a:extLst>
              <a:ext uri="{FF2B5EF4-FFF2-40B4-BE49-F238E27FC236}">
                <a16:creationId xmlns:a16="http://schemas.microsoft.com/office/drawing/2014/main" id="{A5B024DB-A720-48FE-4A23-0E51067E0B8D}"/>
              </a:ext>
            </a:extLst>
          </p:cNvPr>
          <p:cNvSpPr txBox="1"/>
          <p:nvPr/>
        </p:nvSpPr>
        <p:spPr>
          <a:xfrm>
            <a:off x="549618" y="572237"/>
            <a:ext cx="4247535"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Figure professionali</a:t>
            </a:r>
          </a:p>
        </p:txBody>
      </p:sp>
      <p:sp>
        <p:nvSpPr>
          <p:cNvPr id="9" name="CasellaDiTesto 8">
            <a:extLst>
              <a:ext uri="{FF2B5EF4-FFF2-40B4-BE49-F238E27FC236}">
                <a16:creationId xmlns:a16="http://schemas.microsoft.com/office/drawing/2014/main" id="{A237A686-0BD2-82F1-067C-7C6EF100A776}"/>
              </a:ext>
            </a:extLst>
          </p:cNvPr>
          <p:cNvSpPr txBox="1"/>
          <p:nvPr/>
        </p:nvSpPr>
        <p:spPr>
          <a:xfrm>
            <a:off x="2103120" y="1406010"/>
            <a:ext cx="4572000" cy="369332"/>
          </a:xfrm>
          <a:prstGeom prst="rect">
            <a:avLst/>
          </a:prstGeom>
          <a:noFill/>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Responsabilità del </a:t>
            </a:r>
            <a:r>
              <a:rPr kumimoji="0" lang="it-IT" sz="20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RI</a:t>
            </a:r>
            <a:endPar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sp>
        <p:nvSpPr>
          <p:cNvPr id="7" name="CasellaDiTesto 6">
            <a:extLst>
              <a:ext uri="{FF2B5EF4-FFF2-40B4-BE49-F238E27FC236}">
                <a16:creationId xmlns:a16="http://schemas.microsoft.com/office/drawing/2014/main" id="{642D8D51-CB56-C281-8953-49B0B9C864D8}"/>
              </a:ext>
            </a:extLst>
          </p:cNvPr>
          <p:cNvSpPr txBox="1"/>
          <p:nvPr/>
        </p:nvSpPr>
        <p:spPr>
          <a:xfrm>
            <a:off x="1093833" y="2219622"/>
            <a:ext cx="7406639" cy="1938992"/>
          </a:xfrm>
          <a:prstGeom prst="rect">
            <a:avLst/>
          </a:prstGeom>
          <a:noFill/>
        </p:spPr>
        <p:txBody>
          <a:bodyPr wrap="square">
            <a:spAutoFit/>
          </a:bodyPr>
          <a:lstStyle/>
          <a:p>
            <a:pPr marL="182563" marR="0" lvl="0" indent="-182563" algn="l" defTabSz="422041"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Identificare e delimitare lo spazio di lavoro (la delimitazione può essere fatta in collaborazione con RLE);</a:t>
            </a:r>
          </a:p>
          <a:p>
            <a:pPr marL="182563" marR="0" lvl="0" indent="-182563" algn="l" defTabSz="422041"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Mantenere le condizioni di sicurezza dell’impianto durante l’esecuzione del lavoro;</a:t>
            </a:r>
          </a:p>
          <a:p>
            <a:pPr marL="182563" marR="0" lvl="0" indent="-182563" algn="l" defTabSz="422041"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Consegna dell’impianto al RLE con relativa autorizzazione di inizio lavoro;</a:t>
            </a:r>
          </a:p>
        </p:txBody>
      </p:sp>
      <p:sp>
        <p:nvSpPr>
          <p:cNvPr id="8" name="CasellaDiTesto 7">
            <a:extLst>
              <a:ext uri="{FF2B5EF4-FFF2-40B4-BE49-F238E27FC236}">
                <a16:creationId xmlns:a16="http://schemas.microsoft.com/office/drawing/2014/main" id="{89F045A4-E1F6-EA2D-D3AF-F5E8377EE580}"/>
              </a:ext>
            </a:extLst>
          </p:cNvPr>
          <p:cNvSpPr txBox="1"/>
          <p:nvPr/>
        </p:nvSpPr>
        <p:spPr>
          <a:xfrm>
            <a:off x="1093833" y="4049342"/>
            <a:ext cx="7421517" cy="1015663"/>
          </a:xfrm>
          <a:prstGeom prst="rect">
            <a:avLst/>
          </a:prstGeom>
          <a:noFill/>
        </p:spPr>
        <p:txBody>
          <a:bodyPr wrap="square">
            <a:spAutoFit/>
          </a:bodyPr>
          <a:lstStyle/>
          <a:p>
            <a:pPr marL="182563" marR="0" lvl="0" indent="-182563" algn="l" defTabSz="422041"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Ricevere la conclusione lavoro dal RLE e ripristino del normale assetto di esercizio;</a:t>
            </a:r>
          </a:p>
          <a:p>
            <a:pPr marL="0" marR="0" lvl="0" indent="0" algn="l" defTabSz="422041"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 Riconsegnare l’impianto alla GI, se del caso.</a:t>
            </a:r>
          </a:p>
        </p:txBody>
      </p:sp>
    </p:spTree>
    <p:extLst>
      <p:ext uri="{BB962C8B-B14F-4D97-AF65-F5344CB8AC3E}">
        <p14:creationId xmlns:p14="http://schemas.microsoft.com/office/powerpoint/2010/main" val="21508294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46D1F88-F81B-E8C0-CE79-1C0CC3C1F4AE}"/>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4F7794CC-F745-520D-7008-2DDCC30F03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asellaDiTesto 4">
            <a:extLst>
              <a:ext uri="{FF2B5EF4-FFF2-40B4-BE49-F238E27FC236}">
                <a16:creationId xmlns:a16="http://schemas.microsoft.com/office/drawing/2014/main" id="{B44C0658-C18A-EA65-AF78-15E7487EFFB5}"/>
              </a:ext>
            </a:extLst>
          </p:cNvPr>
          <p:cNvSpPr txBox="1"/>
          <p:nvPr/>
        </p:nvSpPr>
        <p:spPr>
          <a:xfrm>
            <a:off x="549618" y="572237"/>
            <a:ext cx="4247535"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Figure professionali</a:t>
            </a:r>
          </a:p>
        </p:txBody>
      </p:sp>
      <p:sp>
        <p:nvSpPr>
          <p:cNvPr id="10" name="CasellaDiTesto 9">
            <a:extLst>
              <a:ext uri="{FF2B5EF4-FFF2-40B4-BE49-F238E27FC236}">
                <a16:creationId xmlns:a16="http://schemas.microsoft.com/office/drawing/2014/main" id="{60FC0855-2235-9ECF-73A8-E526DC3F85D5}"/>
              </a:ext>
            </a:extLst>
          </p:cNvPr>
          <p:cNvSpPr txBox="1"/>
          <p:nvPr/>
        </p:nvSpPr>
        <p:spPr>
          <a:xfrm>
            <a:off x="2286000" y="1406010"/>
            <a:ext cx="4572000" cy="369332"/>
          </a:xfrm>
          <a:prstGeom prst="rect">
            <a:avLst/>
          </a:prstGeom>
          <a:noFill/>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Responsabilità del </a:t>
            </a:r>
            <a:r>
              <a:rPr kumimoji="0" lang="it-IT" sz="20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RLE</a:t>
            </a:r>
          </a:p>
        </p:txBody>
      </p:sp>
      <p:sp>
        <p:nvSpPr>
          <p:cNvPr id="3" name="CasellaDiTesto 2">
            <a:extLst>
              <a:ext uri="{FF2B5EF4-FFF2-40B4-BE49-F238E27FC236}">
                <a16:creationId xmlns:a16="http://schemas.microsoft.com/office/drawing/2014/main" id="{BC980F4B-D702-0F2F-3647-671CC9C629FA}"/>
              </a:ext>
            </a:extLst>
          </p:cNvPr>
          <p:cNvSpPr txBox="1"/>
          <p:nvPr/>
        </p:nvSpPr>
        <p:spPr>
          <a:xfrm>
            <a:off x="649224" y="2248037"/>
            <a:ext cx="8119872" cy="3477875"/>
          </a:xfrm>
          <a:prstGeom prst="rect">
            <a:avLst/>
          </a:prstGeom>
          <a:noFill/>
        </p:spPr>
        <p:txBody>
          <a:bodyPr wrap="square">
            <a:spAutoFit/>
          </a:bodyPr>
          <a:lstStyle/>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2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Eventuale compilazione e firma del Piano di intervento o condivisione e firma dell’eventuale Piano di intervento o compilato e firmato dal GL;</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2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condurre operativamente i lavori secondo l’eventuale Piano di intervento;</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2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prendere in carico l’impianto elettrico o di sua parte da RI e successiva riconsegna;</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2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per lavori fuori tensione, verificare l’assenza di tensione e, nei casi previsti, installazione della messa a terra e in cortocircuito sul posto di lavoro.</a:t>
            </a:r>
          </a:p>
        </p:txBody>
      </p:sp>
    </p:spTree>
    <p:extLst>
      <p:ext uri="{BB962C8B-B14F-4D97-AF65-F5344CB8AC3E}">
        <p14:creationId xmlns:p14="http://schemas.microsoft.com/office/powerpoint/2010/main" val="9586801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39ACB55-6E41-7492-8620-AC7C264D1F24}"/>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943F702F-5E63-691D-B837-849730A2060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asellaDiTesto 4">
            <a:extLst>
              <a:ext uri="{FF2B5EF4-FFF2-40B4-BE49-F238E27FC236}">
                <a16:creationId xmlns:a16="http://schemas.microsoft.com/office/drawing/2014/main" id="{F5B23F7F-13B4-FE3B-EEA5-BA2570128966}"/>
              </a:ext>
            </a:extLst>
          </p:cNvPr>
          <p:cNvSpPr txBox="1"/>
          <p:nvPr/>
        </p:nvSpPr>
        <p:spPr>
          <a:xfrm>
            <a:off x="549618" y="572237"/>
            <a:ext cx="4247535"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Figure professionali</a:t>
            </a:r>
          </a:p>
        </p:txBody>
      </p:sp>
      <p:sp>
        <p:nvSpPr>
          <p:cNvPr id="10" name="CasellaDiTesto 9">
            <a:extLst>
              <a:ext uri="{FF2B5EF4-FFF2-40B4-BE49-F238E27FC236}">
                <a16:creationId xmlns:a16="http://schemas.microsoft.com/office/drawing/2014/main" id="{E41F9998-38F6-3C50-CA71-D31988C2C009}"/>
              </a:ext>
            </a:extLst>
          </p:cNvPr>
          <p:cNvSpPr txBox="1"/>
          <p:nvPr/>
        </p:nvSpPr>
        <p:spPr>
          <a:xfrm>
            <a:off x="2034070" y="1406010"/>
            <a:ext cx="4823930" cy="369332"/>
          </a:xfrm>
          <a:prstGeom prst="rect">
            <a:avLst/>
          </a:prstGeom>
          <a:noFill/>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Responsabilità del </a:t>
            </a:r>
            <a:r>
              <a:rPr kumimoji="0" lang="it-IT" sz="20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RLE</a:t>
            </a:r>
          </a:p>
        </p:txBody>
      </p:sp>
      <p:sp>
        <p:nvSpPr>
          <p:cNvPr id="4" name="CasellaDiTesto 3">
            <a:extLst>
              <a:ext uri="{FF2B5EF4-FFF2-40B4-BE49-F238E27FC236}">
                <a16:creationId xmlns:a16="http://schemas.microsoft.com/office/drawing/2014/main" id="{4E36DCE6-B6AB-EC5B-9501-4775719BC5BD}"/>
              </a:ext>
            </a:extLst>
          </p:cNvPr>
          <p:cNvSpPr txBox="1"/>
          <p:nvPr/>
        </p:nvSpPr>
        <p:spPr>
          <a:xfrm>
            <a:off x="549619" y="2051027"/>
            <a:ext cx="8228622" cy="3785652"/>
          </a:xfrm>
          <a:prstGeom prst="rect">
            <a:avLst/>
          </a:prstGeom>
          <a:noFill/>
        </p:spPr>
        <p:txBody>
          <a:bodyPr wrap="square">
            <a:spAutoFit/>
          </a:bodyPr>
          <a:lstStyle/>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se previste, adotta le procedure per i lavori in prossimità di parti attive;</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verificare all’inizio e durante l’attività lavorativa , della sussistenza delle condizioni previste dall’eventuale Piano d’intervento;</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assegnare i compiti ai diversi operatori;</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illustrare gli obiettivi dell’intervento e dei compiti assegnati (coadiuvato se serve da liste di controllo);</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controllare il comportamento del personale, anche in relazione all’uso di attrezzature e DPI;</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collegarsi con il RI e con altre figure interessate ai lavori;</a:t>
            </a:r>
          </a:p>
          <a:p>
            <a:pPr marL="285750" marR="0" lvl="0" indent="-285750" algn="l" defTabSz="422041" rtl="0" eaLnBrk="1" fontAlgn="auto" latinLnBrk="0" hangingPunct="1">
              <a:lnSpc>
                <a:spcPct val="100000"/>
              </a:lnSpc>
              <a:spcBef>
                <a:spcPts val="0"/>
              </a:spcBef>
              <a:spcAft>
                <a:spcPts val="0"/>
              </a:spcAft>
              <a:buClr>
                <a:srgbClr val="008000"/>
              </a:buClr>
              <a:buSzTx/>
              <a:buFont typeface="Arial" panose="020B0604020202020204" pitchFamily="34" charset="0"/>
              <a:buChar char="-"/>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decidere inizio, continuazione, sospensione, ripresa, termine dei lavori, (anche in base alle condizioni atmosferiche).</a:t>
            </a:r>
          </a:p>
        </p:txBody>
      </p:sp>
    </p:spTree>
    <p:extLst>
      <p:ext uri="{BB962C8B-B14F-4D97-AF65-F5344CB8AC3E}">
        <p14:creationId xmlns:p14="http://schemas.microsoft.com/office/powerpoint/2010/main" val="33047901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6D2298E-E2C6-2051-125A-79E17DD5AB20}"/>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0073A89-1004-16CC-116D-AC201415EC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46659-3890-4C13-83D1-04E58CA28234}" type="slidenum">
              <a:rPr kumimoji="0" lang="it-IT"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asellaDiTesto 4">
            <a:extLst>
              <a:ext uri="{FF2B5EF4-FFF2-40B4-BE49-F238E27FC236}">
                <a16:creationId xmlns:a16="http://schemas.microsoft.com/office/drawing/2014/main" id="{A987BB5E-B0ED-AA62-B07D-975DC5EEE8C8}"/>
              </a:ext>
            </a:extLst>
          </p:cNvPr>
          <p:cNvSpPr txBox="1"/>
          <p:nvPr/>
        </p:nvSpPr>
        <p:spPr>
          <a:xfrm>
            <a:off x="549618" y="572237"/>
            <a:ext cx="4247535"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Figure professionali</a:t>
            </a:r>
          </a:p>
        </p:txBody>
      </p:sp>
      <p:sp>
        <p:nvSpPr>
          <p:cNvPr id="10" name="CasellaDiTesto 9">
            <a:extLst>
              <a:ext uri="{FF2B5EF4-FFF2-40B4-BE49-F238E27FC236}">
                <a16:creationId xmlns:a16="http://schemas.microsoft.com/office/drawing/2014/main" id="{D6BE6525-E75F-3142-75B9-604DD9384D87}"/>
              </a:ext>
            </a:extLst>
          </p:cNvPr>
          <p:cNvSpPr txBox="1"/>
          <p:nvPr/>
        </p:nvSpPr>
        <p:spPr>
          <a:xfrm>
            <a:off x="2286000" y="1821446"/>
            <a:ext cx="4572000" cy="369332"/>
          </a:xfrm>
          <a:prstGeom prst="rect">
            <a:avLst/>
          </a:prstGeom>
          <a:noFill/>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Responsabilità del </a:t>
            </a:r>
            <a:r>
              <a:rPr kumimoji="0" lang="it-IT" sz="2000" b="1"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RLE</a:t>
            </a:r>
          </a:p>
        </p:txBody>
      </p:sp>
      <p:sp>
        <p:nvSpPr>
          <p:cNvPr id="3" name="Segnaposto contenuto 3">
            <a:extLst>
              <a:ext uri="{FF2B5EF4-FFF2-40B4-BE49-F238E27FC236}">
                <a16:creationId xmlns:a16="http://schemas.microsoft.com/office/drawing/2014/main" id="{619499F5-D8DC-EF1B-FDED-CE3171C92899}"/>
              </a:ext>
            </a:extLst>
          </p:cNvPr>
          <p:cNvSpPr txBox="1">
            <a:spLocks/>
          </p:cNvSpPr>
          <p:nvPr/>
        </p:nvSpPr>
        <p:spPr bwMode="auto">
          <a:xfrm>
            <a:off x="1059491" y="2777776"/>
            <a:ext cx="7475323" cy="1118203"/>
          </a:xfrm>
          <a:prstGeom prst="rect">
            <a:avLst/>
          </a:prstGeom>
          <a:solidFill>
            <a:schemeClr val="bg1"/>
          </a:solidFill>
          <a:ln w="25400">
            <a:noFill/>
            <a:prstDash val="sysDash"/>
            <a:miter lim="800000"/>
            <a:headEnd/>
            <a:tailEnd/>
          </a:ln>
        </p:spPr>
        <p:txBody>
          <a:bodyPr anchor="ctr"/>
          <a:lstStyle>
            <a:lvl1pPr marL="342900" indent="-342900" defTabSz="538163">
              <a:defRPr>
                <a:solidFill>
                  <a:schemeClr val="tx1"/>
                </a:solidFill>
                <a:latin typeface="Calibri" panose="020F0502020204030204" pitchFamily="34" charset="0"/>
              </a:defRPr>
            </a:lvl1pPr>
            <a:lvl2pPr marL="742950" indent="-285750" defTabSz="538163">
              <a:defRPr>
                <a:solidFill>
                  <a:schemeClr val="tx1"/>
                </a:solidFill>
                <a:latin typeface="Calibri" panose="020F0502020204030204" pitchFamily="34" charset="0"/>
              </a:defRPr>
            </a:lvl2pPr>
            <a:lvl3pPr defTabSz="538163">
              <a:defRPr>
                <a:solidFill>
                  <a:schemeClr val="tx1"/>
                </a:solidFill>
                <a:latin typeface="Calibri" panose="020F0502020204030204" pitchFamily="34" charset="0"/>
              </a:defRPr>
            </a:lvl3pPr>
            <a:lvl4pPr marL="1600200" indent="-228600" defTabSz="538163">
              <a:defRPr>
                <a:solidFill>
                  <a:schemeClr val="tx1"/>
                </a:solidFill>
                <a:latin typeface="Calibri" panose="020F0502020204030204" pitchFamily="34" charset="0"/>
              </a:defRPr>
            </a:lvl4pPr>
            <a:lvl5pPr marL="2057400" indent="-228600" defTabSz="538163">
              <a:defRPr>
                <a:solidFill>
                  <a:schemeClr val="tx1"/>
                </a:solidFill>
                <a:latin typeface="Calibri" panose="020F0502020204030204" pitchFamily="34" charset="0"/>
              </a:defRPr>
            </a:lvl5pPr>
            <a:lvl6pPr marL="2514600" indent="-228600" defTabSz="538163" eaLnBrk="0" fontAlgn="base" hangingPunct="0">
              <a:spcBef>
                <a:spcPct val="0"/>
              </a:spcBef>
              <a:spcAft>
                <a:spcPct val="0"/>
              </a:spcAft>
              <a:defRPr>
                <a:solidFill>
                  <a:schemeClr val="tx1"/>
                </a:solidFill>
                <a:latin typeface="Calibri" panose="020F0502020204030204" pitchFamily="34" charset="0"/>
              </a:defRPr>
            </a:lvl6pPr>
            <a:lvl7pPr marL="2971800" indent="-228600" defTabSz="538163" eaLnBrk="0" fontAlgn="base" hangingPunct="0">
              <a:spcBef>
                <a:spcPct val="0"/>
              </a:spcBef>
              <a:spcAft>
                <a:spcPct val="0"/>
              </a:spcAft>
              <a:defRPr>
                <a:solidFill>
                  <a:schemeClr val="tx1"/>
                </a:solidFill>
                <a:latin typeface="Calibri" panose="020F0502020204030204" pitchFamily="34" charset="0"/>
              </a:defRPr>
            </a:lvl7pPr>
            <a:lvl8pPr marL="3429000" indent="-228600" defTabSz="538163" eaLnBrk="0" fontAlgn="base" hangingPunct="0">
              <a:spcBef>
                <a:spcPct val="0"/>
              </a:spcBef>
              <a:spcAft>
                <a:spcPct val="0"/>
              </a:spcAft>
              <a:defRPr>
                <a:solidFill>
                  <a:schemeClr val="tx1"/>
                </a:solidFill>
                <a:latin typeface="Calibri" panose="020F0502020204030204" pitchFamily="34" charset="0"/>
              </a:defRPr>
            </a:lvl8pPr>
            <a:lvl9pPr marL="3886200" indent="-228600" defTabSz="538163"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844083" rtl="0" eaLnBrk="1" fontAlgn="auto" latinLnBrk="0" hangingPunct="1">
              <a:lnSpc>
                <a:spcPct val="100000"/>
              </a:lnSpc>
              <a:spcBef>
                <a:spcPts val="0"/>
              </a:spcBef>
              <a:spcAft>
                <a:spcPts val="0"/>
              </a:spcAft>
              <a:buClr>
                <a:srgbClr val="008000"/>
              </a:buClr>
              <a:buSzTx/>
              <a:buFontTx/>
              <a:buNone/>
              <a:tabLst/>
              <a:defRPr/>
            </a:pPr>
            <a:r>
              <a:rPr kumimoji="0" lang="it-IT"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IL RLE deve essere un PES e deve essere sempre presente sul luogo di lavoro per tutta la durata della attività lavorativa per effettuare la supervisione.</a:t>
            </a:r>
          </a:p>
        </p:txBody>
      </p:sp>
    </p:spTree>
    <p:extLst>
      <p:ext uri="{BB962C8B-B14F-4D97-AF65-F5344CB8AC3E}">
        <p14:creationId xmlns:p14="http://schemas.microsoft.com/office/powerpoint/2010/main" val="10185033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DC8675BF-C20F-4660-9EEB-4A2F7E67D855}"/>
              </a:ext>
            </a:extLst>
          </p:cNvPr>
          <p:cNvSpPr>
            <a:spLocks noGrp="1"/>
          </p:cNvSpPr>
          <p:nvPr>
            <p:ph type="sldNum" sz="quarter" idx="12"/>
          </p:nvPr>
        </p:nvSpPr>
        <p:spPr/>
        <p:txBody>
          <a:bodyPr/>
          <a:lstStyle/>
          <a:p>
            <a:pPr defTabSz="685800">
              <a:defRPr/>
            </a:pPr>
            <a:fld id="{B5B46659-3890-4C13-83D1-04E58CA28234}" type="slidenum">
              <a:rPr lang="it-IT">
                <a:solidFill>
                  <a:prstClr val="black">
                    <a:tint val="75000"/>
                  </a:prstClr>
                </a:solidFill>
                <a:latin typeface="Calibri" panose="020F0502020204030204"/>
              </a:rPr>
              <a:pPr defTabSz="685800">
                <a:defRPr/>
              </a:pPr>
              <a:t>77</a:t>
            </a:fld>
            <a:endParaRPr lang="it-IT">
              <a:solidFill>
                <a:prstClr val="black">
                  <a:tint val="75000"/>
                </a:prstClr>
              </a:solidFill>
              <a:latin typeface="Calibri" panose="020F0502020204030204"/>
            </a:endParaRPr>
          </a:p>
        </p:txBody>
      </p:sp>
      <p:sp>
        <p:nvSpPr>
          <p:cNvPr id="4" name="CasellaDiTesto 3"/>
          <p:cNvSpPr txBox="1"/>
          <p:nvPr/>
        </p:nvSpPr>
        <p:spPr>
          <a:xfrm>
            <a:off x="622742" y="1837993"/>
            <a:ext cx="7808564" cy="400110"/>
          </a:xfrm>
          <a:prstGeom prst="rect">
            <a:avLst/>
          </a:prstGeom>
          <a:noFill/>
        </p:spPr>
        <p:txBody>
          <a:bodyPr wrap="square" rtlCol="0">
            <a:spAutoFit/>
          </a:bodyPr>
          <a:lstStyle/>
          <a:p>
            <a:pPr defTabSz="685800">
              <a:defRPr/>
            </a:pPr>
            <a:r>
              <a:rPr lang="it-IT" sz="2000" b="1" dirty="0">
                <a:solidFill>
                  <a:prstClr val="black"/>
                </a:solidFill>
                <a:latin typeface="Arial" panose="020B0604020202020204" pitchFamily="34" charset="0"/>
                <a:cs typeface="Arial" panose="020B0604020202020204" pitchFamily="34" charset="0"/>
              </a:rPr>
              <a:t>Regole da rispettare per eseguire lavori elettrici fuori tensione </a:t>
            </a:r>
          </a:p>
        </p:txBody>
      </p:sp>
      <p:sp>
        <p:nvSpPr>
          <p:cNvPr id="5" name="CasellaDiTesto 4"/>
          <p:cNvSpPr txBox="1"/>
          <p:nvPr/>
        </p:nvSpPr>
        <p:spPr>
          <a:xfrm>
            <a:off x="534838" y="2449902"/>
            <a:ext cx="7980512" cy="3266985"/>
          </a:xfrm>
          <a:prstGeom prst="rect">
            <a:avLst/>
          </a:prstGeom>
          <a:noFill/>
        </p:spPr>
        <p:txBody>
          <a:bodyPr wrap="square" rtlCol="0">
            <a:spAutoFit/>
          </a:bodyPr>
          <a:lstStyle/>
          <a:p>
            <a:pPr marL="342900" indent="-342900" algn="just" defTabSz="685800">
              <a:lnSpc>
                <a:spcPct val="150000"/>
              </a:lnSpc>
              <a:buFont typeface="+mj-lt"/>
              <a:buAutoNum type="arabicParenR"/>
              <a:defRPr/>
            </a:pPr>
            <a:r>
              <a:rPr lang="it-IT" sz="2000" dirty="0">
                <a:solidFill>
                  <a:prstClr val="black"/>
                </a:solidFill>
                <a:latin typeface="Arial" panose="020B0604020202020204" pitchFamily="34" charset="0"/>
                <a:cs typeface="Arial" panose="020B0604020202020204" pitchFamily="34" charset="0"/>
              </a:rPr>
              <a:t>Sezionare completamente la parte di impianto interessata dal lavoro (separarla da tutte le possibili fonti di alimentazione).</a:t>
            </a:r>
          </a:p>
          <a:p>
            <a:pPr marL="342900" indent="-342900" algn="just" defTabSz="685800">
              <a:lnSpc>
                <a:spcPct val="150000"/>
              </a:lnSpc>
              <a:buFont typeface="+mj-lt"/>
              <a:buAutoNum type="arabicParenR"/>
              <a:defRPr/>
            </a:pPr>
            <a:r>
              <a:rPr lang="it-IT" sz="2000" dirty="0">
                <a:solidFill>
                  <a:prstClr val="black"/>
                </a:solidFill>
                <a:latin typeface="Arial" panose="020B0604020202020204" pitchFamily="34" charset="0"/>
                <a:cs typeface="Arial" panose="020B0604020202020204" pitchFamily="34" charset="0"/>
              </a:rPr>
              <a:t>Prendere provvedimenti contro le richiusure.</a:t>
            </a:r>
          </a:p>
          <a:p>
            <a:pPr marL="342900" indent="-342900" algn="just" defTabSz="685800">
              <a:lnSpc>
                <a:spcPct val="150000"/>
              </a:lnSpc>
              <a:buFont typeface="+mj-lt"/>
              <a:buAutoNum type="arabicParenR"/>
              <a:defRPr/>
            </a:pPr>
            <a:r>
              <a:rPr lang="it-IT" sz="2000" dirty="0">
                <a:solidFill>
                  <a:prstClr val="black"/>
                </a:solidFill>
                <a:latin typeface="Arial" panose="020B0604020202020204" pitchFamily="34" charset="0"/>
                <a:cs typeface="Arial" panose="020B0604020202020204" pitchFamily="34" charset="0"/>
              </a:rPr>
              <a:t>Verificare che l’impianto sia fuori tensione.</a:t>
            </a:r>
          </a:p>
          <a:p>
            <a:pPr marL="342900" indent="-342900" algn="just" defTabSz="685800">
              <a:lnSpc>
                <a:spcPct val="150000"/>
              </a:lnSpc>
              <a:buFont typeface="+mj-lt"/>
              <a:buAutoNum type="arabicParenR"/>
              <a:defRPr/>
            </a:pPr>
            <a:r>
              <a:rPr lang="it-IT" sz="2000" dirty="0">
                <a:solidFill>
                  <a:prstClr val="black"/>
                </a:solidFill>
                <a:latin typeface="Arial" panose="020B0604020202020204" pitchFamily="34" charset="0"/>
                <a:cs typeface="Arial" panose="020B0604020202020204" pitchFamily="34" charset="0"/>
              </a:rPr>
              <a:t>Eseguire l’eventuale messa a terra ed in cortocircuito.</a:t>
            </a:r>
          </a:p>
          <a:p>
            <a:pPr marL="342900" indent="-342900" algn="just" defTabSz="685800">
              <a:lnSpc>
                <a:spcPct val="150000"/>
              </a:lnSpc>
              <a:buFont typeface="+mj-lt"/>
              <a:buAutoNum type="arabicParenR"/>
              <a:defRPr/>
            </a:pPr>
            <a:r>
              <a:rPr lang="it-IT" sz="2000" dirty="0">
                <a:solidFill>
                  <a:prstClr val="black"/>
                </a:solidFill>
                <a:latin typeface="Arial" panose="020B0604020202020204" pitchFamily="34" charset="0"/>
                <a:cs typeface="Arial" panose="020B0604020202020204" pitchFamily="34" charset="0"/>
              </a:rPr>
              <a:t>Realizzare le misure di protezione verso eventuali parti attive adiacenti. </a:t>
            </a:r>
          </a:p>
        </p:txBody>
      </p:sp>
      <p:sp>
        <p:nvSpPr>
          <p:cNvPr id="6" name="CasellaDiTesto 5">
            <a:extLst>
              <a:ext uri="{FF2B5EF4-FFF2-40B4-BE49-F238E27FC236}">
                <a16:creationId xmlns:a16="http://schemas.microsoft.com/office/drawing/2014/main" id="{79FE90D2-354A-AEA3-9E76-5F0D28B7C5A5}"/>
              </a:ext>
            </a:extLst>
          </p:cNvPr>
          <p:cNvSpPr txBox="1"/>
          <p:nvPr/>
        </p:nvSpPr>
        <p:spPr>
          <a:xfrm>
            <a:off x="2986911" y="1039596"/>
            <a:ext cx="3076366" cy="461665"/>
          </a:xfrm>
          <a:prstGeom prst="rect">
            <a:avLst/>
          </a:prstGeom>
          <a:noFill/>
        </p:spPr>
        <p:txBody>
          <a:bodyPr wrap="square" rtlCol="0">
            <a:spAutoFit/>
          </a:bodyPr>
          <a:lstStyle/>
          <a:p>
            <a:pPr defTabSz="685800">
              <a:defRPr/>
            </a:pPr>
            <a:r>
              <a:rPr lang="it-IT" sz="2400" b="1" dirty="0">
                <a:solidFill>
                  <a:prstClr val="black"/>
                </a:solidFill>
                <a:latin typeface="Arial" panose="020B0604020202020204" pitchFamily="34" charset="0"/>
                <a:cs typeface="Arial" panose="020B0604020202020204" pitchFamily="34" charset="0"/>
              </a:rPr>
              <a:t>NORMA CEI 11-27</a:t>
            </a:r>
          </a:p>
        </p:txBody>
      </p:sp>
    </p:spTree>
    <p:extLst>
      <p:ext uri="{BB962C8B-B14F-4D97-AF65-F5344CB8AC3E}">
        <p14:creationId xmlns:p14="http://schemas.microsoft.com/office/powerpoint/2010/main" val="21336724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3AEC85B1-89CD-41A8-8EC3-B080774494F5}"/>
              </a:ext>
            </a:extLst>
          </p:cNvPr>
          <p:cNvSpPr>
            <a:spLocks noGrp="1"/>
          </p:cNvSpPr>
          <p:nvPr>
            <p:ph type="sldNum" sz="quarter" idx="12"/>
          </p:nvPr>
        </p:nvSpPr>
        <p:spPr/>
        <p:txBody>
          <a:bodyPr/>
          <a:lstStyle/>
          <a:p>
            <a:pPr defTabSz="685800">
              <a:defRPr/>
            </a:pPr>
            <a:fld id="{B5B46659-3890-4C13-83D1-04E58CA28234}" type="slidenum">
              <a:rPr lang="it-IT">
                <a:solidFill>
                  <a:prstClr val="black">
                    <a:tint val="75000"/>
                  </a:prstClr>
                </a:solidFill>
                <a:latin typeface="Calibri" panose="020F0502020204030204"/>
              </a:rPr>
              <a:pPr defTabSz="685800">
                <a:defRPr/>
              </a:pPr>
              <a:t>78</a:t>
            </a:fld>
            <a:endParaRPr lang="it-IT">
              <a:solidFill>
                <a:prstClr val="black">
                  <a:tint val="75000"/>
                </a:prstClr>
              </a:solidFill>
              <a:latin typeface="Calibri" panose="020F0502020204030204"/>
            </a:endParaRPr>
          </a:p>
        </p:txBody>
      </p:sp>
      <p:grpSp>
        <p:nvGrpSpPr>
          <p:cNvPr id="155" name="Group 717"/>
          <p:cNvGrpSpPr>
            <a:grpSpLocks noChangeAspect="1"/>
          </p:cNvGrpSpPr>
          <p:nvPr/>
        </p:nvGrpSpPr>
        <p:grpSpPr bwMode="auto">
          <a:xfrm>
            <a:off x="3366947" y="3278337"/>
            <a:ext cx="2510076" cy="1814513"/>
            <a:chOff x="336" y="2448"/>
            <a:chExt cx="2324" cy="1680"/>
          </a:xfrm>
        </p:grpSpPr>
        <p:sp>
          <p:nvSpPr>
            <p:cNvPr id="156" name="AutoShape 716"/>
            <p:cNvSpPr>
              <a:spLocks noChangeAspect="1" noChangeArrowheads="1" noTextEdit="1"/>
            </p:cNvSpPr>
            <p:nvPr/>
          </p:nvSpPr>
          <p:spPr bwMode="auto">
            <a:xfrm>
              <a:off x="336" y="2448"/>
              <a:ext cx="2324"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85800">
                <a:defRPr/>
              </a:pPr>
              <a:endParaRPr lang="it-IT" sz="1350">
                <a:solidFill>
                  <a:prstClr val="black"/>
                </a:solidFill>
                <a:latin typeface="Calibri" panose="020F0502020204030204"/>
              </a:endParaRPr>
            </a:p>
          </p:txBody>
        </p:sp>
        <p:grpSp>
          <p:nvGrpSpPr>
            <p:cNvPr id="157" name="Group 918"/>
            <p:cNvGrpSpPr>
              <a:grpSpLocks/>
            </p:cNvGrpSpPr>
            <p:nvPr/>
          </p:nvGrpSpPr>
          <p:grpSpPr bwMode="auto">
            <a:xfrm>
              <a:off x="413" y="2788"/>
              <a:ext cx="2237" cy="1332"/>
              <a:chOff x="413" y="2788"/>
              <a:chExt cx="2237" cy="1332"/>
            </a:xfrm>
          </p:grpSpPr>
          <p:sp>
            <p:nvSpPr>
              <p:cNvPr id="278" name="Freeform 718"/>
              <p:cNvSpPr>
                <a:spLocks/>
              </p:cNvSpPr>
              <p:nvPr/>
            </p:nvSpPr>
            <p:spPr bwMode="auto">
              <a:xfrm>
                <a:off x="597" y="3686"/>
                <a:ext cx="1040" cy="404"/>
              </a:xfrm>
              <a:custGeom>
                <a:avLst/>
                <a:gdLst>
                  <a:gd name="T0" fmla="*/ 361 w 1040"/>
                  <a:gd name="T1" fmla="*/ 0 h 404"/>
                  <a:gd name="T2" fmla="*/ 1040 w 1040"/>
                  <a:gd name="T3" fmla="*/ 0 h 404"/>
                  <a:gd name="T4" fmla="*/ 679 w 1040"/>
                  <a:gd name="T5" fmla="*/ 404 h 404"/>
                  <a:gd name="T6" fmla="*/ 0 w 1040"/>
                  <a:gd name="T7" fmla="*/ 404 h 404"/>
                  <a:gd name="T8" fmla="*/ 361 w 1040"/>
                  <a:gd name="T9" fmla="*/ 0 h 404"/>
                  <a:gd name="T10" fmla="*/ 0 60000 65536"/>
                  <a:gd name="T11" fmla="*/ 0 60000 65536"/>
                  <a:gd name="T12" fmla="*/ 0 60000 65536"/>
                  <a:gd name="T13" fmla="*/ 0 60000 65536"/>
                  <a:gd name="T14" fmla="*/ 0 60000 65536"/>
                  <a:gd name="T15" fmla="*/ 0 w 1040"/>
                  <a:gd name="T16" fmla="*/ 0 h 404"/>
                  <a:gd name="T17" fmla="*/ 1040 w 1040"/>
                  <a:gd name="T18" fmla="*/ 404 h 404"/>
                </a:gdLst>
                <a:ahLst/>
                <a:cxnLst>
                  <a:cxn ang="T10">
                    <a:pos x="T0" y="T1"/>
                  </a:cxn>
                  <a:cxn ang="T11">
                    <a:pos x="T2" y="T3"/>
                  </a:cxn>
                  <a:cxn ang="T12">
                    <a:pos x="T4" y="T5"/>
                  </a:cxn>
                  <a:cxn ang="T13">
                    <a:pos x="T6" y="T7"/>
                  </a:cxn>
                  <a:cxn ang="T14">
                    <a:pos x="T8" y="T9"/>
                  </a:cxn>
                </a:cxnLst>
                <a:rect l="T15" t="T16" r="T17" b="T18"/>
                <a:pathLst>
                  <a:path w="1040" h="404">
                    <a:moveTo>
                      <a:pt x="361" y="0"/>
                    </a:moveTo>
                    <a:lnTo>
                      <a:pt x="1040" y="0"/>
                    </a:lnTo>
                    <a:lnTo>
                      <a:pt x="679" y="404"/>
                    </a:lnTo>
                    <a:lnTo>
                      <a:pt x="0" y="404"/>
                    </a:lnTo>
                    <a:lnTo>
                      <a:pt x="361"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9" name="Freeform 719"/>
              <p:cNvSpPr>
                <a:spLocks/>
              </p:cNvSpPr>
              <p:nvPr/>
            </p:nvSpPr>
            <p:spPr bwMode="auto">
              <a:xfrm>
                <a:off x="958" y="3681"/>
                <a:ext cx="685" cy="11"/>
              </a:xfrm>
              <a:custGeom>
                <a:avLst/>
                <a:gdLst>
                  <a:gd name="T0" fmla="*/ 683 w 685"/>
                  <a:gd name="T1" fmla="*/ 9 h 11"/>
                  <a:gd name="T2" fmla="*/ 679 w 685"/>
                  <a:gd name="T3" fmla="*/ 0 h 11"/>
                  <a:gd name="T4" fmla="*/ 0 w 685"/>
                  <a:gd name="T5" fmla="*/ 0 h 11"/>
                  <a:gd name="T6" fmla="*/ 0 w 685"/>
                  <a:gd name="T7" fmla="*/ 11 h 11"/>
                  <a:gd name="T8" fmla="*/ 679 w 685"/>
                  <a:gd name="T9" fmla="*/ 11 h 11"/>
                  <a:gd name="T10" fmla="*/ 675 w 685"/>
                  <a:gd name="T11" fmla="*/ 2 h 11"/>
                  <a:gd name="T12" fmla="*/ 679 w 685"/>
                  <a:gd name="T13" fmla="*/ 11 h 11"/>
                  <a:gd name="T14" fmla="*/ 681 w 685"/>
                  <a:gd name="T15" fmla="*/ 11 h 11"/>
                  <a:gd name="T16" fmla="*/ 683 w 685"/>
                  <a:gd name="T17" fmla="*/ 9 h 11"/>
                  <a:gd name="T18" fmla="*/ 685 w 685"/>
                  <a:gd name="T19" fmla="*/ 7 h 11"/>
                  <a:gd name="T20" fmla="*/ 685 w 685"/>
                  <a:gd name="T21" fmla="*/ 5 h 11"/>
                  <a:gd name="T22" fmla="*/ 685 w 685"/>
                  <a:gd name="T23" fmla="*/ 3 h 11"/>
                  <a:gd name="T24" fmla="*/ 683 w 685"/>
                  <a:gd name="T25" fmla="*/ 2 h 11"/>
                  <a:gd name="T26" fmla="*/ 681 w 685"/>
                  <a:gd name="T27" fmla="*/ 2 h 11"/>
                  <a:gd name="T28" fmla="*/ 679 w 685"/>
                  <a:gd name="T29" fmla="*/ 0 h 11"/>
                  <a:gd name="T30" fmla="*/ 683 w 685"/>
                  <a:gd name="T31" fmla="*/ 9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85"/>
                  <a:gd name="T49" fmla="*/ 0 h 11"/>
                  <a:gd name="T50" fmla="*/ 685 w 68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85" h="11">
                    <a:moveTo>
                      <a:pt x="683" y="9"/>
                    </a:moveTo>
                    <a:lnTo>
                      <a:pt x="679" y="0"/>
                    </a:lnTo>
                    <a:lnTo>
                      <a:pt x="0" y="0"/>
                    </a:lnTo>
                    <a:lnTo>
                      <a:pt x="0" y="11"/>
                    </a:lnTo>
                    <a:lnTo>
                      <a:pt x="679" y="11"/>
                    </a:lnTo>
                    <a:lnTo>
                      <a:pt x="675" y="2"/>
                    </a:lnTo>
                    <a:lnTo>
                      <a:pt x="679" y="11"/>
                    </a:lnTo>
                    <a:lnTo>
                      <a:pt x="681" y="11"/>
                    </a:lnTo>
                    <a:lnTo>
                      <a:pt x="683" y="9"/>
                    </a:lnTo>
                    <a:lnTo>
                      <a:pt x="685" y="7"/>
                    </a:lnTo>
                    <a:lnTo>
                      <a:pt x="685" y="5"/>
                    </a:lnTo>
                    <a:lnTo>
                      <a:pt x="685" y="3"/>
                    </a:lnTo>
                    <a:lnTo>
                      <a:pt x="683" y="2"/>
                    </a:lnTo>
                    <a:lnTo>
                      <a:pt x="681" y="2"/>
                    </a:lnTo>
                    <a:lnTo>
                      <a:pt x="679" y="0"/>
                    </a:lnTo>
                    <a:lnTo>
                      <a:pt x="68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0" name="Freeform 720"/>
              <p:cNvSpPr>
                <a:spLocks/>
              </p:cNvSpPr>
              <p:nvPr/>
            </p:nvSpPr>
            <p:spPr bwMode="auto">
              <a:xfrm>
                <a:off x="1271" y="3683"/>
                <a:ext cx="370" cy="412"/>
              </a:xfrm>
              <a:custGeom>
                <a:avLst/>
                <a:gdLst>
                  <a:gd name="T0" fmla="*/ 5 w 370"/>
                  <a:gd name="T1" fmla="*/ 412 h 412"/>
                  <a:gd name="T2" fmla="*/ 9 w 370"/>
                  <a:gd name="T3" fmla="*/ 410 h 412"/>
                  <a:gd name="T4" fmla="*/ 370 w 370"/>
                  <a:gd name="T5" fmla="*/ 7 h 412"/>
                  <a:gd name="T6" fmla="*/ 362 w 370"/>
                  <a:gd name="T7" fmla="*/ 0 h 412"/>
                  <a:gd name="T8" fmla="*/ 2 w 370"/>
                  <a:gd name="T9" fmla="*/ 403 h 412"/>
                  <a:gd name="T10" fmla="*/ 5 w 370"/>
                  <a:gd name="T11" fmla="*/ 401 h 412"/>
                  <a:gd name="T12" fmla="*/ 2 w 370"/>
                  <a:gd name="T13" fmla="*/ 403 h 412"/>
                  <a:gd name="T14" fmla="*/ 0 w 370"/>
                  <a:gd name="T15" fmla="*/ 405 h 412"/>
                  <a:gd name="T16" fmla="*/ 0 w 370"/>
                  <a:gd name="T17" fmla="*/ 407 h 412"/>
                  <a:gd name="T18" fmla="*/ 0 w 370"/>
                  <a:gd name="T19" fmla="*/ 409 h 412"/>
                  <a:gd name="T20" fmla="*/ 2 w 370"/>
                  <a:gd name="T21" fmla="*/ 410 h 412"/>
                  <a:gd name="T22" fmla="*/ 3 w 370"/>
                  <a:gd name="T23" fmla="*/ 412 h 412"/>
                  <a:gd name="T24" fmla="*/ 5 w 370"/>
                  <a:gd name="T25" fmla="*/ 412 h 412"/>
                  <a:gd name="T26" fmla="*/ 7 w 370"/>
                  <a:gd name="T27" fmla="*/ 412 h 412"/>
                  <a:gd name="T28" fmla="*/ 9 w 370"/>
                  <a:gd name="T29" fmla="*/ 410 h 412"/>
                  <a:gd name="T30" fmla="*/ 5 w 370"/>
                  <a:gd name="T31" fmla="*/ 412 h 4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0"/>
                  <a:gd name="T49" fmla="*/ 0 h 412"/>
                  <a:gd name="T50" fmla="*/ 370 w 370"/>
                  <a:gd name="T51" fmla="*/ 412 h 4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0" h="412">
                    <a:moveTo>
                      <a:pt x="5" y="412"/>
                    </a:moveTo>
                    <a:lnTo>
                      <a:pt x="9" y="410"/>
                    </a:lnTo>
                    <a:lnTo>
                      <a:pt x="370" y="7"/>
                    </a:lnTo>
                    <a:lnTo>
                      <a:pt x="362" y="0"/>
                    </a:lnTo>
                    <a:lnTo>
                      <a:pt x="2" y="403"/>
                    </a:lnTo>
                    <a:lnTo>
                      <a:pt x="5" y="401"/>
                    </a:lnTo>
                    <a:lnTo>
                      <a:pt x="2" y="403"/>
                    </a:lnTo>
                    <a:lnTo>
                      <a:pt x="0" y="405"/>
                    </a:lnTo>
                    <a:lnTo>
                      <a:pt x="0" y="407"/>
                    </a:lnTo>
                    <a:lnTo>
                      <a:pt x="0" y="409"/>
                    </a:lnTo>
                    <a:lnTo>
                      <a:pt x="2" y="410"/>
                    </a:lnTo>
                    <a:lnTo>
                      <a:pt x="3" y="412"/>
                    </a:lnTo>
                    <a:lnTo>
                      <a:pt x="5" y="412"/>
                    </a:lnTo>
                    <a:lnTo>
                      <a:pt x="7" y="412"/>
                    </a:lnTo>
                    <a:lnTo>
                      <a:pt x="9" y="410"/>
                    </a:lnTo>
                    <a:lnTo>
                      <a:pt x="5" y="4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1" name="Freeform 721"/>
              <p:cNvSpPr>
                <a:spLocks/>
              </p:cNvSpPr>
              <p:nvPr/>
            </p:nvSpPr>
            <p:spPr bwMode="auto">
              <a:xfrm>
                <a:off x="591" y="4084"/>
                <a:ext cx="685" cy="11"/>
              </a:xfrm>
              <a:custGeom>
                <a:avLst/>
                <a:gdLst>
                  <a:gd name="T0" fmla="*/ 2 w 685"/>
                  <a:gd name="T1" fmla="*/ 2 h 11"/>
                  <a:gd name="T2" fmla="*/ 6 w 685"/>
                  <a:gd name="T3" fmla="*/ 11 h 11"/>
                  <a:gd name="T4" fmla="*/ 685 w 685"/>
                  <a:gd name="T5" fmla="*/ 11 h 11"/>
                  <a:gd name="T6" fmla="*/ 685 w 685"/>
                  <a:gd name="T7" fmla="*/ 0 h 11"/>
                  <a:gd name="T8" fmla="*/ 6 w 685"/>
                  <a:gd name="T9" fmla="*/ 0 h 11"/>
                  <a:gd name="T10" fmla="*/ 10 w 685"/>
                  <a:gd name="T11" fmla="*/ 9 h 11"/>
                  <a:gd name="T12" fmla="*/ 6 w 685"/>
                  <a:gd name="T13" fmla="*/ 0 h 11"/>
                  <a:gd name="T14" fmla="*/ 4 w 685"/>
                  <a:gd name="T15" fmla="*/ 0 h 11"/>
                  <a:gd name="T16" fmla="*/ 2 w 685"/>
                  <a:gd name="T17" fmla="*/ 2 h 11"/>
                  <a:gd name="T18" fmla="*/ 0 w 685"/>
                  <a:gd name="T19" fmla="*/ 4 h 11"/>
                  <a:gd name="T20" fmla="*/ 0 w 685"/>
                  <a:gd name="T21" fmla="*/ 6 h 11"/>
                  <a:gd name="T22" fmla="*/ 0 w 685"/>
                  <a:gd name="T23" fmla="*/ 8 h 11"/>
                  <a:gd name="T24" fmla="*/ 2 w 685"/>
                  <a:gd name="T25" fmla="*/ 9 h 11"/>
                  <a:gd name="T26" fmla="*/ 4 w 685"/>
                  <a:gd name="T27" fmla="*/ 11 h 11"/>
                  <a:gd name="T28" fmla="*/ 6 w 685"/>
                  <a:gd name="T29" fmla="*/ 11 h 11"/>
                  <a:gd name="T30" fmla="*/ 2 w 685"/>
                  <a:gd name="T31" fmla="*/ 2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85"/>
                  <a:gd name="T49" fmla="*/ 0 h 11"/>
                  <a:gd name="T50" fmla="*/ 685 w 68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85" h="11">
                    <a:moveTo>
                      <a:pt x="2" y="2"/>
                    </a:moveTo>
                    <a:lnTo>
                      <a:pt x="6" y="11"/>
                    </a:lnTo>
                    <a:lnTo>
                      <a:pt x="685" y="11"/>
                    </a:lnTo>
                    <a:lnTo>
                      <a:pt x="685" y="0"/>
                    </a:lnTo>
                    <a:lnTo>
                      <a:pt x="6" y="0"/>
                    </a:lnTo>
                    <a:lnTo>
                      <a:pt x="10" y="9"/>
                    </a:lnTo>
                    <a:lnTo>
                      <a:pt x="6" y="0"/>
                    </a:lnTo>
                    <a:lnTo>
                      <a:pt x="4" y="0"/>
                    </a:lnTo>
                    <a:lnTo>
                      <a:pt x="2" y="2"/>
                    </a:lnTo>
                    <a:lnTo>
                      <a:pt x="0" y="4"/>
                    </a:lnTo>
                    <a:lnTo>
                      <a:pt x="0" y="6"/>
                    </a:lnTo>
                    <a:lnTo>
                      <a:pt x="0" y="8"/>
                    </a:lnTo>
                    <a:lnTo>
                      <a:pt x="2" y="9"/>
                    </a:lnTo>
                    <a:lnTo>
                      <a:pt x="4" y="11"/>
                    </a:lnTo>
                    <a:lnTo>
                      <a:pt x="6" y="11"/>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2" name="Freeform 722"/>
              <p:cNvSpPr>
                <a:spLocks/>
              </p:cNvSpPr>
              <p:nvPr/>
            </p:nvSpPr>
            <p:spPr bwMode="auto">
              <a:xfrm>
                <a:off x="593" y="3681"/>
                <a:ext cx="371" cy="412"/>
              </a:xfrm>
              <a:custGeom>
                <a:avLst/>
                <a:gdLst>
                  <a:gd name="T0" fmla="*/ 365 w 371"/>
                  <a:gd name="T1" fmla="*/ 0 h 412"/>
                  <a:gd name="T2" fmla="*/ 361 w 371"/>
                  <a:gd name="T3" fmla="*/ 2 h 412"/>
                  <a:gd name="T4" fmla="*/ 0 w 371"/>
                  <a:gd name="T5" fmla="*/ 405 h 412"/>
                  <a:gd name="T6" fmla="*/ 8 w 371"/>
                  <a:gd name="T7" fmla="*/ 412 h 412"/>
                  <a:gd name="T8" fmla="*/ 369 w 371"/>
                  <a:gd name="T9" fmla="*/ 9 h 412"/>
                  <a:gd name="T10" fmla="*/ 365 w 371"/>
                  <a:gd name="T11" fmla="*/ 11 h 412"/>
                  <a:gd name="T12" fmla="*/ 369 w 371"/>
                  <a:gd name="T13" fmla="*/ 9 h 412"/>
                  <a:gd name="T14" fmla="*/ 371 w 371"/>
                  <a:gd name="T15" fmla="*/ 7 h 412"/>
                  <a:gd name="T16" fmla="*/ 371 w 371"/>
                  <a:gd name="T17" fmla="*/ 5 h 412"/>
                  <a:gd name="T18" fmla="*/ 371 w 371"/>
                  <a:gd name="T19" fmla="*/ 3 h 412"/>
                  <a:gd name="T20" fmla="*/ 369 w 371"/>
                  <a:gd name="T21" fmla="*/ 2 h 412"/>
                  <a:gd name="T22" fmla="*/ 367 w 371"/>
                  <a:gd name="T23" fmla="*/ 0 h 412"/>
                  <a:gd name="T24" fmla="*/ 365 w 371"/>
                  <a:gd name="T25" fmla="*/ 0 h 412"/>
                  <a:gd name="T26" fmla="*/ 363 w 371"/>
                  <a:gd name="T27" fmla="*/ 0 h 412"/>
                  <a:gd name="T28" fmla="*/ 361 w 371"/>
                  <a:gd name="T29" fmla="*/ 2 h 412"/>
                  <a:gd name="T30" fmla="*/ 365 w 371"/>
                  <a:gd name="T31" fmla="*/ 0 h 4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1"/>
                  <a:gd name="T49" fmla="*/ 0 h 412"/>
                  <a:gd name="T50" fmla="*/ 371 w 371"/>
                  <a:gd name="T51" fmla="*/ 412 h 4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1" h="412">
                    <a:moveTo>
                      <a:pt x="365" y="0"/>
                    </a:moveTo>
                    <a:lnTo>
                      <a:pt x="361" y="2"/>
                    </a:lnTo>
                    <a:lnTo>
                      <a:pt x="0" y="405"/>
                    </a:lnTo>
                    <a:lnTo>
                      <a:pt x="8" y="412"/>
                    </a:lnTo>
                    <a:lnTo>
                      <a:pt x="369" y="9"/>
                    </a:lnTo>
                    <a:lnTo>
                      <a:pt x="365" y="11"/>
                    </a:lnTo>
                    <a:lnTo>
                      <a:pt x="369" y="9"/>
                    </a:lnTo>
                    <a:lnTo>
                      <a:pt x="371" y="7"/>
                    </a:lnTo>
                    <a:lnTo>
                      <a:pt x="371" y="5"/>
                    </a:lnTo>
                    <a:lnTo>
                      <a:pt x="371" y="3"/>
                    </a:lnTo>
                    <a:lnTo>
                      <a:pt x="369" y="2"/>
                    </a:lnTo>
                    <a:lnTo>
                      <a:pt x="367" y="0"/>
                    </a:lnTo>
                    <a:lnTo>
                      <a:pt x="365" y="0"/>
                    </a:lnTo>
                    <a:lnTo>
                      <a:pt x="363" y="0"/>
                    </a:lnTo>
                    <a:lnTo>
                      <a:pt x="361" y="2"/>
                    </a:lnTo>
                    <a:lnTo>
                      <a:pt x="3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3" name="Rectangle 723"/>
              <p:cNvSpPr>
                <a:spLocks noChangeArrowheads="1"/>
              </p:cNvSpPr>
              <p:nvPr/>
            </p:nvSpPr>
            <p:spPr bwMode="auto">
              <a:xfrm>
                <a:off x="599" y="4097"/>
                <a:ext cx="677" cy="18"/>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284" name="Freeform 724"/>
              <p:cNvSpPr>
                <a:spLocks/>
              </p:cNvSpPr>
              <p:nvPr/>
            </p:nvSpPr>
            <p:spPr bwMode="auto">
              <a:xfrm>
                <a:off x="599" y="4092"/>
                <a:ext cx="683" cy="11"/>
              </a:xfrm>
              <a:custGeom>
                <a:avLst/>
                <a:gdLst>
                  <a:gd name="T0" fmla="*/ 683 w 683"/>
                  <a:gd name="T1" fmla="*/ 5 h 11"/>
                  <a:gd name="T2" fmla="*/ 677 w 683"/>
                  <a:gd name="T3" fmla="*/ 0 h 11"/>
                  <a:gd name="T4" fmla="*/ 0 w 683"/>
                  <a:gd name="T5" fmla="*/ 0 h 11"/>
                  <a:gd name="T6" fmla="*/ 0 w 683"/>
                  <a:gd name="T7" fmla="*/ 11 h 11"/>
                  <a:gd name="T8" fmla="*/ 677 w 683"/>
                  <a:gd name="T9" fmla="*/ 11 h 11"/>
                  <a:gd name="T10" fmla="*/ 672 w 683"/>
                  <a:gd name="T11" fmla="*/ 5 h 11"/>
                  <a:gd name="T12" fmla="*/ 683 w 683"/>
                  <a:gd name="T13" fmla="*/ 5 h 11"/>
                  <a:gd name="T14" fmla="*/ 683 w 683"/>
                  <a:gd name="T15" fmla="*/ 0 h 11"/>
                  <a:gd name="T16" fmla="*/ 677 w 683"/>
                  <a:gd name="T17" fmla="*/ 0 h 11"/>
                  <a:gd name="T18" fmla="*/ 683 w 683"/>
                  <a:gd name="T19" fmla="*/ 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3"/>
                  <a:gd name="T31" fmla="*/ 0 h 11"/>
                  <a:gd name="T32" fmla="*/ 683 w 683"/>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3" h="11">
                    <a:moveTo>
                      <a:pt x="683" y="5"/>
                    </a:moveTo>
                    <a:lnTo>
                      <a:pt x="677" y="0"/>
                    </a:lnTo>
                    <a:lnTo>
                      <a:pt x="0" y="0"/>
                    </a:lnTo>
                    <a:lnTo>
                      <a:pt x="0" y="11"/>
                    </a:lnTo>
                    <a:lnTo>
                      <a:pt x="677" y="11"/>
                    </a:lnTo>
                    <a:lnTo>
                      <a:pt x="672" y="5"/>
                    </a:lnTo>
                    <a:lnTo>
                      <a:pt x="683" y="5"/>
                    </a:lnTo>
                    <a:lnTo>
                      <a:pt x="683" y="0"/>
                    </a:lnTo>
                    <a:lnTo>
                      <a:pt x="677" y="0"/>
                    </a:lnTo>
                    <a:lnTo>
                      <a:pt x="68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5" name="Freeform 725"/>
              <p:cNvSpPr>
                <a:spLocks/>
              </p:cNvSpPr>
              <p:nvPr/>
            </p:nvSpPr>
            <p:spPr bwMode="auto">
              <a:xfrm>
                <a:off x="1271" y="4097"/>
                <a:ext cx="11" cy="21"/>
              </a:xfrm>
              <a:custGeom>
                <a:avLst/>
                <a:gdLst>
                  <a:gd name="T0" fmla="*/ 5 w 11"/>
                  <a:gd name="T1" fmla="*/ 21 h 21"/>
                  <a:gd name="T2" fmla="*/ 11 w 11"/>
                  <a:gd name="T3" fmla="*/ 18 h 21"/>
                  <a:gd name="T4" fmla="*/ 11 w 11"/>
                  <a:gd name="T5" fmla="*/ 0 h 21"/>
                  <a:gd name="T6" fmla="*/ 0 w 11"/>
                  <a:gd name="T7" fmla="*/ 0 h 21"/>
                  <a:gd name="T8" fmla="*/ 0 w 11"/>
                  <a:gd name="T9" fmla="*/ 18 h 21"/>
                  <a:gd name="T10" fmla="*/ 5 w 11"/>
                  <a:gd name="T11" fmla="*/ 12 h 21"/>
                  <a:gd name="T12" fmla="*/ 5 w 11"/>
                  <a:gd name="T13" fmla="*/ 21 h 21"/>
                  <a:gd name="T14" fmla="*/ 11 w 11"/>
                  <a:gd name="T15" fmla="*/ 21 h 21"/>
                  <a:gd name="T16" fmla="*/ 11 w 11"/>
                  <a:gd name="T17" fmla="*/ 18 h 21"/>
                  <a:gd name="T18" fmla="*/ 5 w 11"/>
                  <a:gd name="T19" fmla="*/ 2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21"/>
                  <a:gd name="T32" fmla="*/ 11 w 11"/>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21">
                    <a:moveTo>
                      <a:pt x="5" y="21"/>
                    </a:moveTo>
                    <a:lnTo>
                      <a:pt x="11" y="18"/>
                    </a:lnTo>
                    <a:lnTo>
                      <a:pt x="11" y="0"/>
                    </a:lnTo>
                    <a:lnTo>
                      <a:pt x="0" y="0"/>
                    </a:lnTo>
                    <a:lnTo>
                      <a:pt x="0" y="18"/>
                    </a:lnTo>
                    <a:lnTo>
                      <a:pt x="5" y="12"/>
                    </a:lnTo>
                    <a:lnTo>
                      <a:pt x="5" y="21"/>
                    </a:lnTo>
                    <a:lnTo>
                      <a:pt x="11" y="21"/>
                    </a:lnTo>
                    <a:lnTo>
                      <a:pt x="11" y="18"/>
                    </a:lnTo>
                    <a:lnTo>
                      <a:pt x="5"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6" name="Freeform 726"/>
              <p:cNvSpPr>
                <a:spLocks/>
              </p:cNvSpPr>
              <p:nvPr/>
            </p:nvSpPr>
            <p:spPr bwMode="auto">
              <a:xfrm>
                <a:off x="593" y="4109"/>
                <a:ext cx="683" cy="9"/>
              </a:xfrm>
              <a:custGeom>
                <a:avLst/>
                <a:gdLst>
                  <a:gd name="T0" fmla="*/ 0 w 683"/>
                  <a:gd name="T1" fmla="*/ 6 h 9"/>
                  <a:gd name="T2" fmla="*/ 6 w 683"/>
                  <a:gd name="T3" fmla="*/ 9 h 9"/>
                  <a:gd name="T4" fmla="*/ 683 w 683"/>
                  <a:gd name="T5" fmla="*/ 9 h 9"/>
                  <a:gd name="T6" fmla="*/ 683 w 683"/>
                  <a:gd name="T7" fmla="*/ 0 h 9"/>
                  <a:gd name="T8" fmla="*/ 6 w 683"/>
                  <a:gd name="T9" fmla="*/ 0 h 9"/>
                  <a:gd name="T10" fmla="*/ 10 w 683"/>
                  <a:gd name="T11" fmla="*/ 6 h 9"/>
                  <a:gd name="T12" fmla="*/ 0 w 683"/>
                  <a:gd name="T13" fmla="*/ 6 h 9"/>
                  <a:gd name="T14" fmla="*/ 0 w 683"/>
                  <a:gd name="T15" fmla="*/ 9 h 9"/>
                  <a:gd name="T16" fmla="*/ 6 w 683"/>
                  <a:gd name="T17" fmla="*/ 9 h 9"/>
                  <a:gd name="T18" fmla="*/ 0 w 683"/>
                  <a:gd name="T19" fmla="*/ 6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3"/>
                  <a:gd name="T31" fmla="*/ 0 h 9"/>
                  <a:gd name="T32" fmla="*/ 683 w 683"/>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3" h="9">
                    <a:moveTo>
                      <a:pt x="0" y="6"/>
                    </a:moveTo>
                    <a:lnTo>
                      <a:pt x="6" y="9"/>
                    </a:lnTo>
                    <a:lnTo>
                      <a:pt x="683" y="9"/>
                    </a:lnTo>
                    <a:lnTo>
                      <a:pt x="683" y="0"/>
                    </a:lnTo>
                    <a:lnTo>
                      <a:pt x="6" y="0"/>
                    </a:lnTo>
                    <a:lnTo>
                      <a:pt x="10" y="6"/>
                    </a:lnTo>
                    <a:lnTo>
                      <a:pt x="0" y="6"/>
                    </a:lnTo>
                    <a:lnTo>
                      <a:pt x="0" y="9"/>
                    </a:lnTo>
                    <a:lnTo>
                      <a:pt x="6" y="9"/>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7" name="Freeform 727"/>
              <p:cNvSpPr>
                <a:spLocks/>
              </p:cNvSpPr>
              <p:nvPr/>
            </p:nvSpPr>
            <p:spPr bwMode="auto">
              <a:xfrm>
                <a:off x="593" y="4092"/>
                <a:ext cx="10" cy="23"/>
              </a:xfrm>
              <a:custGeom>
                <a:avLst/>
                <a:gdLst>
                  <a:gd name="T0" fmla="*/ 6 w 10"/>
                  <a:gd name="T1" fmla="*/ 0 h 23"/>
                  <a:gd name="T2" fmla="*/ 0 w 10"/>
                  <a:gd name="T3" fmla="*/ 5 h 23"/>
                  <a:gd name="T4" fmla="*/ 0 w 10"/>
                  <a:gd name="T5" fmla="*/ 23 h 23"/>
                  <a:gd name="T6" fmla="*/ 10 w 10"/>
                  <a:gd name="T7" fmla="*/ 23 h 23"/>
                  <a:gd name="T8" fmla="*/ 10 w 10"/>
                  <a:gd name="T9" fmla="*/ 5 h 23"/>
                  <a:gd name="T10" fmla="*/ 6 w 10"/>
                  <a:gd name="T11" fmla="*/ 11 h 23"/>
                  <a:gd name="T12" fmla="*/ 6 w 10"/>
                  <a:gd name="T13" fmla="*/ 0 h 23"/>
                  <a:gd name="T14" fmla="*/ 0 w 10"/>
                  <a:gd name="T15" fmla="*/ 0 h 23"/>
                  <a:gd name="T16" fmla="*/ 0 w 10"/>
                  <a:gd name="T17" fmla="*/ 5 h 23"/>
                  <a:gd name="T18" fmla="*/ 6 w 10"/>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3"/>
                  <a:gd name="T32" fmla="*/ 10 w 10"/>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3">
                    <a:moveTo>
                      <a:pt x="6" y="0"/>
                    </a:moveTo>
                    <a:lnTo>
                      <a:pt x="0" y="5"/>
                    </a:lnTo>
                    <a:lnTo>
                      <a:pt x="0" y="23"/>
                    </a:lnTo>
                    <a:lnTo>
                      <a:pt x="10" y="23"/>
                    </a:lnTo>
                    <a:lnTo>
                      <a:pt x="10" y="5"/>
                    </a:lnTo>
                    <a:lnTo>
                      <a:pt x="6" y="11"/>
                    </a:lnTo>
                    <a:lnTo>
                      <a:pt x="6" y="0"/>
                    </a:lnTo>
                    <a:lnTo>
                      <a:pt x="0" y="0"/>
                    </a:lnTo>
                    <a:lnTo>
                      <a:pt x="0" y="5"/>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8" name="Freeform 728"/>
              <p:cNvSpPr>
                <a:spLocks/>
              </p:cNvSpPr>
              <p:nvPr/>
            </p:nvSpPr>
            <p:spPr bwMode="auto">
              <a:xfrm>
                <a:off x="1280" y="3684"/>
                <a:ext cx="361" cy="431"/>
              </a:xfrm>
              <a:custGeom>
                <a:avLst/>
                <a:gdLst>
                  <a:gd name="T0" fmla="*/ 2 w 361"/>
                  <a:gd name="T1" fmla="*/ 404 h 431"/>
                  <a:gd name="T2" fmla="*/ 361 w 361"/>
                  <a:gd name="T3" fmla="*/ 0 h 431"/>
                  <a:gd name="T4" fmla="*/ 361 w 361"/>
                  <a:gd name="T5" fmla="*/ 24 h 431"/>
                  <a:gd name="T6" fmla="*/ 0 w 361"/>
                  <a:gd name="T7" fmla="*/ 431 h 431"/>
                  <a:gd name="T8" fmla="*/ 2 w 361"/>
                  <a:gd name="T9" fmla="*/ 404 h 431"/>
                  <a:gd name="T10" fmla="*/ 0 60000 65536"/>
                  <a:gd name="T11" fmla="*/ 0 60000 65536"/>
                  <a:gd name="T12" fmla="*/ 0 60000 65536"/>
                  <a:gd name="T13" fmla="*/ 0 60000 65536"/>
                  <a:gd name="T14" fmla="*/ 0 60000 65536"/>
                  <a:gd name="T15" fmla="*/ 0 w 361"/>
                  <a:gd name="T16" fmla="*/ 0 h 431"/>
                  <a:gd name="T17" fmla="*/ 361 w 361"/>
                  <a:gd name="T18" fmla="*/ 431 h 431"/>
                </a:gdLst>
                <a:ahLst/>
                <a:cxnLst>
                  <a:cxn ang="T10">
                    <a:pos x="T0" y="T1"/>
                  </a:cxn>
                  <a:cxn ang="T11">
                    <a:pos x="T2" y="T3"/>
                  </a:cxn>
                  <a:cxn ang="T12">
                    <a:pos x="T4" y="T5"/>
                  </a:cxn>
                  <a:cxn ang="T13">
                    <a:pos x="T6" y="T7"/>
                  </a:cxn>
                  <a:cxn ang="T14">
                    <a:pos x="T8" y="T9"/>
                  </a:cxn>
                </a:cxnLst>
                <a:rect l="T15" t="T16" r="T17" b="T18"/>
                <a:pathLst>
                  <a:path w="361" h="431">
                    <a:moveTo>
                      <a:pt x="2" y="404"/>
                    </a:moveTo>
                    <a:lnTo>
                      <a:pt x="361" y="0"/>
                    </a:lnTo>
                    <a:lnTo>
                      <a:pt x="361" y="24"/>
                    </a:lnTo>
                    <a:lnTo>
                      <a:pt x="0" y="431"/>
                    </a:lnTo>
                    <a:lnTo>
                      <a:pt x="2" y="4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89" name="Freeform 729"/>
              <p:cNvSpPr>
                <a:spLocks/>
              </p:cNvSpPr>
              <p:nvPr/>
            </p:nvSpPr>
            <p:spPr bwMode="auto">
              <a:xfrm>
                <a:off x="1276" y="3679"/>
                <a:ext cx="371" cy="413"/>
              </a:xfrm>
              <a:custGeom>
                <a:avLst/>
                <a:gdLst>
                  <a:gd name="T0" fmla="*/ 371 w 371"/>
                  <a:gd name="T1" fmla="*/ 5 h 413"/>
                  <a:gd name="T2" fmla="*/ 361 w 371"/>
                  <a:gd name="T3" fmla="*/ 2 h 413"/>
                  <a:gd name="T4" fmla="*/ 0 w 371"/>
                  <a:gd name="T5" fmla="*/ 405 h 413"/>
                  <a:gd name="T6" fmla="*/ 10 w 371"/>
                  <a:gd name="T7" fmla="*/ 413 h 413"/>
                  <a:gd name="T8" fmla="*/ 369 w 371"/>
                  <a:gd name="T9" fmla="*/ 9 h 413"/>
                  <a:gd name="T10" fmla="*/ 359 w 371"/>
                  <a:gd name="T11" fmla="*/ 5 h 413"/>
                  <a:gd name="T12" fmla="*/ 369 w 371"/>
                  <a:gd name="T13" fmla="*/ 9 h 413"/>
                  <a:gd name="T14" fmla="*/ 371 w 371"/>
                  <a:gd name="T15" fmla="*/ 7 h 413"/>
                  <a:gd name="T16" fmla="*/ 371 w 371"/>
                  <a:gd name="T17" fmla="*/ 5 h 413"/>
                  <a:gd name="T18" fmla="*/ 371 w 371"/>
                  <a:gd name="T19" fmla="*/ 4 h 413"/>
                  <a:gd name="T20" fmla="*/ 369 w 371"/>
                  <a:gd name="T21" fmla="*/ 2 h 413"/>
                  <a:gd name="T22" fmla="*/ 367 w 371"/>
                  <a:gd name="T23" fmla="*/ 2 h 413"/>
                  <a:gd name="T24" fmla="*/ 365 w 371"/>
                  <a:gd name="T25" fmla="*/ 0 h 413"/>
                  <a:gd name="T26" fmla="*/ 363 w 371"/>
                  <a:gd name="T27" fmla="*/ 2 h 413"/>
                  <a:gd name="T28" fmla="*/ 361 w 371"/>
                  <a:gd name="T29" fmla="*/ 2 h 413"/>
                  <a:gd name="T30" fmla="*/ 371 w 371"/>
                  <a:gd name="T31" fmla="*/ 5 h 4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1"/>
                  <a:gd name="T49" fmla="*/ 0 h 413"/>
                  <a:gd name="T50" fmla="*/ 371 w 371"/>
                  <a:gd name="T51" fmla="*/ 413 h 4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1" h="413">
                    <a:moveTo>
                      <a:pt x="371" y="5"/>
                    </a:moveTo>
                    <a:lnTo>
                      <a:pt x="361" y="2"/>
                    </a:lnTo>
                    <a:lnTo>
                      <a:pt x="0" y="405"/>
                    </a:lnTo>
                    <a:lnTo>
                      <a:pt x="10" y="413"/>
                    </a:lnTo>
                    <a:lnTo>
                      <a:pt x="369" y="9"/>
                    </a:lnTo>
                    <a:lnTo>
                      <a:pt x="359" y="5"/>
                    </a:lnTo>
                    <a:lnTo>
                      <a:pt x="369" y="9"/>
                    </a:lnTo>
                    <a:lnTo>
                      <a:pt x="371" y="7"/>
                    </a:lnTo>
                    <a:lnTo>
                      <a:pt x="371" y="5"/>
                    </a:lnTo>
                    <a:lnTo>
                      <a:pt x="371" y="4"/>
                    </a:lnTo>
                    <a:lnTo>
                      <a:pt x="369" y="2"/>
                    </a:lnTo>
                    <a:lnTo>
                      <a:pt x="367" y="2"/>
                    </a:lnTo>
                    <a:lnTo>
                      <a:pt x="365" y="0"/>
                    </a:lnTo>
                    <a:lnTo>
                      <a:pt x="363" y="2"/>
                    </a:lnTo>
                    <a:lnTo>
                      <a:pt x="361" y="2"/>
                    </a:lnTo>
                    <a:lnTo>
                      <a:pt x="37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0" name="Freeform 730"/>
              <p:cNvSpPr>
                <a:spLocks/>
              </p:cNvSpPr>
              <p:nvPr/>
            </p:nvSpPr>
            <p:spPr bwMode="auto">
              <a:xfrm>
                <a:off x="1635" y="3684"/>
                <a:ext cx="12" cy="27"/>
              </a:xfrm>
              <a:custGeom>
                <a:avLst/>
                <a:gdLst>
                  <a:gd name="T0" fmla="*/ 10 w 12"/>
                  <a:gd name="T1" fmla="*/ 25 h 27"/>
                  <a:gd name="T2" fmla="*/ 12 w 12"/>
                  <a:gd name="T3" fmla="*/ 24 h 27"/>
                  <a:gd name="T4" fmla="*/ 12 w 12"/>
                  <a:gd name="T5" fmla="*/ 0 h 27"/>
                  <a:gd name="T6" fmla="*/ 0 w 12"/>
                  <a:gd name="T7" fmla="*/ 0 h 27"/>
                  <a:gd name="T8" fmla="*/ 0 w 12"/>
                  <a:gd name="T9" fmla="*/ 24 h 27"/>
                  <a:gd name="T10" fmla="*/ 2 w 12"/>
                  <a:gd name="T11" fmla="*/ 20 h 27"/>
                  <a:gd name="T12" fmla="*/ 0 w 12"/>
                  <a:gd name="T13" fmla="*/ 24 h 27"/>
                  <a:gd name="T14" fmla="*/ 2 w 12"/>
                  <a:gd name="T15" fmla="*/ 25 h 27"/>
                  <a:gd name="T16" fmla="*/ 2 w 12"/>
                  <a:gd name="T17" fmla="*/ 27 h 27"/>
                  <a:gd name="T18" fmla="*/ 4 w 12"/>
                  <a:gd name="T19" fmla="*/ 27 h 27"/>
                  <a:gd name="T20" fmla="*/ 6 w 12"/>
                  <a:gd name="T21" fmla="*/ 27 h 27"/>
                  <a:gd name="T22" fmla="*/ 8 w 12"/>
                  <a:gd name="T23" fmla="*/ 27 h 27"/>
                  <a:gd name="T24" fmla="*/ 10 w 12"/>
                  <a:gd name="T25" fmla="*/ 27 h 27"/>
                  <a:gd name="T26" fmla="*/ 12 w 12"/>
                  <a:gd name="T27" fmla="*/ 25 h 27"/>
                  <a:gd name="T28" fmla="*/ 12 w 12"/>
                  <a:gd name="T29" fmla="*/ 24 h 27"/>
                  <a:gd name="T30" fmla="*/ 10 w 12"/>
                  <a:gd name="T31" fmla="*/ 25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27"/>
                  <a:gd name="T50" fmla="*/ 12 w 12"/>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27">
                    <a:moveTo>
                      <a:pt x="10" y="25"/>
                    </a:moveTo>
                    <a:lnTo>
                      <a:pt x="12" y="24"/>
                    </a:lnTo>
                    <a:lnTo>
                      <a:pt x="12" y="0"/>
                    </a:lnTo>
                    <a:lnTo>
                      <a:pt x="0" y="0"/>
                    </a:lnTo>
                    <a:lnTo>
                      <a:pt x="0" y="24"/>
                    </a:lnTo>
                    <a:lnTo>
                      <a:pt x="2" y="20"/>
                    </a:lnTo>
                    <a:lnTo>
                      <a:pt x="0" y="24"/>
                    </a:lnTo>
                    <a:lnTo>
                      <a:pt x="2" y="25"/>
                    </a:lnTo>
                    <a:lnTo>
                      <a:pt x="2" y="27"/>
                    </a:lnTo>
                    <a:lnTo>
                      <a:pt x="4" y="27"/>
                    </a:lnTo>
                    <a:lnTo>
                      <a:pt x="6" y="27"/>
                    </a:lnTo>
                    <a:lnTo>
                      <a:pt x="8" y="27"/>
                    </a:lnTo>
                    <a:lnTo>
                      <a:pt x="10" y="27"/>
                    </a:lnTo>
                    <a:lnTo>
                      <a:pt x="12" y="25"/>
                    </a:lnTo>
                    <a:lnTo>
                      <a:pt x="12" y="24"/>
                    </a:lnTo>
                    <a:lnTo>
                      <a:pt x="1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1" name="Freeform 731"/>
              <p:cNvSpPr>
                <a:spLocks/>
              </p:cNvSpPr>
              <p:nvPr/>
            </p:nvSpPr>
            <p:spPr bwMode="auto">
              <a:xfrm>
                <a:off x="1274" y="3704"/>
                <a:ext cx="371" cy="416"/>
              </a:xfrm>
              <a:custGeom>
                <a:avLst/>
                <a:gdLst>
                  <a:gd name="T0" fmla="*/ 0 w 371"/>
                  <a:gd name="T1" fmla="*/ 409 h 416"/>
                  <a:gd name="T2" fmla="*/ 12 w 371"/>
                  <a:gd name="T3" fmla="*/ 412 h 416"/>
                  <a:gd name="T4" fmla="*/ 371 w 371"/>
                  <a:gd name="T5" fmla="*/ 5 h 416"/>
                  <a:gd name="T6" fmla="*/ 363 w 371"/>
                  <a:gd name="T7" fmla="*/ 0 h 416"/>
                  <a:gd name="T8" fmla="*/ 2 w 371"/>
                  <a:gd name="T9" fmla="*/ 407 h 416"/>
                  <a:gd name="T10" fmla="*/ 12 w 371"/>
                  <a:gd name="T11" fmla="*/ 411 h 416"/>
                  <a:gd name="T12" fmla="*/ 2 w 371"/>
                  <a:gd name="T13" fmla="*/ 407 h 416"/>
                  <a:gd name="T14" fmla="*/ 2 w 371"/>
                  <a:gd name="T15" fmla="*/ 409 h 416"/>
                  <a:gd name="T16" fmla="*/ 0 w 371"/>
                  <a:gd name="T17" fmla="*/ 411 h 416"/>
                  <a:gd name="T18" fmla="*/ 2 w 371"/>
                  <a:gd name="T19" fmla="*/ 412 h 416"/>
                  <a:gd name="T20" fmla="*/ 2 w 371"/>
                  <a:gd name="T21" fmla="*/ 414 h 416"/>
                  <a:gd name="T22" fmla="*/ 4 w 371"/>
                  <a:gd name="T23" fmla="*/ 414 h 416"/>
                  <a:gd name="T24" fmla="*/ 6 w 371"/>
                  <a:gd name="T25" fmla="*/ 416 h 416"/>
                  <a:gd name="T26" fmla="*/ 10 w 371"/>
                  <a:gd name="T27" fmla="*/ 414 h 416"/>
                  <a:gd name="T28" fmla="*/ 12 w 371"/>
                  <a:gd name="T29" fmla="*/ 412 h 416"/>
                  <a:gd name="T30" fmla="*/ 0 w 371"/>
                  <a:gd name="T31" fmla="*/ 409 h 4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1"/>
                  <a:gd name="T49" fmla="*/ 0 h 416"/>
                  <a:gd name="T50" fmla="*/ 371 w 371"/>
                  <a:gd name="T51" fmla="*/ 416 h 4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1" h="416">
                    <a:moveTo>
                      <a:pt x="0" y="409"/>
                    </a:moveTo>
                    <a:lnTo>
                      <a:pt x="12" y="412"/>
                    </a:lnTo>
                    <a:lnTo>
                      <a:pt x="371" y="5"/>
                    </a:lnTo>
                    <a:lnTo>
                      <a:pt x="363" y="0"/>
                    </a:lnTo>
                    <a:lnTo>
                      <a:pt x="2" y="407"/>
                    </a:lnTo>
                    <a:lnTo>
                      <a:pt x="12" y="411"/>
                    </a:lnTo>
                    <a:lnTo>
                      <a:pt x="2" y="407"/>
                    </a:lnTo>
                    <a:lnTo>
                      <a:pt x="2" y="409"/>
                    </a:lnTo>
                    <a:lnTo>
                      <a:pt x="0" y="411"/>
                    </a:lnTo>
                    <a:lnTo>
                      <a:pt x="2" y="412"/>
                    </a:lnTo>
                    <a:lnTo>
                      <a:pt x="2" y="414"/>
                    </a:lnTo>
                    <a:lnTo>
                      <a:pt x="4" y="414"/>
                    </a:lnTo>
                    <a:lnTo>
                      <a:pt x="6" y="416"/>
                    </a:lnTo>
                    <a:lnTo>
                      <a:pt x="10" y="414"/>
                    </a:lnTo>
                    <a:lnTo>
                      <a:pt x="12" y="412"/>
                    </a:lnTo>
                    <a:lnTo>
                      <a:pt x="0" y="4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2" name="Freeform 732"/>
              <p:cNvSpPr>
                <a:spLocks/>
              </p:cNvSpPr>
              <p:nvPr/>
            </p:nvSpPr>
            <p:spPr bwMode="auto">
              <a:xfrm>
                <a:off x="1274" y="4082"/>
                <a:ext cx="14" cy="33"/>
              </a:xfrm>
              <a:custGeom>
                <a:avLst/>
                <a:gdLst>
                  <a:gd name="T0" fmla="*/ 2 w 14"/>
                  <a:gd name="T1" fmla="*/ 2 h 33"/>
                  <a:gd name="T2" fmla="*/ 2 w 14"/>
                  <a:gd name="T3" fmla="*/ 6 h 33"/>
                  <a:gd name="T4" fmla="*/ 0 w 14"/>
                  <a:gd name="T5" fmla="*/ 31 h 33"/>
                  <a:gd name="T6" fmla="*/ 12 w 14"/>
                  <a:gd name="T7" fmla="*/ 33 h 33"/>
                  <a:gd name="T8" fmla="*/ 14 w 14"/>
                  <a:gd name="T9" fmla="*/ 6 h 33"/>
                  <a:gd name="T10" fmla="*/ 12 w 14"/>
                  <a:gd name="T11" fmla="*/ 10 h 33"/>
                  <a:gd name="T12" fmla="*/ 14 w 14"/>
                  <a:gd name="T13" fmla="*/ 6 h 33"/>
                  <a:gd name="T14" fmla="*/ 12 w 14"/>
                  <a:gd name="T15" fmla="*/ 4 h 33"/>
                  <a:gd name="T16" fmla="*/ 12 w 14"/>
                  <a:gd name="T17" fmla="*/ 2 h 33"/>
                  <a:gd name="T18" fmla="*/ 10 w 14"/>
                  <a:gd name="T19" fmla="*/ 2 h 33"/>
                  <a:gd name="T20" fmla="*/ 8 w 14"/>
                  <a:gd name="T21" fmla="*/ 0 h 33"/>
                  <a:gd name="T22" fmla="*/ 6 w 14"/>
                  <a:gd name="T23" fmla="*/ 2 h 33"/>
                  <a:gd name="T24" fmla="*/ 4 w 14"/>
                  <a:gd name="T25" fmla="*/ 2 h 33"/>
                  <a:gd name="T26" fmla="*/ 2 w 14"/>
                  <a:gd name="T27" fmla="*/ 4 h 33"/>
                  <a:gd name="T28" fmla="*/ 2 w 14"/>
                  <a:gd name="T29" fmla="*/ 6 h 33"/>
                  <a:gd name="T30" fmla="*/ 2 w 14"/>
                  <a:gd name="T31" fmla="*/ 2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33"/>
                  <a:gd name="T50" fmla="*/ 14 w 14"/>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33">
                    <a:moveTo>
                      <a:pt x="2" y="2"/>
                    </a:moveTo>
                    <a:lnTo>
                      <a:pt x="2" y="6"/>
                    </a:lnTo>
                    <a:lnTo>
                      <a:pt x="0" y="31"/>
                    </a:lnTo>
                    <a:lnTo>
                      <a:pt x="12" y="33"/>
                    </a:lnTo>
                    <a:lnTo>
                      <a:pt x="14" y="6"/>
                    </a:lnTo>
                    <a:lnTo>
                      <a:pt x="12" y="10"/>
                    </a:lnTo>
                    <a:lnTo>
                      <a:pt x="14" y="6"/>
                    </a:lnTo>
                    <a:lnTo>
                      <a:pt x="12" y="4"/>
                    </a:lnTo>
                    <a:lnTo>
                      <a:pt x="12" y="2"/>
                    </a:lnTo>
                    <a:lnTo>
                      <a:pt x="10" y="2"/>
                    </a:lnTo>
                    <a:lnTo>
                      <a:pt x="8" y="0"/>
                    </a:lnTo>
                    <a:lnTo>
                      <a:pt x="6" y="2"/>
                    </a:lnTo>
                    <a:lnTo>
                      <a:pt x="4" y="2"/>
                    </a:lnTo>
                    <a:lnTo>
                      <a:pt x="2" y="4"/>
                    </a:lnTo>
                    <a:lnTo>
                      <a:pt x="2" y="6"/>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3" name="Freeform 733"/>
              <p:cNvSpPr>
                <a:spLocks/>
              </p:cNvSpPr>
              <p:nvPr/>
            </p:nvSpPr>
            <p:spPr bwMode="auto">
              <a:xfrm>
                <a:off x="1601" y="3510"/>
                <a:ext cx="1040" cy="401"/>
              </a:xfrm>
              <a:custGeom>
                <a:avLst/>
                <a:gdLst>
                  <a:gd name="T0" fmla="*/ 360 w 1040"/>
                  <a:gd name="T1" fmla="*/ 0 h 401"/>
                  <a:gd name="T2" fmla="*/ 1040 w 1040"/>
                  <a:gd name="T3" fmla="*/ 0 h 401"/>
                  <a:gd name="T4" fmla="*/ 679 w 1040"/>
                  <a:gd name="T5" fmla="*/ 401 h 401"/>
                  <a:gd name="T6" fmla="*/ 0 w 1040"/>
                  <a:gd name="T7" fmla="*/ 401 h 401"/>
                  <a:gd name="T8" fmla="*/ 360 w 1040"/>
                  <a:gd name="T9" fmla="*/ 0 h 401"/>
                  <a:gd name="T10" fmla="*/ 0 60000 65536"/>
                  <a:gd name="T11" fmla="*/ 0 60000 65536"/>
                  <a:gd name="T12" fmla="*/ 0 60000 65536"/>
                  <a:gd name="T13" fmla="*/ 0 60000 65536"/>
                  <a:gd name="T14" fmla="*/ 0 60000 65536"/>
                  <a:gd name="T15" fmla="*/ 0 w 1040"/>
                  <a:gd name="T16" fmla="*/ 0 h 401"/>
                  <a:gd name="T17" fmla="*/ 1040 w 1040"/>
                  <a:gd name="T18" fmla="*/ 401 h 401"/>
                </a:gdLst>
                <a:ahLst/>
                <a:cxnLst>
                  <a:cxn ang="T10">
                    <a:pos x="T0" y="T1"/>
                  </a:cxn>
                  <a:cxn ang="T11">
                    <a:pos x="T2" y="T3"/>
                  </a:cxn>
                  <a:cxn ang="T12">
                    <a:pos x="T4" y="T5"/>
                  </a:cxn>
                  <a:cxn ang="T13">
                    <a:pos x="T6" y="T7"/>
                  </a:cxn>
                  <a:cxn ang="T14">
                    <a:pos x="T8" y="T9"/>
                  </a:cxn>
                </a:cxnLst>
                <a:rect l="T15" t="T16" r="T17" b="T18"/>
                <a:pathLst>
                  <a:path w="1040" h="401">
                    <a:moveTo>
                      <a:pt x="360" y="0"/>
                    </a:moveTo>
                    <a:lnTo>
                      <a:pt x="1040" y="0"/>
                    </a:lnTo>
                    <a:lnTo>
                      <a:pt x="679" y="401"/>
                    </a:lnTo>
                    <a:lnTo>
                      <a:pt x="0" y="401"/>
                    </a:lnTo>
                    <a:lnTo>
                      <a:pt x="36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4" name="Freeform 734"/>
              <p:cNvSpPr>
                <a:spLocks/>
              </p:cNvSpPr>
              <p:nvPr/>
            </p:nvSpPr>
            <p:spPr bwMode="auto">
              <a:xfrm>
                <a:off x="1961" y="3504"/>
                <a:ext cx="686" cy="10"/>
              </a:xfrm>
              <a:custGeom>
                <a:avLst/>
                <a:gdLst>
                  <a:gd name="T0" fmla="*/ 684 w 686"/>
                  <a:gd name="T1" fmla="*/ 8 h 10"/>
                  <a:gd name="T2" fmla="*/ 680 w 686"/>
                  <a:gd name="T3" fmla="*/ 0 h 10"/>
                  <a:gd name="T4" fmla="*/ 0 w 686"/>
                  <a:gd name="T5" fmla="*/ 0 h 10"/>
                  <a:gd name="T6" fmla="*/ 0 w 686"/>
                  <a:gd name="T7" fmla="*/ 10 h 10"/>
                  <a:gd name="T8" fmla="*/ 680 w 686"/>
                  <a:gd name="T9" fmla="*/ 10 h 10"/>
                  <a:gd name="T10" fmla="*/ 676 w 686"/>
                  <a:gd name="T11" fmla="*/ 2 h 10"/>
                  <a:gd name="T12" fmla="*/ 680 w 686"/>
                  <a:gd name="T13" fmla="*/ 10 h 10"/>
                  <a:gd name="T14" fmla="*/ 684 w 686"/>
                  <a:gd name="T15" fmla="*/ 10 h 10"/>
                  <a:gd name="T16" fmla="*/ 686 w 686"/>
                  <a:gd name="T17" fmla="*/ 8 h 10"/>
                  <a:gd name="T18" fmla="*/ 686 w 686"/>
                  <a:gd name="T19" fmla="*/ 6 h 10"/>
                  <a:gd name="T20" fmla="*/ 686 w 686"/>
                  <a:gd name="T21" fmla="*/ 2 h 10"/>
                  <a:gd name="T22" fmla="*/ 684 w 686"/>
                  <a:gd name="T23" fmla="*/ 0 h 10"/>
                  <a:gd name="T24" fmla="*/ 680 w 686"/>
                  <a:gd name="T25" fmla="*/ 0 h 10"/>
                  <a:gd name="T26" fmla="*/ 684 w 686"/>
                  <a:gd name="T27" fmla="*/ 8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6"/>
                  <a:gd name="T43" fmla="*/ 0 h 10"/>
                  <a:gd name="T44" fmla="*/ 686 w 686"/>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6" h="10">
                    <a:moveTo>
                      <a:pt x="684" y="8"/>
                    </a:moveTo>
                    <a:lnTo>
                      <a:pt x="680" y="0"/>
                    </a:lnTo>
                    <a:lnTo>
                      <a:pt x="0" y="0"/>
                    </a:lnTo>
                    <a:lnTo>
                      <a:pt x="0" y="10"/>
                    </a:lnTo>
                    <a:lnTo>
                      <a:pt x="680" y="10"/>
                    </a:lnTo>
                    <a:lnTo>
                      <a:pt x="676" y="2"/>
                    </a:lnTo>
                    <a:lnTo>
                      <a:pt x="680" y="10"/>
                    </a:lnTo>
                    <a:lnTo>
                      <a:pt x="684" y="10"/>
                    </a:lnTo>
                    <a:lnTo>
                      <a:pt x="686" y="8"/>
                    </a:lnTo>
                    <a:lnTo>
                      <a:pt x="686" y="6"/>
                    </a:lnTo>
                    <a:lnTo>
                      <a:pt x="686" y="2"/>
                    </a:lnTo>
                    <a:lnTo>
                      <a:pt x="684" y="0"/>
                    </a:lnTo>
                    <a:lnTo>
                      <a:pt x="680" y="0"/>
                    </a:lnTo>
                    <a:lnTo>
                      <a:pt x="68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5" name="Freeform 735"/>
              <p:cNvSpPr>
                <a:spLocks/>
              </p:cNvSpPr>
              <p:nvPr/>
            </p:nvSpPr>
            <p:spPr bwMode="auto">
              <a:xfrm>
                <a:off x="2274" y="3506"/>
                <a:ext cx="371" cy="411"/>
              </a:xfrm>
              <a:custGeom>
                <a:avLst/>
                <a:gdLst>
                  <a:gd name="T0" fmla="*/ 6 w 371"/>
                  <a:gd name="T1" fmla="*/ 411 h 411"/>
                  <a:gd name="T2" fmla="*/ 10 w 371"/>
                  <a:gd name="T3" fmla="*/ 409 h 411"/>
                  <a:gd name="T4" fmla="*/ 371 w 371"/>
                  <a:gd name="T5" fmla="*/ 6 h 411"/>
                  <a:gd name="T6" fmla="*/ 363 w 371"/>
                  <a:gd name="T7" fmla="*/ 0 h 411"/>
                  <a:gd name="T8" fmla="*/ 2 w 371"/>
                  <a:gd name="T9" fmla="*/ 401 h 411"/>
                  <a:gd name="T10" fmla="*/ 6 w 371"/>
                  <a:gd name="T11" fmla="*/ 399 h 411"/>
                  <a:gd name="T12" fmla="*/ 2 w 371"/>
                  <a:gd name="T13" fmla="*/ 401 h 411"/>
                  <a:gd name="T14" fmla="*/ 0 w 371"/>
                  <a:gd name="T15" fmla="*/ 403 h 411"/>
                  <a:gd name="T16" fmla="*/ 0 w 371"/>
                  <a:gd name="T17" fmla="*/ 407 h 411"/>
                  <a:gd name="T18" fmla="*/ 2 w 371"/>
                  <a:gd name="T19" fmla="*/ 409 h 411"/>
                  <a:gd name="T20" fmla="*/ 4 w 371"/>
                  <a:gd name="T21" fmla="*/ 411 h 411"/>
                  <a:gd name="T22" fmla="*/ 6 w 371"/>
                  <a:gd name="T23" fmla="*/ 411 h 411"/>
                  <a:gd name="T24" fmla="*/ 8 w 371"/>
                  <a:gd name="T25" fmla="*/ 411 h 411"/>
                  <a:gd name="T26" fmla="*/ 10 w 371"/>
                  <a:gd name="T27" fmla="*/ 409 h 411"/>
                  <a:gd name="T28" fmla="*/ 6 w 371"/>
                  <a:gd name="T29" fmla="*/ 411 h 4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411"/>
                  <a:gd name="T47" fmla="*/ 371 w 371"/>
                  <a:gd name="T48" fmla="*/ 411 h 4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411">
                    <a:moveTo>
                      <a:pt x="6" y="411"/>
                    </a:moveTo>
                    <a:lnTo>
                      <a:pt x="10" y="409"/>
                    </a:lnTo>
                    <a:lnTo>
                      <a:pt x="371" y="6"/>
                    </a:lnTo>
                    <a:lnTo>
                      <a:pt x="363" y="0"/>
                    </a:lnTo>
                    <a:lnTo>
                      <a:pt x="2" y="401"/>
                    </a:lnTo>
                    <a:lnTo>
                      <a:pt x="6" y="399"/>
                    </a:lnTo>
                    <a:lnTo>
                      <a:pt x="2" y="401"/>
                    </a:lnTo>
                    <a:lnTo>
                      <a:pt x="0" y="403"/>
                    </a:lnTo>
                    <a:lnTo>
                      <a:pt x="0" y="407"/>
                    </a:lnTo>
                    <a:lnTo>
                      <a:pt x="2" y="409"/>
                    </a:lnTo>
                    <a:lnTo>
                      <a:pt x="4" y="411"/>
                    </a:lnTo>
                    <a:lnTo>
                      <a:pt x="6" y="411"/>
                    </a:lnTo>
                    <a:lnTo>
                      <a:pt x="8" y="411"/>
                    </a:lnTo>
                    <a:lnTo>
                      <a:pt x="10" y="409"/>
                    </a:lnTo>
                    <a:lnTo>
                      <a:pt x="6" y="4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6" name="Freeform 736"/>
              <p:cNvSpPr>
                <a:spLocks/>
              </p:cNvSpPr>
              <p:nvPr/>
            </p:nvSpPr>
            <p:spPr bwMode="auto">
              <a:xfrm>
                <a:off x="1595" y="3905"/>
                <a:ext cx="685" cy="12"/>
              </a:xfrm>
              <a:custGeom>
                <a:avLst/>
                <a:gdLst>
                  <a:gd name="T0" fmla="*/ 2 w 685"/>
                  <a:gd name="T1" fmla="*/ 2 h 12"/>
                  <a:gd name="T2" fmla="*/ 6 w 685"/>
                  <a:gd name="T3" fmla="*/ 12 h 12"/>
                  <a:gd name="T4" fmla="*/ 685 w 685"/>
                  <a:gd name="T5" fmla="*/ 12 h 12"/>
                  <a:gd name="T6" fmla="*/ 685 w 685"/>
                  <a:gd name="T7" fmla="*/ 0 h 12"/>
                  <a:gd name="T8" fmla="*/ 6 w 685"/>
                  <a:gd name="T9" fmla="*/ 0 h 12"/>
                  <a:gd name="T10" fmla="*/ 11 w 685"/>
                  <a:gd name="T11" fmla="*/ 10 h 12"/>
                  <a:gd name="T12" fmla="*/ 6 w 685"/>
                  <a:gd name="T13" fmla="*/ 0 h 12"/>
                  <a:gd name="T14" fmla="*/ 4 w 685"/>
                  <a:gd name="T15" fmla="*/ 2 h 12"/>
                  <a:gd name="T16" fmla="*/ 2 w 685"/>
                  <a:gd name="T17" fmla="*/ 2 h 12"/>
                  <a:gd name="T18" fmla="*/ 2 w 685"/>
                  <a:gd name="T19" fmla="*/ 4 h 12"/>
                  <a:gd name="T20" fmla="*/ 0 w 685"/>
                  <a:gd name="T21" fmla="*/ 6 h 12"/>
                  <a:gd name="T22" fmla="*/ 2 w 685"/>
                  <a:gd name="T23" fmla="*/ 8 h 12"/>
                  <a:gd name="T24" fmla="*/ 2 w 685"/>
                  <a:gd name="T25" fmla="*/ 10 h 12"/>
                  <a:gd name="T26" fmla="*/ 4 w 685"/>
                  <a:gd name="T27" fmla="*/ 12 h 12"/>
                  <a:gd name="T28" fmla="*/ 6 w 685"/>
                  <a:gd name="T29" fmla="*/ 12 h 12"/>
                  <a:gd name="T30" fmla="*/ 2 w 685"/>
                  <a:gd name="T31" fmla="*/ 2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85"/>
                  <a:gd name="T49" fmla="*/ 0 h 12"/>
                  <a:gd name="T50" fmla="*/ 685 w 685"/>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85" h="12">
                    <a:moveTo>
                      <a:pt x="2" y="2"/>
                    </a:moveTo>
                    <a:lnTo>
                      <a:pt x="6" y="12"/>
                    </a:lnTo>
                    <a:lnTo>
                      <a:pt x="685" y="12"/>
                    </a:lnTo>
                    <a:lnTo>
                      <a:pt x="685" y="0"/>
                    </a:lnTo>
                    <a:lnTo>
                      <a:pt x="6" y="0"/>
                    </a:lnTo>
                    <a:lnTo>
                      <a:pt x="11" y="10"/>
                    </a:lnTo>
                    <a:lnTo>
                      <a:pt x="6" y="0"/>
                    </a:lnTo>
                    <a:lnTo>
                      <a:pt x="4" y="2"/>
                    </a:lnTo>
                    <a:lnTo>
                      <a:pt x="2" y="2"/>
                    </a:lnTo>
                    <a:lnTo>
                      <a:pt x="2" y="4"/>
                    </a:lnTo>
                    <a:lnTo>
                      <a:pt x="0" y="6"/>
                    </a:lnTo>
                    <a:lnTo>
                      <a:pt x="2" y="8"/>
                    </a:lnTo>
                    <a:lnTo>
                      <a:pt x="2" y="10"/>
                    </a:lnTo>
                    <a:lnTo>
                      <a:pt x="4" y="12"/>
                    </a:lnTo>
                    <a:lnTo>
                      <a:pt x="6" y="12"/>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7" name="Freeform 737"/>
              <p:cNvSpPr>
                <a:spLocks/>
              </p:cNvSpPr>
              <p:nvPr/>
            </p:nvSpPr>
            <p:spPr bwMode="auto">
              <a:xfrm>
                <a:off x="1597" y="3504"/>
                <a:ext cx="370" cy="411"/>
              </a:xfrm>
              <a:custGeom>
                <a:avLst/>
                <a:gdLst>
                  <a:gd name="T0" fmla="*/ 364 w 370"/>
                  <a:gd name="T1" fmla="*/ 0 h 411"/>
                  <a:gd name="T2" fmla="*/ 361 w 370"/>
                  <a:gd name="T3" fmla="*/ 2 h 411"/>
                  <a:gd name="T4" fmla="*/ 0 w 370"/>
                  <a:gd name="T5" fmla="*/ 403 h 411"/>
                  <a:gd name="T6" fmla="*/ 9 w 370"/>
                  <a:gd name="T7" fmla="*/ 411 h 411"/>
                  <a:gd name="T8" fmla="*/ 370 w 370"/>
                  <a:gd name="T9" fmla="*/ 8 h 411"/>
                  <a:gd name="T10" fmla="*/ 364 w 370"/>
                  <a:gd name="T11" fmla="*/ 10 h 411"/>
                  <a:gd name="T12" fmla="*/ 370 w 370"/>
                  <a:gd name="T13" fmla="*/ 8 h 411"/>
                  <a:gd name="T14" fmla="*/ 370 w 370"/>
                  <a:gd name="T15" fmla="*/ 6 h 411"/>
                  <a:gd name="T16" fmla="*/ 370 w 370"/>
                  <a:gd name="T17" fmla="*/ 4 h 411"/>
                  <a:gd name="T18" fmla="*/ 370 w 370"/>
                  <a:gd name="T19" fmla="*/ 2 h 411"/>
                  <a:gd name="T20" fmla="*/ 368 w 370"/>
                  <a:gd name="T21" fmla="*/ 0 h 411"/>
                  <a:gd name="T22" fmla="*/ 366 w 370"/>
                  <a:gd name="T23" fmla="*/ 0 h 411"/>
                  <a:gd name="T24" fmla="*/ 364 w 370"/>
                  <a:gd name="T25" fmla="*/ 0 h 411"/>
                  <a:gd name="T26" fmla="*/ 363 w 370"/>
                  <a:gd name="T27" fmla="*/ 0 h 411"/>
                  <a:gd name="T28" fmla="*/ 361 w 370"/>
                  <a:gd name="T29" fmla="*/ 2 h 411"/>
                  <a:gd name="T30" fmla="*/ 364 w 370"/>
                  <a:gd name="T31" fmla="*/ 0 h 4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0"/>
                  <a:gd name="T49" fmla="*/ 0 h 411"/>
                  <a:gd name="T50" fmla="*/ 370 w 370"/>
                  <a:gd name="T51" fmla="*/ 411 h 4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0" h="411">
                    <a:moveTo>
                      <a:pt x="364" y="0"/>
                    </a:moveTo>
                    <a:lnTo>
                      <a:pt x="361" y="2"/>
                    </a:lnTo>
                    <a:lnTo>
                      <a:pt x="0" y="403"/>
                    </a:lnTo>
                    <a:lnTo>
                      <a:pt x="9" y="411"/>
                    </a:lnTo>
                    <a:lnTo>
                      <a:pt x="370" y="8"/>
                    </a:lnTo>
                    <a:lnTo>
                      <a:pt x="364" y="10"/>
                    </a:lnTo>
                    <a:lnTo>
                      <a:pt x="370" y="8"/>
                    </a:lnTo>
                    <a:lnTo>
                      <a:pt x="370" y="6"/>
                    </a:lnTo>
                    <a:lnTo>
                      <a:pt x="370" y="4"/>
                    </a:lnTo>
                    <a:lnTo>
                      <a:pt x="370" y="2"/>
                    </a:lnTo>
                    <a:lnTo>
                      <a:pt x="368" y="0"/>
                    </a:lnTo>
                    <a:lnTo>
                      <a:pt x="366" y="0"/>
                    </a:lnTo>
                    <a:lnTo>
                      <a:pt x="364" y="0"/>
                    </a:lnTo>
                    <a:lnTo>
                      <a:pt x="363" y="0"/>
                    </a:lnTo>
                    <a:lnTo>
                      <a:pt x="361" y="2"/>
                    </a:lnTo>
                    <a:lnTo>
                      <a:pt x="3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98" name="Rectangle 738"/>
              <p:cNvSpPr>
                <a:spLocks noChangeArrowheads="1"/>
              </p:cNvSpPr>
              <p:nvPr/>
            </p:nvSpPr>
            <p:spPr bwMode="auto">
              <a:xfrm>
                <a:off x="1603" y="3919"/>
                <a:ext cx="679" cy="17"/>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299" name="Freeform 739"/>
              <p:cNvSpPr>
                <a:spLocks/>
              </p:cNvSpPr>
              <p:nvPr/>
            </p:nvSpPr>
            <p:spPr bwMode="auto">
              <a:xfrm>
                <a:off x="1603" y="3913"/>
                <a:ext cx="685" cy="11"/>
              </a:xfrm>
              <a:custGeom>
                <a:avLst/>
                <a:gdLst>
                  <a:gd name="T0" fmla="*/ 685 w 685"/>
                  <a:gd name="T1" fmla="*/ 6 h 11"/>
                  <a:gd name="T2" fmla="*/ 679 w 685"/>
                  <a:gd name="T3" fmla="*/ 0 h 11"/>
                  <a:gd name="T4" fmla="*/ 0 w 685"/>
                  <a:gd name="T5" fmla="*/ 0 h 11"/>
                  <a:gd name="T6" fmla="*/ 0 w 685"/>
                  <a:gd name="T7" fmla="*/ 11 h 11"/>
                  <a:gd name="T8" fmla="*/ 679 w 685"/>
                  <a:gd name="T9" fmla="*/ 11 h 11"/>
                  <a:gd name="T10" fmla="*/ 673 w 685"/>
                  <a:gd name="T11" fmla="*/ 6 h 11"/>
                  <a:gd name="T12" fmla="*/ 685 w 685"/>
                  <a:gd name="T13" fmla="*/ 6 h 11"/>
                  <a:gd name="T14" fmla="*/ 685 w 685"/>
                  <a:gd name="T15" fmla="*/ 0 h 11"/>
                  <a:gd name="T16" fmla="*/ 679 w 685"/>
                  <a:gd name="T17" fmla="*/ 0 h 11"/>
                  <a:gd name="T18" fmla="*/ 685 w 685"/>
                  <a:gd name="T19" fmla="*/ 6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5"/>
                  <a:gd name="T31" fmla="*/ 0 h 11"/>
                  <a:gd name="T32" fmla="*/ 685 w 685"/>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5" h="11">
                    <a:moveTo>
                      <a:pt x="685" y="6"/>
                    </a:moveTo>
                    <a:lnTo>
                      <a:pt x="679" y="0"/>
                    </a:lnTo>
                    <a:lnTo>
                      <a:pt x="0" y="0"/>
                    </a:lnTo>
                    <a:lnTo>
                      <a:pt x="0" y="11"/>
                    </a:lnTo>
                    <a:lnTo>
                      <a:pt x="679" y="11"/>
                    </a:lnTo>
                    <a:lnTo>
                      <a:pt x="673" y="6"/>
                    </a:lnTo>
                    <a:lnTo>
                      <a:pt x="685" y="6"/>
                    </a:lnTo>
                    <a:lnTo>
                      <a:pt x="685" y="0"/>
                    </a:lnTo>
                    <a:lnTo>
                      <a:pt x="679" y="0"/>
                    </a:lnTo>
                    <a:lnTo>
                      <a:pt x="68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0" name="Freeform 740"/>
              <p:cNvSpPr>
                <a:spLocks/>
              </p:cNvSpPr>
              <p:nvPr/>
            </p:nvSpPr>
            <p:spPr bwMode="auto">
              <a:xfrm>
                <a:off x="2276" y="3919"/>
                <a:ext cx="12" cy="23"/>
              </a:xfrm>
              <a:custGeom>
                <a:avLst/>
                <a:gdLst>
                  <a:gd name="T0" fmla="*/ 6 w 12"/>
                  <a:gd name="T1" fmla="*/ 23 h 23"/>
                  <a:gd name="T2" fmla="*/ 12 w 12"/>
                  <a:gd name="T3" fmla="*/ 17 h 23"/>
                  <a:gd name="T4" fmla="*/ 12 w 12"/>
                  <a:gd name="T5" fmla="*/ 0 h 23"/>
                  <a:gd name="T6" fmla="*/ 0 w 12"/>
                  <a:gd name="T7" fmla="*/ 0 h 23"/>
                  <a:gd name="T8" fmla="*/ 0 w 12"/>
                  <a:gd name="T9" fmla="*/ 17 h 23"/>
                  <a:gd name="T10" fmla="*/ 6 w 12"/>
                  <a:gd name="T11" fmla="*/ 11 h 23"/>
                  <a:gd name="T12" fmla="*/ 6 w 12"/>
                  <a:gd name="T13" fmla="*/ 23 h 23"/>
                  <a:gd name="T14" fmla="*/ 12 w 12"/>
                  <a:gd name="T15" fmla="*/ 23 h 23"/>
                  <a:gd name="T16" fmla="*/ 12 w 12"/>
                  <a:gd name="T17" fmla="*/ 17 h 23"/>
                  <a:gd name="T18" fmla="*/ 6 w 12"/>
                  <a:gd name="T19" fmla="*/ 23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23"/>
                  <a:gd name="T32" fmla="*/ 12 w 12"/>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23">
                    <a:moveTo>
                      <a:pt x="6" y="23"/>
                    </a:moveTo>
                    <a:lnTo>
                      <a:pt x="12" y="17"/>
                    </a:lnTo>
                    <a:lnTo>
                      <a:pt x="12" y="0"/>
                    </a:lnTo>
                    <a:lnTo>
                      <a:pt x="0" y="0"/>
                    </a:lnTo>
                    <a:lnTo>
                      <a:pt x="0" y="17"/>
                    </a:lnTo>
                    <a:lnTo>
                      <a:pt x="6" y="11"/>
                    </a:lnTo>
                    <a:lnTo>
                      <a:pt x="6" y="23"/>
                    </a:lnTo>
                    <a:lnTo>
                      <a:pt x="12" y="23"/>
                    </a:lnTo>
                    <a:lnTo>
                      <a:pt x="12" y="17"/>
                    </a:lnTo>
                    <a:lnTo>
                      <a:pt x="6"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1" name="Freeform 741"/>
              <p:cNvSpPr>
                <a:spLocks/>
              </p:cNvSpPr>
              <p:nvPr/>
            </p:nvSpPr>
            <p:spPr bwMode="auto">
              <a:xfrm>
                <a:off x="1597" y="3930"/>
                <a:ext cx="685" cy="12"/>
              </a:xfrm>
              <a:custGeom>
                <a:avLst/>
                <a:gdLst>
                  <a:gd name="T0" fmla="*/ 0 w 685"/>
                  <a:gd name="T1" fmla="*/ 6 h 12"/>
                  <a:gd name="T2" fmla="*/ 6 w 685"/>
                  <a:gd name="T3" fmla="*/ 12 h 12"/>
                  <a:gd name="T4" fmla="*/ 685 w 685"/>
                  <a:gd name="T5" fmla="*/ 12 h 12"/>
                  <a:gd name="T6" fmla="*/ 685 w 685"/>
                  <a:gd name="T7" fmla="*/ 0 h 12"/>
                  <a:gd name="T8" fmla="*/ 6 w 685"/>
                  <a:gd name="T9" fmla="*/ 0 h 12"/>
                  <a:gd name="T10" fmla="*/ 11 w 685"/>
                  <a:gd name="T11" fmla="*/ 6 h 12"/>
                  <a:gd name="T12" fmla="*/ 0 w 685"/>
                  <a:gd name="T13" fmla="*/ 6 h 12"/>
                  <a:gd name="T14" fmla="*/ 0 w 685"/>
                  <a:gd name="T15" fmla="*/ 12 h 12"/>
                  <a:gd name="T16" fmla="*/ 6 w 685"/>
                  <a:gd name="T17" fmla="*/ 12 h 12"/>
                  <a:gd name="T18" fmla="*/ 0 w 685"/>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5"/>
                  <a:gd name="T31" fmla="*/ 0 h 12"/>
                  <a:gd name="T32" fmla="*/ 685 w 685"/>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5" h="12">
                    <a:moveTo>
                      <a:pt x="0" y="6"/>
                    </a:moveTo>
                    <a:lnTo>
                      <a:pt x="6" y="12"/>
                    </a:lnTo>
                    <a:lnTo>
                      <a:pt x="685" y="12"/>
                    </a:lnTo>
                    <a:lnTo>
                      <a:pt x="685" y="0"/>
                    </a:lnTo>
                    <a:lnTo>
                      <a:pt x="6" y="0"/>
                    </a:lnTo>
                    <a:lnTo>
                      <a:pt x="11" y="6"/>
                    </a:lnTo>
                    <a:lnTo>
                      <a:pt x="0" y="6"/>
                    </a:lnTo>
                    <a:lnTo>
                      <a:pt x="0" y="12"/>
                    </a:lnTo>
                    <a:lnTo>
                      <a:pt x="6" y="12"/>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2" name="Freeform 742"/>
              <p:cNvSpPr>
                <a:spLocks/>
              </p:cNvSpPr>
              <p:nvPr/>
            </p:nvSpPr>
            <p:spPr bwMode="auto">
              <a:xfrm>
                <a:off x="1597" y="3913"/>
                <a:ext cx="11" cy="23"/>
              </a:xfrm>
              <a:custGeom>
                <a:avLst/>
                <a:gdLst>
                  <a:gd name="T0" fmla="*/ 6 w 11"/>
                  <a:gd name="T1" fmla="*/ 0 h 23"/>
                  <a:gd name="T2" fmla="*/ 0 w 11"/>
                  <a:gd name="T3" fmla="*/ 6 h 23"/>
                  <a:gd name="T4" fmla="*/ 0 w 11"/>
                  <a:gd name="T5" fmla="*/ 23 h 23"/>
                  <a:gd name="T6" fmla="*/ 11 w 11"/>
                  <a:gd name="T7" fmla="*/ 23 h 23"/>
                  <a:gd name="T8" fmla="*/ 11 w 11"/>
                  <a:gd name="T9" fmla="*/ 6 h 23"/>
                  <a:gd name="T10" fmla="*/ 6 w 11"/>
                  <a:gd name="T11" fmla="*/ 11 h 23"/>
                  <a:gd name="T12" fmla="*/ 6 w 11"/>
                  <a:gd name="T13" fmla="*/ 0 h 23"/>
                  <a:gd name="T14" fmla="*/ 0 w 11"/>
                  <a:gd name="T15" fmla="*/ 0 h 23"/>
                  <a:gd name="T16" fmla="*/ 0 w 11"/>
                  <a:gd name="T17" fmla="*/ 6 h 23"/>
                  <a:gd name="T18" fmla="*/ 6 w 11"/>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23"/>
                  <a:gd name="T32" fmla="*/ 11 w 11"/>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23">
                    <a:moveTo>
                      <a:pt x="6" y="0"/>
                    </a:moveTo>
                    <a:lnTo>
                      <a:pt x="0" y="6"/>
                    </a:lnTo>
                    <a:lnTo>
                      <a:pt x="0" y="23"/>
                    </a:lnTo>
                    <a:lnTo>
                      <a:pt x="11" y="23"/>
                    </a:lnTo>
                    <a:lnTo>
                      <a:pt x="11" y="6"/>
                    </a:lnTo>
                    <a:lnTo>
                      <a:pt x="6" y="11"/>
                    </a:lnTo>
                    <a:lnTo>
                      <a:pt x="6" y="0"/>
                    </a:lnTo>
                    <a:lnTo>
                      <a:pt x="0" y="0"/>
                    </a:lnTo>
                    <a:lnTo>
                      <a:pt x="0" y="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3" name="Freeform 743"/>
              <p:cNvSpPr>
                <a:spLocks/>
              </p:cNvSpPr>
              <p:nvPr/>
            </p:nvSpPr>
            <p:spPr bwMode="auto">
              <a:xfrm>
                <a:off x="2286" y="3508"/>
                <a:ext cx="361" cy="428"/>
              </a:xfrm>
              <a:custGeom>
                <a:avLst/>
                <a:gdLst>
                  <a:gd name="T0" fmla="*/ 0 w 361"/>
                  <a:gd name="T1" fmla="*/ 403 h 428"/>
                  <a:gd name="T2" fmla="*/ 361 w 361"/>
                  <a:gd name="T3" fmla="*/ 0 h 428"/>
                  <a:gd name="T4" fmla="*/ 361 w 361"/>
                  <a:gd name="T5" fmla="*/ 21 h 428"/>
                  <a:gd name="T6" fmla="*/ 0 w 361"/>
                  <a:gd name="T7" fmla="*/ 428 h 428"/>
                  <a:gd name="T8" fmla="*/ 0 w 361"/>
                  <a:gd name="T9" fmla="*/ 403 h 428"/>
                  <a:gd name="T10" fmla="*/ 0 60000 65536"/>
                  <a:gd name="T11" fmla="*/ 0 60000 65536"/>
                  <a:gd name="T12" fmla="*/ 0 60000 65536"/>
                  <a:gd name="T13" fmla="*/ 0 60000 65536"/>
                  <a:gd name="T14" fmla="*/ 0 60000 65536"/>
                  <a:gd name="T15" fmla="*/ 0 w 361"/>
                  <a:gd name="T16" fmla="*/ 0 h 428"/>
                  <a:gd name="T17" fmla="*/ 361 w 361"/>
                  <a:gd name="T18" fmla="*/ 428 h 428"/>
                </a:gdLst>
                <a:ahLst/>
                <a:cxnLst>
                  <a:cxn ang="T10">
                    <a:pos x="T0" y="T1"/>
                  </a:cxn>
                  <a:cxn ang="T11">
                    <a:pos x="T2" y="T3"/>
                  </a:cxn>
                  <a:cxn ang="T12">
                    <a:pos x="T4" y="T5"/>
                  </a:cxn>
                  <a:cxn ang="T13">
                    <a:pos x="T6" y="T7"/>
                  </a:cxn>
                  <a:cxn ang="T14">
                    <a:pos x="T8" y="T9"/>
                  </a:cxn>
                </a:cxnLst>
                <a:rect l="T15" t="T16" r="T17" b="T18"/>
                <a:pathLst>
                  <a:path w="361" h="428">
                    <a:moveTo>
                      <a:pt x="0" y="403"/>
                    </a:moveTo>
                    <a:lnTo>
                      <a:pt x="361" y="0"/>
                    </a:lnTo>
                    <a:lnTo>
                      <a:pt x="361" y="21"/>
                    </a:lnTo>
                    <a:lnTo>
                      <a:pt x="0" y="428"/>
                    </a:lnTo>
                    <a:lnTo>
                      <a:pt x="0" y="403"/>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4" name="Freeform 744"/>
              <p:cNvSpPr>
                <a:spLocks/>
              </p:cNvSpPr>
              <p:nvPr/>
            </p:nvSpPr>
            <p:spPr bwMode="auto">
              <a:xfrm>
                <a:off x="2282" y="3502"/>
                <a:ext cx="368" cy="413"/>
              </a:xfrm>
              <a:custGeom>
                <a:avLst/>
                <a:gdLst>
                  <a:gd name="T0" fmla="*/ 368 w 368"/>
                  <a:gd name="T1" fmla="*/ 6 h 413"/>
                  <a:gd name="T2" fmla="*/ 359 w 368"/>
                  <a:gd name="T3" fmla="*/ 2 h 413"/>
                  <a:gd name="T4" fmla="*/ 0 w 368"/>
                  <a:gd name="T5" fmla="*/ 405 h 413"/>
                  <a:gd name="T6" fmla="*/ 8 w 368"/>
                  <a:gd name="T7" fmla="*/ 413 h 413"/>
                  <a:gd name="T8" fmla="*/ 368 w 368"/>
                  <a:gd name="T9" fmla="*/ 10 h 413"/>
                  <a:gd name="T10" fmla="*/ 359 w 368"/>
                  <a:gd name="T11" fmla="*/ 6 h 413"/>
                  <a:gd name="T12" fmla="*/ 368 w 368"/>
                  <a:gd name="T13" fmla="*/ 10 h 413"/>
                  <a:gd name="T14" fmla="*/ 368 w 368"/>
                  <a:gd name="T15" fmla="*/ 8 h 413"/>
                  <a:gd name="T16" fmla="*/ 368 w 368"/>
                  <a:gd name="T17" fmla="*/ 4 h 413"/>
                  <a:gd name="T18" fmla="*/ 368 w 368"/>
                  <a:gd name="T19" fmla="*/ 2 h 413"/>
                  <a:gd name="T20" fmla="*/ 366 w 368"/>
                  <a:gd name="T21" fmla="*/ 2 h 413"/>
                  <a:gd name="T22" fmla="*/ 366 w 368"/>
                  <a:gd name="T23" fmla="*/ 0 h 413"/>
                  <a:gd name="T24" fmla="*/ 363 w 368"/>
                  <a:gd name="T25" fmla="*/ 0 h 413"/>
                  <a:gd name="T26" fmla="*/ 361 w 368"/>
                  <a:gd name="T27" fmla="*/ 0 h 413"/>
                  <a:gd name="T28" fmla="*/ 359 w 368"/>
                  <a:gd name="T29" fmla="*/ 2 h 413"/>
                  <a:gd name="T30" fmla="*/ 368 w 368"/>
                  <a:gd name="T31" fmla="*/ 6 h 4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8"/>
                  <a:gd name="T49" fmla="*/ 0 h 413"/>
                  <a:gd name="T50" fmla="*/ 368 w 368"/>
                  <a:gd name="T51" fmla="*/ 413 h 4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8" h="413">
                    <a:moveTo>
                      <a:pt x="368" y="6"/>
                    </a:moveTo>
                    <a:lnTo>
                      <a:pt x="359" y="2"/>
                    </a:lnTo>
                    <a:lnTo>
                      <a:pt x="0" y="405"/>
                    </a:lnTo>
                    <a:lnTo>
                      <a:pt x="8" y="413"/>
                    </a:lnTo>
                    <a:lnTo>
                      <a:pt x="368" y="10"/>
                    </a:lnTo>
                    <a:lnTo>
                      <a:pt x="359" y="6"/>
                    </a:lnTo>
                    <a:lnTo>
                      <a:pt x="368" y="10"/>
                    </a:lnTo>
                    <a:lnTo>
                      <a:pt x="368" y="8"/>
                    </a:lnTo>
                    <a:lnTo>
                      <a:pt x="368" y="4"/>
                    </a:lnTo>
                    <a:lnTo>
                      <a:pt x="368" y="2"/>
                    </a:lnTo>
                    <a:lnTo>
                      <a:pt x="366" y="2"/>
                    </a:lnTo>
                    <a:lnTo>
                      <a:pt x="366" y="0"/>
                    </a:lnTo>
                    <a:lnTo>
                      <a:pt x="363" y="0"/>
                    </a:lnTo>
                    <a:lnTo>
                      <a:pt x="361" y="0"/>
                    </a:lnTo>
                    <a:lnTo>
                      <a:pt x="359" y="2"/>
                    </a:lnTo>
                    <a:lnTo>
                      <a:pt x="36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5" name="Freeform 745"/>
              <p:cNvSpPr>
                <a:spLocks/>
              </p:cNvSpPr>
              <p:nvPr/>
            </p:nvSpPr>
            <p:spPr bwMode="auto">
              <a:xfrm>
                <a:off x="2641" y="3508"/>
                <a:ext cx="9" cy="27"/>
              </a:xfrm>
              <a:custGeom>
                <a:avLst/>
                <a:gdLst>
                  <a:gd name="T0" fmla="*/ 9 w 9"/>
                  <a:gd name="T1" fmla="*/ 25 h 27"/>
                  <a:gd name="T2" fmla="*/ 9 w 9"/>
                  <a:gd name="T3" fmla="*/ 21 h 27"/>
                  <a:gd name="T4" fmla="*/ 9 w 9"/>
                  <a:gd name="T5" fmla="*/ 0 h 27"/>
                  <a:gd name="T6" fmla="*/ 0 w 9"/>
                  <a:gd name="T7" fmla="*/ 0 h 27"/>
                  <a:gd name="T8" fmla="*/ 0 w 9"/>
                  <a:gd name="T9" fmla="*/ 21 h 27"/>
                  <a:gd name="T10" fmla="*/ 0 w 9"/>
                  <a:gd name="T11" fmla="*/ 17 h 27"/>
                  <a:gd name="T12" fmla="*/ 0 w 9"/>
                  <a:gd name="T13" fmla="*/ 21 h 27"/>
                  <a:gd name="T14" fmla="*/ 0 w 9"/>
                  <a:gd name="T15" fmla="*/ 23 h 27"/>
                  <a:gd name="T16" fmla="*/ 2 w 9"/>
                  <a:gd name="T17" fmla="*/ 25 h 27"/>
                  <a:gd name="T18" fmla="*/ 2 w 9"/>
                  <a:gd name="T19" fmla="*/ 27 h 27"/>
                  <a:gd name="T20" fmla="*/ 6 w 9"/>
                  <a:gd name="T21" fmla="*/ 27 h 27"/>
                  <a:gd name="T22" fmla="*/ 7 w 9"/>
                  <a:gd name="T23" fmla="*/ 27 h 27"/>
                  <a:gd name="T24" fmla="*/ 9 w 9"/>
                  <a:gd name="T25" fmla="*/ 25 h 27"/>
                  <a:gd name="T26" fmla="*/ 9 w 9"/>
                  <a:gd name="T27" fmla="*/ 23 h 27"/>
                  <a:gd name="T28" fmla="*/ 9 w 9"/>
                  <a:gd name="T29" fmla="*/ 21 h 27"/>
                  <a:gd name="T30" fmla="*/ 9 w 9"/>
                  <a:gd name="T31" fmla="*/ 25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
                  <a:gd name="T49" fmla="*/ 0 h 27"/>
                  <a:gd name="T50" fmla="*/ 9 w 9"/>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 h="27">
                    <a:moveTo>
                      <a:pt x="9" y="25"/>
                    </a:moveTo>
                    <a:lnTo>
                      <a:pt x="9" y="21"/>
                    </a:lnTo>
                    <a:lnTo>
                      <a:pt x="9" y="0"/>
                    </a:lnTo>
                    <a:lnTo>
                      <a:pt x="0" y="0"/>
                    </a:lnTo>
                    <a:lnTo>
                      <a:pt x="0" y="21"/>
                    </a:lnTo>
                    <a:lnTo>
                      <a:pt x="0" y="17"/>
                    </a:lnTo>
                    <a:lnTo>
                      <a:pt x="0" y="21"/>
                    </a:lnTo>
                    <a:lnTo>
                      <a:pt x="0" y="23"/>
                    </a:lnTo>
                    <a:lnTo>
                      <a:pt x="2" y="25"/>
                    </a:lnTo>
                    <a:lnTo>
                      <a:pt x="2" y="27"/>
                    </a:lnTo>
                    <a:lnTo>
                      <a:pt x="6" y="27"/>
                    </a:lnTo>
                    <a:lnTo>
                      <a:pt x="7" y="27"/>
                    </a:lnTo>
                    <a:lnTo>
                      <a:pt x="9" y="25"/>
                    </a:lnTo>
                    <a:lnTo>
                      <a:pt x="9" y="23"/>
                    </a:lnTo>
                    <a:lnTo>
                      <a:pt x="9" y="21"/>
                    </a:lnTo>
                    <a:lnTo>
                      <a:pt x="9"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6" name="Freeform 746"/>
              <p:cNvSpPr>
                <a:spLocks/>
              </p:cNvSpPr>
              <p:nvPr/>
            </p:nvSpPr>
            <p:spPr bwMode="auto">
              <a:xfrm>
                <a:off x="2280" y="3525"/>
                <a:ext cx="370" cy="417"/>
              </a:xfrm>
              <a:custGeom>
                <a:avLst/>
                <a:gdLst>
                  <a:gd name="T0" fmla="*/ 0 w 370"/>
                  <a:gd name="T1" fmla="*/ 411 h 417"/>
                  <a:gd name="T2" fmla="*/ 10 w 370"/>
                  <a:gd name="T3" fmla="*/ 415 h 417"/>
                  <a:gd name="T4" fmla="*/ 370 w 370"/>
                  <a:gd name="T5" fmla="*/ 8 h 417"/>
                  <a:gd name="T6" fmla="*/ 361 w 370"/>
                  <a:gd name="T7" fmla="*/ 0 h 417"/>
                  <a:gd name="T8" fmla="*/ 2 w 370"/>
                  <a:gd name="T9" fmla="*/ 407 h 417"/>
                  <a:gd name="T10" fmla="*/ 12 w 370"/>
                  <a:gd name="T11" fmla="*/ 411 h 417"/>
                  <a:gd name="T12" fmla="*/ 2 w 370"/>
                  <a:gd name="T13" fmla="*/ 407 h 417"/>
                  <a:gd name="T14" fmla="*/ 0 w 370"/>
                  <a:gd name="T15" fmla="*/ 409 h 417"/>
                  <a:gd name="T16" fmla="*/ 0 w 370"/>
                  <a:gd name="T17" fmla="*/ 411 h 417"/>
                  <a:gd name="T18" fmla="*/ 0 w 370"/>
                  <a:gd name="T19" fmla="*/ 413 h 417"/>
                  <a:gd name="T20" fmla="*/ 2 w 370"/>
                  <a:gd name="T21" fmla="*/ 415 h 417"/>
                  <a:gd name="T22" fmla="*/ 4 w 370"/>
                  <a:gd name="T23" fmla="*/ 417 h 417"/>
                  <a:gd name="T24" fmla="*/ 6 w 370"/>
                  <a:gd name="T25" fmla="*/ 417 h 417"/>
                  <a:gd name="T26" fmla="*/ 8 w 370"/>
                  <a:gd name="T27" fmla="*/ 417 h 417"/>
                  <a:gd name="T28" fmla="*/ 10 w 370"/>
                  <a:gd name="T29" fmla="*/ 415 h 417"/>
                  <a:gd name="T30" fmla="*/ 0 w 370"/>
                  <a:gd name="T31" fmla="*/ 411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0"/>
                  <a:gd name="T49" fmla="*/ 0 h 417"/>
                  <a:gd name="T50" fmla="*/ 370 w 37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0" h="417">
                    <a:moveTo>
                      <a:pt x="0" y="411"/>
                    </a:moveTo>
                    <a:lnTo>
                      <a:pt x="10" y="415"/>
                    </a:lnTo>
                    <a:lnTo>
                      <a:pt x="370" y="8"/>
                    </a:lnTo>
                    <a:lnTo>
                      <a:pt x="361" y="0"/>
                    </a:lnTo>
                    <a:lnTo>
                      <a:pt x="2" y="407"/>
                    </a:lnTo>
                    <a:lnTo>
                      <a:pt x="12" y="411"/>
                    </a:lnTo>
                    <a:lnTo>
                      <a:pt x="2" y="407"/>
                    </a:lnTo>
                    <a:lnTo>
                      <a:pt x="0" y="409"/>
                    </a:lnTo>
                    <a:lnTo>
                      <a:pt x="0" y="411"/>
                    </a:lnTo>
                    <a:lnTo>
                      <a:pt x="0" y="413"/>
                    </a:lnTo>
                    <a:lnTo>
                      <a:pt x="2" y="415"/>
                    </a:lnTo>
                    <a:lnTo>
                      <a:pt x="4" y="417"/>
                    </a:lnTo>
                    <a:lnTo>
                      <a:pt x="6" y="417"/>
                    </a:lnTo>
                    <a:lnTo>
                      <a:pt x="8" y="417"/>
                    </a:lnTo>
                    <a:lnTo>
                      <a:pt x="10" y="415"/>
                    </a:lnTo>
                    <a:lnTo>
                      <a:pt x="0" y="4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7" name="Freeform 747"/>
              <p:cNvSpPr>
                <a:spLocks/>
              </p:cNvSpPr>
              <p:nvPr/>
            </p:nvSpPr>
            <p:spPr bwMode="auto">
              <a:xfrm>
                <a:off x="2280" y="3905"/>
                <a:ext cx="12" cy="31"/>
              </a:xfrm>
              <a:custGeom>
                <a:avLst/>
                <a:gdLst>
                  <a:gd name="T0" fmla="*/ 2 w 12"/>
                  <a:gd name="T1" fmla="*/ 2 h 31"/>
                  <a:gd name="T2" fmla="*/ 0 w 12"/>
                  <a:gd name="T3" fmla="*/ 6 h 31"/>
                  <a:gd name="T4" fmla="*/ 0 w 12"/>
                  <a:gd name="T5" fmla="*/ 31 h 31"/>
                  <a:gd name="T6" fmla="*/ 12 w 12"/>
                  <a:gd name="T7" fmla="*/ 31 h 31"/>
                  <a:gd name="T8" fmla="*/ 12 w 12"/>
                  <a:gd name="T9" fmla="*/ 6 h 31"/>
                  <a:gd name="T10" fmla="*/ 10 w 12"/>
                  <a:gd name="T11" fmla="*/ 10 h 31"/>
                  <a:gd name="T12" fmla="*/ 12 w 12"/>
                  <a:gd name="T13" fmla="*/ 6 h 31"/>
                  <a:gd name="T14" fmla="*/ 12 w 12"/>
                  <a:gd name="T15" fmla="*/ 2 h 31"/>
                  <a:gd name="T16" fmla="*/ 10 w 12"/>
                  <a:gd name="T17" fmla="*/ 2 h 31"/>
                  <a:gd name="T18" fmla="*/ 8 w 12"/>
                  <a:gd name="T19" fmla="*/ 0 h 31"/>
                  <a:gd name="T20" fmla="*/ 6 w 12"/>
                  <a:gd name="T21" fmla="*/ 0 h 31"/>
                  <a:gd name="T22" fmla="*/ 4 w 12"/>
                  <a:gd name="T23" fmla="*/ 0 h 31"/>
                  <a:gd name="T24" fmla="*/ 2 w 12"/>
                  <a:gd name="T25" fmla="*/ 0 h 31"/>
                  <a:gd name="T26" fmla="*/ 0 w 12"/>
                  <a:gd name="T27" fmla="*/ 2 h 31"/>
                  <a:gd name="T28" fmla="*/ 0 w 12"/>
                  <a:gd name="T29" fmla="*/ 6 h 31"/>
                  <a:gd name="T30" fmla="*/ 2 w 12"/>
                  <a:gd name="T31" fmla="*/ 2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31"/>
                  <a:gd name="T50" fmla="*/ 12 w 12"/>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31">
                    <a:moveTo>
                      <a:pt x="2" y="2"/>
                    </a:moveTo>
                    <a:lnTo>
                      <a:pt x="0" y="6"/>
                    </a:lnTo>
                    <a:lnTo>
                      <a:pt x="0" y="31"/>
                    </a:lnTo>
                    <a:lnTo>
                      <a:pt x="12" y="31"/>
                    </a:lnTo>
                    <a:lnTo>
                      <a:pt x="12" y="6"/>
                    </a:lnTo>
                    <a:lnTo>
                      <a:pt x="10" y="10"/>
                    </a:lnTo>
                    <a:lnTo>
                      <a:pt x="12" y="6"/>
                    </a:lnTo>
                    <a:lnTo>
                      <a:pt x="12" y="2"/>
                    </a:lnTo>
                    <a:lnTo>
                      <a:pt x="10" y="2"/>
                    </a:lnTo>
                    <a:lnTo>
                      <a:pt x="8" y="0"/>
                    </a:lnTo>
                    <a:lnTo>
                      <a:pt x="6" y="0"/>
                    </a:lnTo>
                    <a:lnTo>
                      <a:pt x="4" y="0"/>
                    </a:lnTo>
                    <a:lnTo>
                      <a:pt x="2" y="0"/>
                    </a:lnTo>
                    <a:lnTo>
                      <a:pt x="0" y="2"/>
                    </a:lnTo>
                    <a:lnTo>
                      <a:pt x="0" y="6"/>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8" name="Freeform 777"/>
              <p:cNvSpPr>
                <a:spLocks/>
              </p:cNvSpPr>
              <p:nvPr/>
            </p:nvSpPr>
            <p:spPr bwMode="auto">
              <a:xfrm>
                <a:off x="514" y="2788"/>
                <a:ext cx="12" cy="6"/>
              </a:xfrm>
              <a:custGeom>
                <a:avLst/>
                <a:gdLst>
                  <a:gd name="T0" fmla="*/ 6 w 12"/>
                  <a:gd name="T1" fmla="*/ 6 h 6"/>
                  <a:gd name="T2" fmla="*/ 4 w 12"/>
                  <a:gd name="T3" fmla="*/ 6 h 6"/>
                  <a:gd name="T4" fmla="*/ 4 w 12"/>
                  <a:gd name="T5" fmla="*/ 6 h 6"/>
                  <a:gd name="T6" fmla="*/ 2 w 12"/>
                  <a:gd name="T7" fmla="*/ 6 h 6"/>
                  <a:gd name="T8" fmla="*/ 2 w 12"/>
                  <a:gd name="T9" fmla="*/ 6 h 6"/>
                  <a:gd name="T10" fmla="*/ 2 w 12"/>
                  <a:gd name="T11" fmla="*/ 4 h 6"/>
                  <a:gd name="T12" fmla="*/ 0 w 12"/>
                  <a:gd name="T13" fmla="*/ 4 h 6"/>
                  <a:gd name="T14" fmla="*/ 0 w 12"/>
                  <a:gd name="T15" fmla="*/ 4 h 6"/>
                  <a:gd name="T16" fmla="*/ 0 w 12"/>
                  <a:gd name="T17" fmla="*/ 4 h 6"/>
                  <a:gd name="T18" fmla="*/ 0 w 12"/>
                  <a:gd name="T19" fmla="*/ 2 h 6"/>
                  <a:gd name="T20" fmla="*/ 0 w 12"/>
                  <a:gd name="T21" fmla="*/ 2 h 6"/>
                  <a:gd name="T22" fmla="*/ 2 w 12"/>
                  <a:gd name="T23" fmla="*/ 2 h 6"/>
                  <a:gd name="T24" fmla="*/ 2 w 12"/>
                  <a:gd name="T25" fmla="*/ 2 h 6"/>
                  <a:gd name="T26" fmla="*/ 2 w 12"/>
                  <a:gd name="T27" fmla="*/ 0 h 6"/>
                  <a:gd name="T28" fmla="*/ 4 w 12"/>
                  <a:gd name="T29" fmla="*/ 0 h 6"/>
                  <a:gd name="T30" fmla="*/ 4 w 12"/>
                  <a:gd name="T31" fmla="*/ 0 h 6"/>
                  <a:gd name="T32" fmla="*/ 6 w 12"/>
                  <a:gd name="T33" fmla="*/ 0 h 6"/>
                  <a:gd name="T34" fmla="*/ 6 w 12"/>
                  <a:gd name="T35" fmla="*/ 0 h 6"/>
                  <a:gd name="T36" fmla="*/ 8 w 12"/>
                  <a:gd name="T37" fmla="*/ 0 h 6"/>
                  <a:gd name="T38" fmla="*/ 8 w 12"/>
                  <a:gd name="T39" fmla="*/ 0 h 6"/>
                  <a:gd name="T40" fmla="*/ 10 w 12"/>
                  <a:gd name="T41" fmla="*/ 2 h 6"/>
                  <a:gd name="T42" fmla="*/ 10 w 12"/>
                  <a:gd name="T43" fmla="*/ 2 h 6"/>
                  <a:gd name="T44" fmla="*/ 10 w 12"/>
                  <a:gd name="T45" fmla="*/ 2 h 6"/>
                  <a:gd name="T46" fmla="*/ 10 w 12"/>
                  <a:gd name="T47" fmla="*/ 2 h 6"/>
                  <a:gd name="T48" fmla="*/ 12 w 12"/>
                  <a:gd name="T49" fmla="*/ 4 h 6"/>
                  <a:gd name="T50" fmla="*/ 10 w 12"/>
                  <a:gd name="T51" fmla="*/ 4 h 6"/>
                  <a:gd name="T52" fmla="*/ 10 w 12"/>
                  <a:gd name="T53" fmla="*/ 4 h 6"/>
                  <a:gd name="T54" fmla="*/ 10 w 12"/>
                  <a:gd name="T55" fmla="*/ 4 h 6"/>
                  <a:gd name="T56" fmla="*/ 10 w 12"/>
                  <a:gd name="T57" fmla="*/ 6 h 6"/>
                  <a:gd name="T58" fmla="*/ 8 w 12"/>
                  <a:gd name="T59" fmla="*/ 6 h 6"/>
                  <a:gd name="T60" fmla="*/ 8 w 12"/>
                  <a:gd name="T61" fmla="*/ 6 h 6"/>
                  <a:gd name="T62" fmla="*/ 6 w 12"/>
                  <a:gd name="T63" fmla="*/ 6 h 6"/>
                  <a:gd name="T64" fmla="*/ 6 w 12"/>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
                  <a:gd name="T100" fmla="*/ 0 h 6"/>
                  <a:gd name="T101" fmla="*/ 12 w 12"/>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 h="6">
                    <a:moveTo>
                      <a:pt x="6" y="6"/>
                    </a:moveTo>
                    <a:lnTo>
                      <a:pt x="4" y="6"/>
                    </a:lnTo>
                    <a:lnTo>
                      <a:pt x="2" y="6"/>
                    </a:lnTo>
                    <a:lnTo>
                      <a:pt x="2" y="4"/>
                    </a:lnTo>
                    <a:lnTo>
                      <a:pt x="0" y="4"/>
                    </a:lnTo>
                    <a:lnTo>
                      <a:pt x="0" y="2"/>
                    </a:lnTo>
                    <a:lnTo>
                      <a:pt x="2" y="2"/>
                    </a:lnTo>
                    <a:lnTo>
                      <a:pt x="2" y="0"/>
                    </a:lnTo>
                    <a:lnTo>
                      <a:pt x="4" y="0"/>
                    </a:lnTo>
                    <a:lnTo>
                      <a:pt x="6" y="0"/>
                    </a:lnTo>
                    <a:lnTo>
                      <a:pt x="8" y="0"/>
                    </a:lnTo>
                    <a:lnTo>
                      <a:pt x="10" y="2"/>
                    </a:lnTo>
                    <a:lnTo>
                      <a:pt x="12" y="4"/>
                    </a:lnTo>
                    <a:lnTo>
                      <a:pt x="10" y="4"/>
                    </a:lnTo>
                    <a:lnTo>
                      <a:pt x="10" y="6"/>
                    </a:lnTo>
                    <a:lnTo>
                      <a:pt x="8" y="6"/>
                    </a:lnTo>
                    <a:lnTo>
                      <a:pt x="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09" name="Freeform 821"/>
              <p:cNvSpPr>
                <a:spLocks/>
              </p:cNvSpPr>
              <p:nvPr/>
            </p:nvSpPr>
            <p:spPr bwMode="auto">
              <a:xfrm>
                <a:off x="658" y="2811"/>
                <a:ext cx="8" cy="4"/>
              </a:xfrm>
              <a:custGeom>
                <a:avLst/>
                <a:gdLst>
                  <a:gd name="T0" fmla="*/ 4 w 8"/>
                  <a:gd name="T1" fmla="*/ 4 h 4"/>
                  <a:gd name="T2" fmla="*/ 2 w 8"/>
                  <a:gd name="T3" fmla="*/ 4 h 4"/>
                  <a:gd name="T4" fmla="*/ 2 w 8"/>
                  <a:gd name="T5" fmla="*/ 4 h 4"/>
                  <a:gd name="T6" fmla="*/ 2 w 8"/>
                  <a:gd name="T7" fmla="*/ 4 h 4"/>
                  <a:gd name="T8" fmla="*/ 0 w 8"/>
                  <a:gd name="T9" fmla="*/ 4 h 4"/>
                  <a:gd name="T10" fmla="*/ 0 w 8"/>
                  <a:gd name="T11" fmla="*/ 4 h 4"/>
                  <a:gd name="T12" fmla="*/ 0 w 8"/>
                  <a:gd name="T13" fmla="*/ 2 h 4"/>
                  <a:gd name="T14" fmla="*/ 0 w 8"/>
                  <a:gd name="T15" fmla="*/ 2 h 4"/>
                  <a:gd name="T16" fmla="*/ 0 w 8"/>
                  <a:gd name="T17" fmla="*/ 2 h 4"/>
                  <a:gd name="T18" fmla="*/ 0 w 8"/>
                  <a:gd name="T19" fmla="*/ 2 h 4"/>
                  <a:gd name="T20" fmla="*/ 0 w 8"/>
                  <a:gd name="T21" fmla="*/ 0 h 4"/>
                  <a:gd name="T22" fmla="*/ 0 w 8"/>
                  <a:gd name="T23" fmla="*/ 0 h 4"/>
                  <a:gd name="T24" fmla="*/ 0 w 8"/>
                  <a:gd name="T25" fmla="*/ 0 h 4"/>
                  <a:gd name="T26" fmla="*/ 2 w 8"/>
                  <a:gd name="T27" fmla="*/ 0 h 4"/>
                  <a:gd name="T28" fmla="*/ 2 w 8"/>
                  <a:gd name="T29" fmla="*/ 0 h 4"/>
                  <a:gd name="T30" fmla="*/ 2 w 8"/>
                  <a:gd name="T31" fmla="*/ 0 h 4"/>
                  <a:gd name="T32" fmla="*/ 4 w 8"/>
                  <a:gd name="T33" fmla="*/ 0 h 4"/>
                  <a:gd name="T34" fmla="*/ 4 w 8"/>
                  <a:gd name="T35" fmla="*/ 0 h 4"/>
                  <a:gd name="T36" fmla="*/ 6 w 8"/>
                  <a:gd name="T37" fmla="*/ 0 h 4"/>
                  <a:gd name="T38" fmla="*/ 6 w 8"/>
                  <a:gd name="T39" fmla="*/ 0 h 4"/>
                  <a:gd name="T40" fmla="*/ 8 w 8"/>
                  <a:gd name="T41" fmla="*/ 0 h 4"/>
                  <a:gd name="T42" fmla="*/ 8 w 8"/>
                  <a:gd name="T43" fmla="*/ 0 h 4"/>
                  <a:gd name="T44" fmla="*/ 8 w 8"/>
                  <a:gd name="T45" fmla="*/ 0 h 4"/>
                  <a:gd name="T46" fmla="*/ 8 w 8"/>
                  <a:gd name="T47" fmla="*/ 2 h 4"/>
                  <a:gd name="T48" fmla="*/ 8 w 8"/>
                  <a:gd name="T49" fmla="*/ 2 h 4"/>
                  <a:gd name="T50" fmla="*/ 8 w 8"/>
                  <a:gd name="T51" fmla="*/ 2 h 4"/>
                  <a:gd name="T52" fmla="*/ 8 w 8"/>
                  <a:gd name="T53" fmla="*/ 2 h 4"/>
                  <a:gd name="T54" fmla="*/ 8 w 8"/>
                  <a:gd name="T55" fmla="*/ 4 h 4"/>
                  <a:gd name="T56" fmla="*/ 8 w 8"/>
                  <a:gd name="T57" fmla="*/ 4 h 4"/>
                  <a:gd name="T58" fmla="*/ 6 w 8"/>
                  <a:gd name="T59" fmla="*/ 4 h 4"/>
                  <a:gd name="T60" fmla="*/ 6 w 8"/>
                  <a:gd name="T61" fmla="*/ 4 h 4"/>
                  <a:gd name="T62" fmla="*/ 4 w 8"/>
                  <a:gd name="T63" fmla="*/ 4 h 4"/>
                  <a:gd name="T64" fmla="*/ 4 w 8"/>
                  <a:gd name="T65" fmla="*/ 4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4"/>
                  <a:gd name="T101" fmla="*/ 8 w 8"/>
                  <a:gd name="T102" fmla="*/ 4 h 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4">
                    <a:moveTo>
                      <a:pt x="4" y="4"/>
                    </a:moveTo>
                    <a:lnTo>
                      <a:pt x="2" y="4"/>
                    </a:lnTo>
                    <a:lnTo>
                      <a:pt x="0" y="4"/>
                    </a:lnTo>
                    <a:lnTo>
                      <a:pt x="0" y="2"/>
                    </a:lnTo>
                    <a:lnTo>
                      <a:pt x="0" y="0"/>
                    </a:lnTo>
                    <a:lnTo>
                      <a:pt x="2" y="0"/>
                    </a:lnTo>
                    <a:lnTo>
                      <a:pt x="4" y="0"/>
                    </a:lnTo>
                    <a:lnTo>
                      <a:pt x="6" y="0"/>
                    </a:lnTo>
                    <a:lnTo>
                      <a:pt x="8" y="0"/>
                    </a:lnTo>
                    <a:lnTo>
                      <a:pt x="8" y="2"/>
                    </a:lnTo>
                    <a:lnTo>
                      <a:pt x="8" y="4"/>
                    </a:lnTo>
                    <a:lnTo>
                      <a:pt x="6" y="4"/>
                    </a:ln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0" name="Freeform 822"/>
              <p:cNvSpPr>
                <a:spLocks/>
              </p:cNvSpPr>
              <p:nvPr/>
            </p:nvSpPr>
            <p:spPr bwMode="auto">
              <a:xfrm>
                <a:off x="658" y="2811"/>
                <a:ext cx="8" cy="4"/>
              </a:xfrm>
              <a:custGeom>
                <a:avLst/>
                <a:gdLst>
                  <a:gd name="T0" fmla="*/ 4 w 8"/>
                  <a:gd name="T1" fmla="*/ 4 h 4"/>
                  <a:gd name="T2" fmla="*/ 2 w 8"/>
                  <a:gd name="T3" fmla="*/ 4 h 4"/>
                  <a:gd name="T4" fmla="*/ 2 w 8"/>
                  <a:gd name="T5" fmla="*/ 4 h 4"/>
                  <a:gd name="T6" fmla="*/ 2 w 8"/>
                  <a:gd name="T7" fmla="*/ 4 h 4"/>
                  <a:gd name="T8" fmla="*/ 0 w 8"/>
                  <a:gd name="T9" fmla="*/ 4 h 4"/>
                  <a:gd name="T10" fmla="*/ 0 w 8"/>
                  <a:gd name="T11" fmla="*/ 4 h 4"/>
                  <a:gd name="T12" fmla="*/ 0 w 8"/>
                  <a:gd name="T13" fmla="*/ 2 h 4"/>
                  <a:gd name="T14" fmla="*/ 0 w 8"/>
                  <a:gd name="T15" fmla="*/ 2 h 4"/>
                  <a:gd name="T16" fmla="*/ 0 w 8"/>
                  <a:gd name="T17" fmla="*/ 2 h 4"/>
                  <a:gd name="T18" fmla="*/ 0 w 8"/>
                  <a:gd name="T19" fmla="*/ 2 h 4"/>
                  <a:gd name="T20" fmla="*/ 0 w 8"/>
                  <a:gd name="T21" fmla="*/ 0 h 4"/>
                  <a:gd name="T22" fmla="*/ 0 w 8"/>
                  <a:gd name="T23" fmla="*/ 0 h 4"/>
                  <a:gd name="T24" fmla="*/ 0 w 8"/>
                  <a:gd name="T25" fmla="*/ 0 h 4"/>
                  <a:gd name="T26" fmla="*/ 2 w 8"/>
                  <a:gd name="T27" fmla="*/ 0 h 4"/>
                  <a:gd name="T28" fmla="*/ 2 w 8"/>
                  <a:gd name="T29" fmla="*/ 0 h 4"/>
                  <a:gd name="T30" fmla="*/ 2 w 8"/>
                  <a:gd name="T31" fmla="*/ 0 h 4"/>
                  <a:gd name="T32" fmla="*/ 4 w 8"/>
                  <a:gd name="T33" fmla="*/ 0 h 4"/>
                  <a:gd name="T34" fmla="*/ 4 w 8"/>
                  <a:gd name="T35" fmla="*/ 0 h 4"/>
                  <a:gd name="T36" fmla="*/ 6 w 8"/>
                  <a:gd name="T37" fmla="*/ 0 h 4"/>
                  <a:gd name="T38" fmla="*/ 6 w 8"/>
                  <a:gd name="T39" fmla="*/ 0 h 4"/>
                  <a:gd name="T40" fmla="*/ 8 w 8"/>
                  <a:gd name="T41" fmla="*/ 0 h 4"/>
                  <a:gd name="T42" fmla="*/ 8 w 8"/>
                  <a:gd name="T43" fmla="*/ 0 h 4"/>
                  <a:gd name="T44" fmla="*/ 8 w 8"/>
                  <a:gd name="T45" fmla="*/ 0 h 4"/>
                  <a:gd name="T46" fmla="*/ 8 w 8"/>
                  <a:gd name="T47" fmla="*/ 2 h 4"/>
                  <a:gd name="T48" fmla="*/ 8 w 8"/>
                  <a:gd name="T49" fmla="*/ 2 h 4"/>
                  <a:gd name="T50" fmla="*/ 8 w 8"/>
                  <a:gd name="T51" fmla="*/ 2 h 4"/>
                  <a:gd name="T52" fmla="*/ 8 w 8"/>
                  <a:gd name="T53" fmla="*/ 2 h 4"/>
                  <a:gd name="T54" fmla="*/ 8 w 8"/>
                  <a:gd name="T55" fmla="*/ 4 h 4"/>
                  <a:gd name="T56" fmla="*/ 8 w 8"/>
                  <a:gd name="T57" fmla="*/ 4 h 4"/>
                  <a:gd name="T58" fmla="*/ 6 w 8"/>
                  <a:gd name="T59" fmla="*/ 4 h 4"/>
                  <a:gd name="T60" fmla="*/ 6 w 8"/>
                  <a:gd name="T61" fmla="*/ 4 h 4"/>
                  <a:gd name="T62" fmla="*/ 4 w 8"/>
                  <a:gd name="T63" fmla="*/ 4 h 4"/>
                  <a:gd name="T64" fmla="*/ 4 w 8"/>
                  <a:gd name="T65" fmla="*/ 4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4"/>
                  <a:gd name="T101" fmla="*/ 8 w 8"/>
                  <a:gd name="T102" fmla="*/ 4 h 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4">
                    <a:moveTo>
                      <a:pt x="4" y="4"/>
                    </a:moveTo>
                    <a:lnTo>
                      <a:pt x="2" y="4"/>
                    </a:lnTo>
                    <a:lnTo>
                      <a:pt x="0" y="4"/>
                    </a:lnTo>
                    <a:lnTo>
                      <a:pt x="0" y="2"/>
                    </a:lnTo>
                    <a:lnTo>
                      <a:pt x="0" y="0"/>
                    </a:lnTo>
                    <a:lnTo>
                      <a:pt x="2" y="0"/>
                    </a:lnTo>
                    <a:lnTo>
                      <a:pt x="4" y="0"/>
                    </a:lnTo>
                    <a:lnTo>
                      <a:pt x="6" y="0"/>
                    </a:lnTo>
                    <a:lnTo>
                      <a:pt x="8" y="0"/>
                    </a:lnTo>
                    <a:lnTo>
                      <a:pt x="8" y="2"/>
                    </a:lnTo>
                    <a:lnTo>
                      <a:pt x="8" y="4"/>
                    </a:lnTo>
                    <a:lnTo>
                      <a:pt x="6" y="4"/>
                    </a:lnTo>
                    <a:lnTo>
                      <a:pt x="4" y="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311" name="Freeform 825"/>
              <p:cNvSpPr>
                <a:spLocks/>
              </p:cNvSpPr>
              <p:nvPr/>
            </p:nvSpPr>
            <p:spPr bwMode="auto">
              <a:xfrm>
                <a:off x="651" y="2836"/>
                <a:ext cx="17" cy="6"/>
              </a:xfrm>
              <a:custGeom>
                <a:avLst/>
                <a:gdLst>
                  <a:gd name="T0" fmla="*/ 9 w 17"/>
                  <a:gd name="T1" fmla="*/ 6 h 6"/>
                  <a:gd name="T2" fmla="*/ 17 w 17"/>
                  <a:gd name="T3" fmla="*/ 6 h 6"/>
                  <a:gd name="T4" fmla="*/ 7 w 17"/>
                  <a:gd name="T5" fmla="*/ 0 h 6"/>
                  <a:gd name="T6" fmla="*/ 0 w 17"/>
                  <a:gd name="T7" fmla="*/ 0 h 6"/>
                  <a:gd name="T8" fmla="*/ 9 w 17"/>
                  <a:gd name="T9" fmla="*/ 6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9" y="6"/>
                    </a:moveTo>
                    <a:lnTo>
                      <a:pt x="17" y="6"/>
                    </a:lnTo>
                    <a:lnTo>
                      <a:pt x="7" y="0"/>
                    </a:lnTo>
                    <a:lnTo>
                      <a:pt x="0" y="0"/>
                    </a:lnTo>
                    <a:lnTo>
                      <a:pt x="9" y="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2" name="Freeform 827"/>
              <p:cNvSpPr>
                <a:spLocks/>
              </p:cNvSpPr>
              <p:nvPr/>
            </p:nvSpPr>
            <p:spPr bwMode="auto">
              <a:xfrm>
                <a:off x="658" y="2819"/>
                <a:ext cx="18" cy="23"/>
              </a:xfrm>
              <a:custGeom>
                <a:avLst/>
                <a:gdLst>
                  <a:gd name="T0" fmla="*/ 0 w 18"/>
                  <a:gd name="T1" fmla="*/ 17 h 23"/>
                  <a:gd name="T2" fmla="*/ 0 w 18"/>
                  <a:gd name="T3" fmla="*/ 15 h 23"/>
                  <a:gd name="T4" fmla="*/ 0 w 18"/>
                  <a:gd name="T5" fmla="*/ 15 h 23"/>
                  <a:gd name="T6" fmla="*/ 0 w 18"/>
                  <a:gd name="T7" fmla="*/ 15 h 23"/>
                  <a:gd name="T8" fmla="*/ 0 w 18"/>
                  <a:gd name="T9" fmla="*/ 13 h 23"/>
                  <a:gd name="T10" fmla="*/ 0 w 18"/>
                  <a:gd name="T11" fmla="*/ 13 h 23"/>
                  <a:gd name="T12" fmla="*/ 0 w 18"/>
                  <a:gd name="T13" fmla="*/ 11 h 23"/>
                  <a:gd name="T14" fmla="*/ 0 w 18"/>
                  <a:gd name="T15" fmla="*/ 11 h 23"/>
                  <a:gd name="T16" fmla="*/ 0 w 18"/>
                  <a:gd name="T17" fmla="*/ 9 h 23"/>
                  <a:gd name="T18" fmla="*/ 0 w 18"/>
                  <a:gd name="T19" fmla="*/ 9 h 23"/>
                  <a:gd name="T20" fmla="*/ 0 w 18"/>
                  <a:gd name="T21" fmla="*/ 7 h 23"/>
                  <a:gd name="T22" fmla="*/ 0 w 18"/>
                  <a:gd name="T23" fmla="*/ 7 h 23"/>
                  <a:gd name="T24" fmla="*/ 0 w 18"/>
                  <a:gd name="T25" fmla="*/ 7 h 23"/>
                  <a:gd name="T26" fmla="*/ 0 w 18"/>
                  <a:gd name="T27" fmla="*/ 5 h 23"/>
                  <a:gd name="T28" fmla="*/ 0 w 18"/>
                  <a:gd name="T29" fmla="*/ 5 h 23"/>
                  <a:gd name="T30" fmla="*/ 0 w 18"/>
                  <a:gd name="T31" fmla="*/ 3 h 23"/>
                  <a:gd name="T32" fmla="*/ 0 w 18"/>
                  <a:gd name="T33" fmla="*/ 3 h 23"/>
                  <a:gd name="T34" fmla="*/ 10 w 18"/>
                  <a:gd name="T35" fmla="*/ 0 h 23"/>
                  <a:gd name="T36" fmla="*/ 18 w 18"/>
                  <a:gd name="T37" fmla="*/ 5 h 23"/>
                  <a:gd name="T38" fmla="*/ 18 w 18"/>
                  <a:gd name="T39" fmla="*/ 17 h 23"/>
                  <a:gd name="T40" fmla="*/ 10 w 18"/>
                  <a:gd name="T41" fmla="*/ 23 h 23"/>
                  <a:gd name="T42" fmla="*/ 0 w 18"/>
                  <a:gd name="T43" fmla="*/ 1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23"/>
                  <a:gd name="T68" fmla="*/ 18 w 18"/>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23">
                    <a:moveTo>
                      <a:pt x="0" y="17"/>
                    </a:moveTo>
                    <a:lnTo>
                      <a:pt x="0" y="15"/>
                    </a:lnTo>
                    <a:lnTo>
                      <a:pt x="0" y="13"/>
                    </a:lnTo>
                    <a:lnTo>
                      <a:pt x="0" y="11"/>
                    </a:lnTo>
                    <a:lnTo>
                      <a:pt x="0" y="9"/>
                    </a:lnTo>
                    <a:lnTo>
                      <a:pt x="0" y="7"/>
                    </a:lnTo>
                    <a:lnTo>
                      <a:pt x="0" y="5"/>
                    </a:lnTo>
                    <a:lnTo>
                      <a:pt x="0" y="3"/>
                    </a:lnTo>
                    <a:lnTo>
                      <a:pt x="10" y="0"/>
                    </a:lnTo>
                    <a:lnTo>
                      <a:pt x="18" y="5"/>
                    </a:lnTo>
                    <a:lnTo>
                      <a:pt x="18" y="17"/>
                    </a:lnTo>
                    <a:lnTo>
                      <a:pt x="10" y="23"/>
                    </a:lnTo>
                    <a:lnTo>
                      <a:pt x="0" y="1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3" name="Freeform 828"/>
              <p:cNvSpPr>
                <a:spLocks/>
              </p:cNvSpPr>
              <p:nvPr/>
            </p:nvSpPr>
            <p:spPr bwMode="auto">
              <a:xfrm>
                <a:off x="658" y="2819"/>
                <a:ext cx="18" cy="23"/>
              </a:xfrm>
              <a:custGeom>
                <a:avLst/>
                <a:gdLst>
                  <a:gd name="T0" fmla="*/ 0 w 18"/>
                  <a:gd name="T1" fmla="*/ 17 h 23"/>
                  <a:gd name="T2" fmla="*/ 0 w 18"/>
                  <a:gd name="T3" fmla="*/ 15 h 23"/>
                  <a:gd name="T4" fmla="*/ 0 w 18"/>
                  <a:gd name="T5" fmla="*/ 15 h 23"/>
                  <a:gd name="T6" fmla="*/ 0 w 18"/>
                  <a:gd name="T7" fmla="*/ 15 h 23"/>
                  <a:gd name="T8" fmla="*/ 0 w 18"/>
                  <a:gd name="T9" fmla="*/ 13 h 23"/>
                  <a:gd name="T10" fmla="*/ 0 w 18"/>
                  <a:gd name="T11" fmla="*/ 13 h 23"/>
                  <a:gd name="T12" fmla="*/ 0 w 18"/>
                  <a:gd name="T13" fmla="*/ 11 h 23"/>
                  <a:gd name="T14" fmla="*/ 0 w 18"/>
                  <a:gd name="T15" fmla="*/ 11 h 23"/>
                  <a:gd name="T16" fmla="*/ 0 w 18"/>
                  <a:gd name="T17" fmla="*/ 9 h 23"/>
                  <a:gd name="T18" fmla="*/ 0 w 18"/>
                  <a:gd name="T19" fmla="*/ 9 h 23"/>
                  <a:gd name="T20" fmla="*/ 0 w 18"/>
                  <a:gd name="T21" fmla="*/ 7 h 23"/>
                  <a:gd name="T22" fmla="*/ 0 w 18"/>
                  <a:gd name="T23" fmla="*/ 7 h 23"/>
                  <a:gd name="T24" fmla="*/ 0 w 18"/>
                  <a:gd name="T25" fmla="*/ 7 h 23"/>
                  <a:gd name="T26" fmla="*/ 0 w 18"/>
                  <a:gd name="T27" fmla="*/ 5 h 23"/>
                  <a:gd name="T28" fmla="*/ 0 w 18"/>
                  <a:gd name="T29" fmla="*/ 5 h 23"/>
                  <a:gd name="T30" fmla="*/ 0 w 18"/>
                  <a:gd name="T31" fmla="*/ 3 h 23"/>
                  <a:gd name="T32" fmla="*/ 0 w 18"/>
                  <a:gd name="T33" fmla="*/ 3 h 23"/>
                  <a:gd name="T34" fmla="*/ 10 w 18"/>
                  <a:gd name="T35" fmla="*/ 0 h 23"/>
                  <a:gd name="T36" fmla="*/ 18 w 18"/>
                  <a:gd name="T37" fmla="*/ 5 h 23"/>
                  <a:gd name="T38" fmla="*/ 18 w 18"/>
                  <a:gd name="T39" fmla="*/ 17 h 23"/>
                  <a:gd name="T40" fmla="*/ 10 w 18"/>
                  <a:gd name="T41" fmla="*/ 23 h 23"/>
                  <a:gd name="T42" fmla="*/ 0 w 18"/>
                  <a:gd name="T43" fmla="*/ 1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23"/>
                  <a:gd name="T68" fmla="*/ 18 w 18"/>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23">
                    <a:moveTo>
                      <a:pt x="0" y="17"/>
                    </a:moveTo>
                    <a:lnTo>
                      <a:pt x="0" y="15"/>
                    </a:lnTo>
                    <a:lnTo>
                      <a:pt x="0" y="13"/>
                    </a:lnTo>
                    <a:lnTo>
                      <a:pt x="0" y="11"/>
                    </a:lnTo>
                    <a:lnTo>
                      <a:pt x="0" y="9"/>
                    </a:lnTo>
                    <a:lnTo>
                      <a:pt x="0" y="7"/>
                    </a:lnTo>
                    <a:lnTo>
                      <a:pt x="0" y="5"/>
                    </a:lnTo>
                    <a:lnTo>
                      <a:pt x="0" y="3"/>
                    </a:lnTo>
                    <a:lnTo>
                      <a:pt x="10" y="0"/>
                    </a:lnTo>
                    <a:lnTo>
                      <a:pt x="18" y="5"/>
                    </a:lnTo>
                    <a:lnTo>
                      <a:pt x="18" y="17"/>
                    </a:lnTo>
                    <a:lnTo>
                      <a:pt x="10" y="23"/>
                    </a:lnTo>
                    <a:lnTo>
                      <a:pt x="0" y="1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314" name="Freeform 829"/>
              <p:cNvSpPr>
                <a:spLocks/>
              </p:cNvSpPr>
              <p:nvPr/>
            </p:nvSpPr>
            <p:spPr bwMode="auto">
              <a:xfrm>
                <a:off x="651" y="2819"/>
                <a:ext cx="17" cy="3"/>
              </a:xfrm>
              <a:custGeom>
                <a:avLst/>
                <a:gdLst>
                  <a:gd name="T0" fmla="*/ 0 w 17"/>
                  <a:gd name="T1" fmla="*/ 3 h 3"/>
                  <a:gd name="T2" fmla="*/ 9 w 17"/>
                  <a:gd name="T3" fmla="*/ 0 h 3"/>
                  <a:gd name="T4" fmla="*/ 17 w 17"/>
                  <a:gd name="T5" fmla="*/ 0 h 3"/>
                  <a:gd name="T6" fmla="*/ 7 w 17"/>
                  <a:gd name="T7" fmla="*/ 3 h 3"/>
                  <a:gd name="T8" fmla="*/ 0 w 17"/>
                  <a:gd name="T9" fmla="*/ 3 h 3"/>
                  <a:gd name="T10" fmla="*/ 0 60000 65536"/>
                  <a:gd name="T11" fmla="*/ 0 60000 65536"/>
                  <a:gd name="T12" fmla="*/ 0 60000 65536"/>
                  <a:gd name="T13" fmla="*/ 0 60000 65536"/>
                  <a:gd name="T14" fmla="*/ 0 60000 65536"/>
                  <a:gd name="T15" fmla="*/ 0 w 17"/>
                  <a:gd name="T16" fmla="*/ 0 h 3"/>
                  <a:gd name="T17" fmla="*/ 17 w 17"/>
                  <a:gd name="T18" fmla="*/ 3 h 3"/>
                </a:gdLst>
                <a:ahLst/>
                <a:cxnLst>
                  <a:cxn ang="T10">
                    <a:pos x="T0" y="T1"/>
                  </a:cxn>
                  <a:cxn ang="T11">
                    <a:pos x="T2" y="T3"/>
                  </a:cxn>
                  <a:cxn ang="T12">
                    <a:pos x="T4" y="T5"/>
                  </a:cxn>
                  <a:cxn ang="T13">
                    <a:pos x="T6" y="T7"/>
                  </a:cxn>
                  <a:cxn ang="T14">
                    <a:pos x="T8" y="T9"/>
                  </a:cxn>
                </a:cxnLst>
                <a:rect l="T15" t="T16" r="T17" b="T18"/>
                <a:pathLst>
                  <a:path w="17" h="3">
                    <a:moveTo>
                      <a:pt x="0" y="3"/>
                    </a:moveTo>
                    <a:lnTo>
                      <a:pt x="9" y="0"/>
                    </a:lnTo>
                    <a:lnTo>
                      <a:pt x="17" y="0"/>
                    </a:lnTo>
                    <a:lnTo>
                      <a:pt x="7" y="3"/>
                    </a:lnTo>
                    <a:lnTo>
                      <a:pt x="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5" name="Freeform 830"/>
              <p:cNvSpPr>
                <a:spLocks/>
              </p:cNvSpPr>
              <p:nvPr/>
            </p:nvSpPr>
            <p:spPr bwMode="auto">
              <a:xfrm>
                <a:off x="651" y="2819"/>
                <a:ext cx="17" cy="3"/>
              </a:xfrm>
              <a:custGeom>
                <a:avLst/>
                <a:gdLst>
                  <a:gd name="T0" fmla="*/ 0 w 17"/>
                  <a:gd name="T1" fmla="*/ 3 h 3"/>
                  <a:gd name="T2" fmla="*/ 9 w 17"/>
                  <a:gd name="T3" fmla="*/ 0 h 3"/>
                  <a:gd name="T4" fmla="*/ 17 w 17"/>
                  <a:gd name="T5" fmla="*/ 0 h 3"/>
                  <a:gd name="T6" fmla="*/ 7 w 17"/>
                  <a:gd name="T7" fmla="*/ 3 h 3"/>
                  <a:gd name="T8" fmla="*/ 0 w 17"/>
                  <a:gd name="T9" fmla="*/ 3 h 3"/>
                  <a:gd name="T10" fmla="*/ 0 60000 65536"/>
                  <a:gd name="T11" fmla="*/ 0 60000 65536"/>
                  <a:gd name="T12" fmla="*/ 0 60000 65536"/>
                  <a:gd name="T13" fmla="*/ 0 60000 65536"/>
                  <a:gd name="T14" fmla="*/ 0 60000 65536"/>
                  <a:gd name="T15" fmla="*/ 0 w 17"/>
                  <a:gd name="T16" fmla="*/ 0 h 3"/>
                  <a:gd name="T17" fmla="*/ 17 w 17"/>
                  <a:gd name="T18" fmla="*/ 3 h 3"/>
                </a:gdLst>
                <a:ahLst/>
                <a:cxnLst>
                  <a:cxn ang="T10">
                    <a:pos x="T0" y="T1"/>
                  </a:cxn>
                  <a:cxn ang="T11">
                    <a:pos x="T2" y="T3"/>
                  </a:cxn>
                  <a:cxn ang="T12">
                    <a:pos x="T4" y="T5"/>
                  </a:cxn>
                  <a:cxn ang="T13">
                    <a:pos x="T6" y="T7"/>
                  </a:cxn>
                  <a:cxn ang="T14">
                    <a:pos x="T8" y="T9"/>
                  </a:cxn>
                </a:cxnLst>
                <a:rect l="T15" t="T16" r="T17" b="T18"/>
                <a:pathLst>
                  <a:path w="17" h="3">
                    <a:moveTo>
                      <a:pt x="0" y="3"/>
                    </a:moveTo>
                    <a:lnTo>
                      <a:pt x="9" y="0"/>
                    </a:lnTo>
                    <a:lnTo>
                      <a:pt x="17" y="0"/>
                    </a:lnTo>
                    <a:lnTo>
                      <a:pt x="7" y="3"/>
                    </a:lnTo>
                    <a:lnTo>
                      <a:pt x="0" y="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316" name="Freeform 831"/>
              <p:cNvSpPr>
                <a:spLocks/>
              </p:cNvSpPr>
              <p:nvPr/>
            </p:nvSpPr>
            <p:spPr bwMode="auto">
              <a:xfrm>
                <a:off x="662" y="2824"/>
                <a:ext cx="12" cy="12"/>
              </a:xfrm>
              <a:custGeom>
                <a:avLst/>
                <a:gdLst>
                  <a:gd name="T0" fmla="*/ 6 w 12"/>
                  <a:gd name="T1" fmla="*/ 0 h 12"/>
                  <a:gd name="T2" fmla="*/ 12 w 12"/>
                  <a:gd name="T3" fmla="*/ 0 h 12"/>
                  <a:gd name="T4" fmla="*/ 12 w 12"/>
                  <a:gd name="T5" fmla="*/ 10 h 12"/>
                  <a:gd name="T6" fmla="*/ 6 w 12"/>
                  <a:gd name="T7" fmla="*/ 12 h 12"/>
                  <a:gd name="T8" fmla="*/ 4 w 12"/>
                  <a:gd name="T9" fmla="*/ 10 h 12"/>
                  <a:gd name="T10" fmla="*/ 4 w 12"/>
                  <a:gd name="T11" fmla="*/ 10 h 12"/>
                  <a:gd name="T12" fmla="*/ 2 w 12"/>
                  <a:gd name="T13" fmla="*/ 10 h 12"/>
                  <a:gd name="T14" fmla="*/ 2 w 12"/>
                  <a:gd name="T15" fmla="*/ 10 h 12"/>
                  <a:gd name="T16" fmla="*/ 2 w 12"/>
                  <a:gd name="T17" fmla="*/ 8 h 12"/>
                  <a:gd name="T18" fmla="*/ 2 w 12"/>
                  <a:gd name="T19" fmla="*/ 8 h 12"/>
                  <a:gd name="T20" fmla="*/ 0 w 12"/>
                  <a:gd name="T21" fmla="*/ 6 h 12"/>
                  <a:gd name="T22" fmla="*/ 0 w 12"/>
                  <a:gd name="T23" fmla="*/ 6 h 12"/>
                  <a:gd name="T24" fmla="*/ 0 w 12"/>
                  <a:gd name="T25" fmla="*/ 4 h 12"/>
                  <a:gd name="T26" fmla="*/ 2 w 12"/>
                  <a:gd name="T27" fmla="*/ 4 h 12"/>
                  <a:gd name="T28" fmla="*/ 2 w 12"/>
                  <a:gd name="T29" fmla="*/ 2 h 12"/>
                  <a:gd name="T30" fmla="*/ 2 w 12"/>
                  <a:gd name="T31" fmla="*/ 2 h 12"/>
                  <a:gd name="T32" fmla="*/ 2 w 12"/>
                  <a:gd name="T33" fmla="*/ 0 h 12"/>
                  <a:gd name="T34" fmla="*/ 4 w 12"/>
                  <a:gd name="T35" fmla="*/ 0 h 12"/>
                  <a:gd name="T36" fmla="*/ 4 w 12"/>
                  <a:gd name="T37" fmla="*/ 0 h 12"/>
                  <a:gd name="T38" fmla="*/ 6 w 12"/>
                  <a:gd name="T39" fmla="*/ 0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2"/>
                  <a:gd name="T62" fmla="*/ 12 w 12"/>
                  <a:gd name="T63" fmla="*/ 12 h 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2">
                    <a:moveTo>
                      <a:pt x="6" y="0"/>
                    </a:moveTo>
                    <a:lnTo>
                      <a:pt x="12" y="0"/>
                    </a:lnTo>
                    <a:lnTo>
                      <a:pt x="12" y="10"/>
                    </a:lnTo>
                    <a:lnTo>
                      <a:pt x="6" y="12"/>
                    </a:lnTo>
                    <a:lnTo>
                      <a:pt x="4" y="10"/>
                    </a:lnTo>
                    <a:lnTo>
                      <a:pt x="2" y="10"/>
                    </a:lnTo>
                    <a:lnTo>
                      <a:pt x="2" y="8"/>
                    </a:lnTo>
                    <a:lnTo>
                      <a:pt x="0" y="6"/>
                    </a:lnTo>
                    <a:lnTo>
                      <a:pt x="0" y="4"/>
                    </a:lnTo>
                    <a:lnTo>
                      <a:pt x="2" y="4"/>
                    </a:lnTo>
                    <a:lnTo>
                      <a:pt x="2" y="2"/>
                    </a:lnTo>
                    <a:lnTo>
                      <a:pt x="2" y="0"/>
                    </a:lnTo>
                    <a:lnTo>
                      <a:pt x="4" y="0"/>
                    </a:lnTo>
                    <a:lnTo>
                      <a:pt x="6"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7" name="Freeform 832"/>
              <p:cNvSpPr>
                <a:spLocks/>
              </p:cNvSpPr>
              <p:nvPr/>
            </p:nvSpPr>
            <p:spPr bwMode="auto">
              <a:xfrm>
                <a:off x="662" y="2824"/>
                <a:ext cx="12" cy="12"/>
              </a:xfrm>
              <a:custGeom>
                <a:avLst/>
                <a:gdLst>
                  <a:gd name="T0" fmla="*/ 6 w 12"/>
                  <a:gd name="T1" fmla="*/ 0 h 12"/>
                  <a:gd name="T2" fmla="*/ 12 w 12"/>
                  <a:gd name="T3" fmla="*/ 0 h 12"/>
                  <a:gd name="T4" fmla="*/ 12 w 12"/>
                  <a:gd name="T5" fmla="*/ 10 h 12"/>
                  <a:gd name="T6" fmla="*/ 6 w 12"/>
                  <a:gd name="T7" fmla="*/ 12 h 12"/>
                  <a:gd name="T8" fmla="*/ 4 w 12"/>
                  <a:gd name="T9" fmla="*/ 10 h 12"/>
                  <a:gd name="T10" fmla="*/ 4 w 12"/>
                  <a:gd name="T11" fmla="*/ 10 h 12"/>
                  <a:gd name="T12" fmla="*/ 2 w 12"/>
                  <a:gd name="T13" fmla="*/ 10 h 12"/>
                  <a:gd name="T14" fmla="*/ 2 w 12"/>
                  <a:gd name="T15" fmla="*/ 10 h 12"/>
                  <a:gd name="T16" fmla="*/ 2 w 12"/>
                  <a:gd name="T17" fmla="*/ 8 h 12"/>
                  <a:gd name="T18" fmla="*/ 2 w 12"/>
                  <a:gd name="T19" fmla="*/ 8 h 12"/>
                  <a:gd name="T20" fmla="*/ 0 w 12"/>
                  <a:gd name="T21" fmla="*/ 6 h 12"/>
                  <a:gd name="T22" fmla="*/ 0 w 12"/>
                  <a:gd name="T23" fmla="*/ 6 h 12"/>
                  <a:gd name="T24" fmla="*/ 0 w 12"/>
                  <a:gd name="T25" fmla="*/ 4 h 12"/>
                  <a:gd name="T26" fmla="*/ 2 w 12"/>
                  <a:gd name="T27" fmla="*/ 4 h 12"/>
                  <a:gd name="T28" fmla="*/ 2 w 12"/>
                  <a:gd name="T29" fmla="*/ 2 h 12"/>
                  <a:gd name="T30" fmla="*/ 2 w 12"/>
                  <a:gd name="T31" fmla="*/ 2 h 12"/>
                  <a:gd name="T32" fmla="*/ 2 w 12"/>
                  <a:gd name="T33" fmla="*/ 0 h 12"/>
                  <a:gd name="T34" fmla="*/ 4 w 12"/>
                  <a:gd name="T35" fmla="*/ 0 h 12"/>
                  <a:gd name="T36" fmla="*/ 4 w 12"/>
                  <a:gd name="T37" fmla="*/ 0 h 12"/>
                  <a:gd name="T38" fmla="*/ 6 w 12"/>
                  <a:gd name="T39" fmla="*/ 0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2"/>
                  <a:gd name="T62" fmla="*/ 12 w 12"/>
                  <a:gd name="T63" fmla="*/ 12 h 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2">
                    <a:moveTo>
                      <a:pt x="6" y="0"/>
                    </a:moveTo>
                    <a:lnTo>
                      <a:pt x="12" y="0"/>
                    </a:lnTo>
                    <a:lnTo>
                      <a:pt x="12" y="10"/>
                    </a:lnTo>
                    <a:lnTo>
                      <a:pt x="6" y="12"/>
                    </a:lnTo>
                    <a:lnTo>
                      <a:pt x="4" y="10"/>
                    </a:lnTo>
                    <a:lnTo>
                      <a:pt x="2" y="10"/>
                    </a:lnTo>
                    <a:lnTo>
                      <a:pt x="2" y="8"/>
                    </a:lnTo>
                    <a:lnTo>
                      <a:pt x="0" y="6"/>
                    </a:lnTo>
                    <a:lnTo>
                      <a:pt x="0" y="4"/>
                    </a:lnTo>
                    <a:lnTo>
                      <a:pt x="2" y="4"/>
                    </a:lnTo>
                    <a:lnTo>
                      <a:pt x="2" y="2"/>
                    </a:lnTo>
                    <a:lnTo>
                      <a:pt x="2" y="0"/>
                    </a:lnTo>
                    <a:lnTo>
                      <a:pt x="4" y="0"/>
                    </a:lnTo>
                    <a:lnTo>
                      <a:pt x="6"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318" name="Freeform 833"/>
              <p:cNvSpPr>
                <a:spLocks/>
              </p:cNvSpPr>
              <p:nvPr/>
            </p:nvSpPr>
            <p:spPr bwMode="auto">
              <a:xfrm>
                <a:off x="670" y="2824"/>
                <a:ext cx="8" cy="10"/>
              </a:xfrm>
              <a:custGeom>
                <a:avLst/>
                <a:gdLst>
                  <a:gd name="T0" fmla="*/ 4 w 8"/>
                  <a:gd name="T1" fmla="*/ 10 h 10"/>
                  <a:gd name="T2" fmla="*/ 4 w 8"/>
                  <a:gd name="T3" fmla="*/ 10 h 10"/>
                  <a:gd name="T4" fmla="*/ 6 w 8"/>
                  <a:gd name="T5" fmla="*/ 10 h 10"/>
                  <a:gd name="T6" fmla="*/ 6 w 8"/>
                  <a:gd name="T7" fmla="*/ 10 h 10"/>
                  <a:gd name="T8" fmla="*/ 6 w 8"/>
                  <a:gd name="T9" fmla="*/ 10 h 10"/>
                  <a:gd name="T10" fmla="*/ 8 w 8"/>
                  <a:gd name="T11" fmla="*/ 8 h 10"/>
                  <a:gd name="T12" fmla="*/ 8 w 8"/>
                  <a:gd name="T13" fmla="*/ 8 h 10"/>
                  <a:gd name="T14" fmla="*/ 8 w 8"/>
                  <a:gd name="T15" fmla="*/ 6 h 10"/>
                  <a:gd name="T16" fmla="*/ 8 w 8"/>
                  <a:gd name="T17" fmla="*/ 6 h 10"/>
                  <a:gd name="T18" fmla="*/ 8 w 8"/>
                  <a:gd name="T19" fmla="*/ 4 h 10"/>
                  <a:gd name="T20" fmla="*/ 8 w 8"/>
                  <a:gd name="T21" fmla="*/ 4 h 10"/>
                  <a:gd name="T22" fmla="*/ 8 w 8"/>
                  <a:gd name="T23" fmla="*/ 2 h 10"/>
                  <a:gd name="T24" fmla="*/ 6 w 8"/>
                  <a:gd name="T25" fmla="*/ 2 h 10"/>
                  <a:gd name="T26" fmla="*/ 6 w 8"/>
                  <a:gd name="T27" fmla="*/ 0 h 10"/>
                  <a:gd name="T28" fmla="*/ 6 w 8"/>
                  <a:gd name="T29" fmla="*/ 0 h 10"/>
                  <a:gd name="T30" fmla="*/ 4 w 8"/>
                  <a:gd name="T31" fmla="*/ 0 h 10"/>
                  <a:gd name="T32" fmla="*/ 4 w 8"/>
                  <a:gd name="T33" fmla="*/ 0 h 10"/>
                  <a:gd name="T34" fmla="*/ 2 w 8"/>
                  <a:gd name="T35" fmla="*/ 0 h 10"/>
                  <a:gd name="T36" fmla="*/ 2 w 8"/>
                  <a:gd name="T37" fmla="*/ 0 h 10"/>
                  <a:gd name="T38" fmla="*/ 2 w 8"/>
                  <a:gd name="T39" fmla="*/ 0 h 10"/>
                  <a:gd name="T40" fmla="*/ 0 w 8"/>
                  <a:gd name="T41" fmla="*/ 2 h 10"/>
                  <a:gd name="T42" fmla="*/ 0 w 8"/>
                  <a:gd name="T43" fmla="*/ 2 h 10"/>
                  <a:gd name="T44" fmla="*/ 0 w 8"/>
                  <a:gd name="T45" fmla="*/ 4 h 10"/>
                  <a:gd name="T46" fmla="*/ 0 w 8"/>
                  <a:gd name="T47" fmla="*/ 4 h 10"/>
                  <a:gd name="T48" fmla="*/ 0 w 8"/>
                  <a:gd name="T49" fmla="*/ 6 h 10"/>
                  <a:gd name="T50" fmla="*/ 0 w 8"/>
                  <a:gd name="T51" fmla="*/ 6 h 10"/>
                  <a:gd name="T52" fmla="*/ 0 w 8"/>
                  <a:gd name="T53" fmla="*/ 8 h 10"/>
                  <a:gd name="T54" fmla="*/ 0 w 8"/>
                  <a:gd name="T55" fmla="*/ 8 h 10"/>
                  <a:gd name="T56" fmla="*/ 0 w 8"/>
                  <a:gd name="T57" fmla="*/ 10 h 10"/>
                  <a:gd name="T58" fmla="*/ 2 w 8"/>
                  <a:gd name="T59" fmla="*/ 10 h 10"/>
                  <a:gd name="T60" fmla="*/ 2 w 8"/>
                  <a:gd name="T61" fmla="*/ 10 h 10"/>
                  <a:gd name="T62" fmla="*/ 2 w 8"/>
                  <a:gd name="T63" fmla="*/ 10 h 10"/>
                  <a:gd name="T64" fmla="*/ 4 w 8"/>
                  <a:gd name="T65" fmla="*/ 10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10"/>
                  <a:gd name="T101" fmla="*/ 8 w 8"/>
                  <a:gd name="T102" fmla="*/ 10 h 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10">
                    <a:moveTo>
                      <a:pt x="4" y="10"/>
                    </a:moveTo>
                    <a:lnTo>
                      <a:pt x="4" y="10"/>
                    </a:lnTo>
                    <a:lnTo>
                      <a:pt x="6" y="10"/>
                    </a:lnTo>
                    <a:lnTo>
                      <a:pt x="8" y="8"/>
                    </a:lnTo>
                    <a:lnTo>
                      <a:pt x="8" y="6"/>
                    </a:lnTo>
                    <a:lnTo>
                      <a:pt x="8" y="4"/>
                    </a:lnTo>
                    <a:lnTo>
                      <a:pt x="8" y="2"/>
                    </a:lnTo>
                    <a:lnTo>
                      <a:pt x="6" y="2"/>
                    </a:lnTo>
                    <a:lnTo>
                      <a:pt x="6" y="0"/>
                    </a:lnTo>
                    <a:lnTo>
                      <a:pt x="4" y="0"/>
                    </a:lnTo>
                    <a:lnTo>
                      <a:pt x="2" y="0"/>
                    </a:lnTo>
                    <a:lnTo>
                      <a:pt x="0" y="2"/>
                    </a:lnTo>
                    <a:lnTo>
                      <a:pt x="0" y="4"/>
                    </a:lnTo>
                    <a:lnTo>
                      <a:pt x="0" y="6"/>
                    </a:lnTo>
                    <a:lnTo>
                      <a:pt x="0" y="8"/>
                    </a:lnTo>
                    <a:lnTo>
                      <a:pt x="0" y="10"/>
                    </a:lnTo>
                    <a:lnTo>
                      <a:pt x="2" y="10"/>
                    </a:lnTo>
                    <a:lnTo>
                      <a:pt x="4" y="1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19" name="Freeform 834"/>
              <p:cNvSpPr>
                <a:spLocks/>
              </p:cNvSpPr>
              <p:nvPr/>
            </p:nvSpPr>
            <p:spPr bwMode="auto">
              <a:xfrm>
                <a:off x="670" y="2824"/>
                <a:ext cx="8" cy="10"/>
              </a:xfrm>
              <a:custGeom>
                <a:avLst/>
                <a:gdLst>
                  <a:gd name="T0" fmla="*/ 4 w 8"/>
                  <a:gd name="T1" fmla="*/ 10 h 10"/>
                  <a:gd name="T2" fmla="*/ 4 w 8"/>
                  <a:gd name="T3" fmla="*/ 10 h 10"/>
                  <a:gd name="T4" fmla="*/ 6 w 8"/>
                  <a:gd name="T5" fmla="*/ 10 h 10"/>
                  <a:gd name="T6" fmla="*/ 6 w 8"/>
                  <a:gd name="T7" fmla="*/ 10 h 10"/>
                  <a:gd name="T8" fmla="*/ 6 w 8"/>
                  <a:gd name="T9" fmla="*/ 10 h 10"/>
                  <a:gd name="T10" fmla="*/ 8 w 8"/>
                  <a:gd name="T11" fmla="*/ 8 h 10"/>
                  <a:gd name="T12" fmla="*/ 8 w 8"/>
                  <a:gd name="T13" fmla="*/ 8 h 10"/>
                  <a:gd name="T14" fmla="*/ 8 w 8"/>
                  <a:gd name="T15" fmla="*/ 6 h 10"/>
                  <a:gd name="T16" fmla="*/ 8 w 8"/>
                  <a:gd name="T17" fmla="*/ 6 h 10"/>
                  <a:gd name="T18" fmla="*/ 8 w 8"/>
                  <a:gd name="T19" fmla="*/ 4 h 10"/>
                  <a:gd name="T20" fmla="*/ 8 w 8"/>
                  <a:gd name="T21" fmla="*/ 4 h 10"/>
                  <a:gd name="T22" fmla="*/ 8 w 8"/>
                  <a:gd name="T23" fmla="*/ 2 h 10"/>
                  <a:gd name="T24" fmla="*/ 6 w 8"/>
                  <a:gd name="T25" fmla="*/ 2 h 10"/>
                  <a:gd name="T26" fmla="*/ 6 w 8"/>
                  <a:gd name="T27" fmla="*/ 0 h 10"/>
                  <a:gd name="T28" fmla="*/ 6 w 8"/>
                  <a:gd name="T29" fmla="*/ 0 h 10"/>
                  <a:gd name="T30" fmla="*/ 4 w 8"/>
                  <a:gd name="T31" fmla="*/ 0 h 10"/>
                  <a:gd name="T32" fmla="*/ 4 w 8"/>
                  <a:gd name="T33" fmla="*/ 0 h 10"/>
                  <a:gd name="T34" fmla="*/ 2 w 8"/>
                  <a:gd name="T35" fmla="*/ 0 h 10"/>
                  <a:gd name="T36" fmla="*/ 2 w 8"/>
                  <a:gd name="T37" fmla="*/ 0 h 10"/>
                  <a:gd name="T38" fmla="*/ 2 w 8"/>
                  <a:gd name="T39" fmla="*/ 0 h 10"/>
                  <a:gd name="T40" fmla="*/ 0 w 8"/>
                  <a:gd name="T41" fmla="*/ 2 h 10"/>
                  <a:gd name="T42" fmla="*/ 0 w 8"/>
                  <a:gd name="T43" fmla="*/ 2 h 10"/>
                  <a:gd name="T44" fmla="*/ 0 w 8"/>
                  <a:gd name="T45" fmla="*/ 4 h 10"/>
                  <a:gd name="T46" fmla="*/ 0 w 8"/>
                  <a:gd name="T47" fmla="*/ 4 h 10"/>
                  <a:gd name="T48" fmla="*/ 0 w 8"/>
                  <a:gd name="T49" fmla="*/ 6 h 10"/>
                  <a:gd name="T50" fmla="*/ 0 w 8"/>
                  <a:gd name="T51" fmla="*/ 6 h 10"/>
                  <a:gd name="T52" fmla="*/ 0 w 8"/>
                  <a:gd name="T53" fmla="*/ 8 h 10"/>
                  <a:gd name="T54" fmla="*/ 0 w 8"/>
                  <a:gd name="T55" fmla="*/ 8 h 10"/>
                  <a:gd name="T56" fmla="*/ 0 w 8"/>
                  <a:gd name="T57" fmla="*/ 10 h 10"/>
                  <a:gd name="T58" fmla="*/ 2 w 8"/>
                  <a:gd name="T59" fmla="*/ 10 h 10"/>
                  <a:gd name="T60" fmla="*/ 2 w 8"/>
                  <a:gd name="T61" fmla="*/ 10 h 10"/>
                  <a:gd name="T62" fmla="*/ 2 w 8"/>
                  <a:gd name="T63" fmla="*/ 10 h 10"/>
                  <a:gd name="T64" fmla="*/ 4 w 8"/>
                  <a:gd name="T65" fmla="*/ 10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10"/>
                  <a:gd name="T101" fmla="*/ 8 w 8"/>
                  <a:gd name="T102" fmla="*/ 10 h 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10">
                    <a:moveTo>
                      <a:pt x="4" y="10"/>
                    </a:moveTo>
                    <a:lnTo>
                      <a:pt x="4" y="10"/>
                    </a:lnTo>
                    <a:lnTo>
                      <a:pt x="6" y="10"/>
                    </a:lnTo>
                    <a:lnTo>
                      <a:pt x="8" y="8"/>
                    </a:lnTo>
                    <a:lnTo>
                      <a:pt x="8" y="6"/>
                    </a:lnTo>
                    <a:lnTo>
                      <a:pt x="8" y="4"/>
                    </a:lnTo>
                    <a:lnTo>
                      <a:pt x="8" y="2"/>
                    </a:lnTo>
                    <a:lnTo>
                      <a:pt x="6" y="2"/>
                    </a:lnTo>
                    <a:lnTo>
                      <a:pt x="6" y="0"/>
                    </a:lnTo>
                    <a:lnTo>
                      <a:pt x="4" y="0"/>
                    </a:lnTo>
                    <a:lnTo>
                      <a:pt x="2" y="0"/>
                    </a:lnTo>
                    <a:lnTo>
                      <a:pt x="0" y="2"/>
                    </a:lnTo>
                    <a:lnTo>
                      <a:pt x="0" y="4"/>
                    </a:lnTo>
                    <a:lnTo>
                      <a:pt x="0" y="6"/>
                    </a:lnTo>
                    <a:lnTo>
                      <a:pt x="0" y="8"/>
                    </a:lnTo>
                    <a:lnTo>
                      <a:pt x="0" y="10"/>
                    </a:lnTo>
                    <a:lnTo>
                      <a:pt x="2" y="10"/>
                    </a:lnTo>
                    <a:lnTo>
                      <a:pt x="4" y="1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320" name="Freeform 843"/>
              <p:cNvSpPr>
                <a:spLocks/>
              </p:cNvSpPr>
              <p:nvPr/>
            </p:nvSpPr>
            <p:spPr bwMode="auto">
              <a:xfrm>
                <a:off x="413" y="3229"/>
                <a:ext cx="9" cy="6"/>
              </a:xfrm>
              <a:custGeom>
                <a:avLst/>
                <a:gdLst>
                  <a:gd name="T0" fmla="*/ 6 w 9"/>
                  <a:gd name="T1" fmla="*/ 0 h 6"/>
                  <a:gd name="T2" fmla="*/ 4 w 9"/>
                  <a:gd name="T3" fmla="*/ 0 h 6"/>
                  <a:gd name="T4" fmla="*/ 4 w 9"/>
                  <a:gd name="T5" fmla="*/ 0 h 6"/>
                  <a:gd name="T6" fmla="*/ 2 w 9"/>
                  <a:gd name="T7" fmla="*/ 0 h 6"/>
                  <a:gd name="T8" fmla="*/ 2 w 9"/>
                  <a:gd name="T9" fmla="*/ 0 h 6"/>
                  <a:gd name="T10" fmla="*/ 0 w 9"/>
                  <a:gd name="T11" fmla="*/ 0 h 6"/>
                  <a:gd name="T12" fmla="*/ 0 w 9"/>
                  <a:gd name="T13" fmla="*/ 2 h 6"/>
                  <a:gd name="T14" fmla="*/ 0 w 9"/>
                  <a:gd name="T15" fmla="*/ 2 h 6"/>
                  <a:gd name="T16" fmla="*/ 0 w 9"/>
                  <a:gd name="T17" fmla="*/ 2 h 6"/>
                  <a:gd name="T18" fmla="*/ 0 w 9"/>
                  <a:gd name="T19" fmla="*/ 2 h 6"/>
                  <a:gd name="T20" fmla="*/ 0 w 9"/>
                  <a:gd name="T21" fmla="*/ 4 h 6"/>
                  <a:gd name="T22" fmla="*/ 0 w 9"/>
                  <a:gd name="T23" fmla="*/ 4 h 6"/>
                  <a:gd name="T24" fmla="*/ 2 w 9"/>
                  <a:gd name="T25" fmla="*/ 4 h 6"/>
                  <a:gd name="T26" fmla="*/ 2 w 9"/>
                  <a:gd name="T27" fmla="*/ 4 h 6"/>
                  <a:gd name="T28" fmla="*/ 4 w 9"/>
                  <a:gd name="T29" fmla="*/ 4 h 6"/>
                  <a:gd name="T30" fmla="*/ 4 w 9"/>
                  <a:gd name="T31" fmla="*/ 6 h 6"/>
                  <a:gd name="T32" fmla="*/ 6 w 9"/>
                  <a:gd name="T33" fmla="*/ 6 h 6"/>
                  <a:gd name="T34" fmla="*/ 6 w 9"/>
                  <a:gd name="T35" fmla="*/ 6 h 6"/>
                  <a:gd name="T36" fmla="*/ 7 w 9"/>
                  <a:gd name="T37" fmla="*/ 4 h 6"/>
                  <a:gd name="T38" fmla="*/ 7 w 9"/>
                  <a:gd name="T39" fmla="*/ 4 h 6"/>
                  <a:gd name="T40" fmla="*/ 9 w 9"/>
                  <a:gd name="T41" fmla="*/ 4 h 6"/>
                  <a:gd name="T42" fmla="*/ 9 w 9"/>
                  <a:gd name="T43" fmla="*/ 4 h 6"/>
                  <a:gd name="T44" fmla="*/ 9 w 9"/>
                  <a:gd name="T45" fmla="*/ 4 h 6"/>
                  <a:gd name="T46" fmla="*/ 9 w 9"/>
                  <a:gd name="T47" fmla="*/ 2 h 6"/>
                  <a:gd name="T48" fmla="*/ 9 w 9"/>
                  <a:gd name="T49" fmla="*/ 2 h 6"/>
                  <a:gd name="T50" fmla="*/ 9 w 9"/>
                  <a:gd name="T51" fmla="*/ 2 h 6"/>
                  <a:gd name="T52" fmla="*/ 9 w 9"/>
                  <a:gd name="T53" fmla="*/ 2 h 6"/>
                  <a:gd name="T54" fmla="*/ 9 w 9"/>
                  <a:gd name="T55" fmla="*/ 0 h 6"/>
                  <a:gd name="T56" fmla="*/ 9 w 9"/>
                  <a:gd name="T57" fmla="*/ 0 h 6"/>
                  <a:gd name="T58" fmla="*/ 7 w 9"/>
                  <a:gd name="T59" fmla="*/ 0 h 6"/>
                  <a:gd name="T60" fmla="*/ 7 w 9"/>
                  <a:gd name="T61" fmla="*/ 0 h 6"/>
                  <a:gd name="T62" fmla="*/ 6 w 9"/>
                  <a:gd name="T63" fmla="*/ 0 h 6"/>
                  <a:gd name="T64" fmla="*/ 6 w 9"/>
                  <a:gd name="T65" fmla="*/ 0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
                  <a:gd name="T100" fmla="*/ 0 h 6"/>
                  <a:gd name="T101" fmla="*/ 9 w 9"/>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 h="6">
                    <a:moveTo>
                      <a:pt x="6" y="0"/>
                    </a:moveTo>
                    <a:lnTo>
                      <a:pt x="4" y="0"/>
                    </a:lnTo>
                    <a:lnTo>
                      <a:pt x="2" y="0"/>
                    </a:lnTo>
                    <a:lnTo>
                      <a:pt x="0" y="0"/>
                    </a:lnTo>
                    <a:lnTo>
                      <a:pt x="0" y="2"/>
                    </a:lnTo>
                    <a:lnTo>
                      <a:pt x="0" y="4"/>
                    </a:lnTo>
                    <a:lnTo>
                      <a:pt x="2" y="4"/>
                    </a:lnTo>
                    <a:lnTo>
                      <a:pt x="4" y="4"/>
                    </a:lnTo>
                    <a:lnTo>
                      <a:pt x="4" y="6"/>
                    </a:lnTo>
                    <a:lnTo>
                      <a:pt x="6" y="6"/>
                    </a:lnTo>
                    <a:lnTo>
                      <a:pt x="7" y="4"/>
                    </a:lnTo>
                    <a:lnTo>
                      <a:pt x="9" y="4"/>
                    </a:lnTo>
                    <a:lnTo>
                      <a:pt x="9" y="2"/>
                    </a:lnTo>
                    <a:lnTo>
                      <a:pt x="9" y="0"/>
                    </a:lnTo>
                    <a:lnTo>
                      <a:pt x="7" y="0"/>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sp>
          <p:nvSpPr>
            <p:cNvPr id="158" name="Freeform 950"/>
            <p:cNvSpPr>
              <a:spLocks/>
            </p:cNvSpPr>
            <p:nvPr/>
          </p:nvSpPr>
          <p:spPr bwMode="auto">
            <a:xfrm>
              <a:off x="793" y="2736"/>
              <a:ext cx="583" cy="503"/>
            </a:xfrm>
            <a:custGeom>
              <a:avLst/>
              <a:gdLst>
                <a:gd name="T0" fmla="*/ 301 w 583"/>
                <a:gd name="T1" fmla="*/ 0 h 503"/>
                <a:gd name="T2" fmla="*/ 0 w 583"/>
                <a:gd name="T3" fmla="*/ 0 h 503"/>
                <a:gd name="T4" fmla="*/ 0 w 583"/>
                <a:gd name="T5" fmla="*/ 109 h 503"/>
                <a:gd name="T6" fmla="*/ 194 w 583"/>
                <a:gd name="T7" fmla="*/ 109 h 503"/>
                <a:gd name="T8" fmla="*/ 195 w 583"/>
                <a:gd name="T9" fmla="*/ 109 h 503"/>
                <a:gd name="T10" fmla="*/ 201 w 583"/>
                <a:gd name="T11" fmla="*/ 111 h 503"/>
                <a:gd name="T12" fmla="*/ 209 w 583"/>
                <a:gd name="T13" fmla="*/ 115 h 503"/>
                <a:gd name="T14" fmla="*/ 219 w 583"/>
                <a:gd name="T15" fmla="*/ 119 h 503"/>
                <a:gd name="T16" fmla="*/ 228 w 583"/>
                <a:gd name="T17" fmla="*/ 127 h 503"/>
                <a:gd name="T18" fmla="*/ 236 w 583"/>
                <a:gd name="T19" fmla="*/ 136 h 503"/>
                <a:gd name="T20" fmla="*/ 242 w 583"/>
                <a:gd name="T21" fmla="*/ 146 h 503"/>
                <a:gd name="T22" fmla="*/ 243 w 583"/>
                <a:gd name="T23" fmla="*/ 159 h 503"/>
                <a:gd name="T24" fmla="*/ 255 w 583"/>
                <a:gd name="T25" fmla="*/ 397 h 503"/>
                <a:gd name="T26" fmla="*/ 255 w 583"/>
                <a:gd name="T27" fmla="*/ 445 h 503"/>
                <a:gd name="T28" fmla="*/ 234 w 583"/>
                <a:gd name="T29" fmla="*/ 503 h 503"/>
                <a:gd name="T30" fmla="*/ 583 w 583"/>
                <a:gd name="T31" fmla="*/ 501 h 503"/>
                <a:gd name="T32" fmla="*/ 583 w 583"/>
                <a:gd name="T33" fmla="*/ 102 h 503"/>
                <a:gd name="T34" fmla="*/ 583 w 583"/>
                <a:gd name="T35" fmla="*/ 84 h 503"/>
                <a:gd name="T36" fmla="*/ 577 w 583"/>
                <a:gd name="T37" fmla="*/ 67 h 503"/>
                <a:gd name="T38" fmla="*/ 570 w 583"/>
                <a:gd name="T39" fmla="*/ 52 h 503"/>
                <a:gd name="T40" fmla="*/ 560 w 583"/>
                <a:gd name="T41" fmla="*/ 38 h 503"/>
                <a:gd name="T42" fmla="*/ 549 w 583"/>
                <a:gd name="T43" fmla="*/ 27 h 503"/>
                <a:gd name="T44" fmla="*/ 533 w 583"/>
                <a:gd name="T45" fmla="*/ 19 h 503"/>
                <a:gd name="T46" fmla="*/ 518 w 583"/>
                <a:gd name="T47" fmla="*/ 13 h 503"/>
                <a:gd name="T48" fmla="*/ 499 w 583"/>
                <a:gd name="T49" fmla="*/ 12 h 503"/>
                <a:gd name="T50" fmla="*/ 332 w 583"/>
                <a:gd name="T51" fmla="*/ 12 h 503"/>
                <a:gd name="T52" fmla="*/ 330 w 583"/>
                <a:gd name="T53" fmla="*/ 12 h 503"/>
                <a:gd name="T54" fmla="*/ 328 w 583"/>
                <a:gd name="T55" fmla="*/ 12 h 503"/>
                <a:gd name="T56" fmla="*/ 324 w 583"/>
                <a:gd name="T57" fmla="*/ 10 h 503"/>
                <a:gd name="T58" fmla="*/ 318 w 583"/>
                <a:gd name="T59" fmla="*/ 10 h 503"/>
                <a:gd name="T60" fmla="*/ 314 w 583"/>
                <a:gd name="T61" fmla="*/ 8 h 503"/>
                <a:gd name="T62" fmla="*/ 309 w 583"/>
                <a:gd name="T63" fmla="*/ 6 h 503"/>
                <a:gd name="T64" fmla="*/ 305 w 583"/>
                <a:gd name="T65" fmla="*/ 2 h 503"/>
                <a:gd name="T66" fmla="*/ 301 w 583"/>
                <a:gd name="T67" fmla="*/ 0 h 5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83"/>
                <a:gd name="T103" fmla="*/ 0 h 503"/>
                <a:gd name="T104" fmla="*/ 583 w 583"/>
                <a:gd name="T105" fmla="*/ 503 h 5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83" h="503">
                  <a:moveTo>
                    <a:pt x="301" y="0"/>
                  </a:moveTo>
                  <a:lnTo>
                    <a:pt x="0" y="0"/>
                  </a:lnTo>
                  <a:lnTo>
                    <a:pt x="0" y="109"/>
                  </a:lnTo>
                  <a:lnTo>
                    <a:pt x="194" y="109"/>
                  </a:lnTo>
                  <a:lnTo>
                    <a:pt x="195" y="109"/>
                  </a:lnTo>
                  <a:lnTo>
                    <a:pt x="201" y="111"/>
                  </a:lnTo>
                  <a:lnTo>
                    <a:pt x="209" y="115"/>
                  </a:lnTo>
                  <a:lnTo>
                    <a:pt x="219" y="119"/>
                  </a:lnTo>
                  <a:lnTo>
                    <a:pt x="228" y="127"/>
                  </a:lnTo>
                  <a:lnTo>
                    <a:pt x="236" y="136"/>
                  </a:lnTo>
                  <a:lnTo>
                    <a:pt x="242" y="146"/>
                  </a:lnTo>
                  <a:lnTo>
                    <a:pt x="243" y="159"/>
                  </a:lnTo>
                  <a:lnTo>
                    <a:pt x="255" y="397"/>
                  </a:lnTo>
                  <a:lnTo>
                    <a:pt x="255" y="445"/>
                  </a:lnTo>
                  <a:lnTo>
                    <a:pt x="234" y="503"/>
                  </a:lnTo>
                  <a:lnTo>
                    <a:pt x="583" y="501"/>
                  </a:lnTo>
                  <a:lnTo>
                    <a:pt x="583" y="102"/>
                  </a:lnTo>
                  <a:lnTo>
                    <a:pt x="583" y="84"/>
                  </a:lnTo>
                  <a:lnTo>
                    <a:pt x="577" y="67"/>
                  </a:lnTo>
                  <a:lnTo>
                    <a:pt x="570" y="52"/>
                  </a:lnTo>
                  <a:lnTo>
                    <a:pt x="560" y="38"/>
                  </a:lnTo>
                  <a:lnTo>
                    <a:pt x="549" y="27"/>
                  </a:lnTo>
                  <a:lnTo>
                    <a:pt x="533" y="19"/>
                  </a:lnTo>
                  <a:lnTo>
                    <a:pt x="518" y="13"/>
                  </a:lnTo>
                  <a:lnTo>
                    <a:pt x="499" y="12"/>
                  </a:lnTo>
                  <a:lnTo>
                    <a:pt x="332" y="12"/>
                  </a:lnTo>
                  <a:lnTo>
                    <a:pt x="330" y="12"/>
                  </a:lnTo>
                  <a:lnTo>
                    <a:pt x="328" y="12"/>
                  </a:lnTo>
                  <a:lnTo>
                    <a:pt x="324" y="10"/>
                  </a:lnTo>
                  <a:lnTo>
                    <a:pt x="318" y="10"/>
                  </a:lnTo>
                  <a:lnTo>
                    <a:pt x="314" y="8"/>
                  </a:lnTo>
                  <a:lnTo>
                    <a:pt x="309" y="6"/>
                  </a:lnTo>
                  <a:lnTo>
                    <a:pt x="305" y="2"/>
                  </a:lnTo>
                  <a:lnTo>
                    <a:pt x="301" y="0"/>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59" name="Freeform 951"/>
            <p:cNvSpPr>
              <a:spLocks/>
            </p:cNvSpPr>
            <p:nvPr/>
          </p:nvSpPr>
          <p:spPr bwMode="auto">
            <a:xfrm>
              <a:off x="789" y="2732"/>
              <a:ext cx="305" cy="8"/>
            </a:xfrm>
            <a:custGeom>
              <a:avLst/>
              <a:gdLst>
                <a:gd name="T0" fmla="*/ 8 w 305"/>
                <a:gd name="T1" fmla="*/ 4 h 8"/>
                <a:gd name="T2" fmla="*/ 4 w 305"/>
                <a:gd name="T3" fmla="*/ 8 h 8"/>
                <a:gd name="T4" fmla="*/ 305 w 305"/>
                <a:gd name="T5" fmla="*/ 8 h 8"/>
                <a:gd name="T6" fmla="*/ 305 w 305"/>
                <a:gd name="T7" fmla="*/ 0 h 8"/>
                <a:gd name="T8" fmla="*/ 4 w 305"/>
                <a:gd name="T9" fmla="*/ 0 h 8"/>
                <a:gd name="T10" fmla="*/ 0 w 305"/>
                <a:gd name="T11" fmla="*/ 4 h 8"/>
                <a:gd name="T12" fmla="*/ 4 w 305"/>
                <a:gd name="T13" fmla="*/ 0 h 8"/>
                <a:gd name="T14" fmla="*/ 0 w 305"/>
                <a:gd name="T15" fmla="*/ 0 h 8"/>
                <a:gd name="T16" fmla="*/ 0 w 305"/>
                <a:gd name="T17" fmla="*/ 4 h 8"/>
                <a:gd name="T18" fmla="*/ 8 w 305"/>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5"/>
                <a:gd name="T31" fmla="*/ 0 h 8"/>
                <a:gd name="T32" fmla="*/ 305 w 305"/>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5" h="8">
                  <a:moveTo>
                    <a:pt x="8" y="4"/>
                  </a:moveTo>
                  <a:lnTo>
                    <a:pt x="4" y="8"/>
                  </a:lnTo>
                  <a:lnTo>
                    <a:pt x="305" y="8"/>
                  </a:lnTo>
                  <a:lnTo>
                    <a:pt x="305" y="0"/>
                  </a:lnTo>
                  <a:lnTo>
                    <a:pt x="4" y="0"/>
                  </a:lnTo>
                  <a:lnTo>
                    <a:pt x="0" y="4"/>
                  </a:lnTo>
                  <a:lnTo>
                    <a:pt x="4" y="0"/>
                  </a:lnTo>
                  <a:lnTo>
                    <a:pt x="0" y="0"/>
                  </a:lnTo>
                  <a:lnTo>
                    <a:pt x="0" y="4"/>
                  </a:ln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0" name="Freeform 952"/>
            <p:cNvSpPr>
              <a:spLocks/>
            </p:cNvSpPr>
            <p:nvPr/>
          </p:nvSpPr>
          <p:spPr bwMode="auto">
            <a:xfrm>
              <a:off x="787" y="2736"/>
              <a:ext cx="10" cy="113"/>
            </a:xfrm>
            <a:custGeom>
              <a:avLst/>
              <a:gdLst>
                <a:gd name="T0" fmla="*/ 6 w 10"/>
                <a:gd name="T1" fmla="*/ 106 h 113"/>
                <a:gd name="T2" fmla="*/ 10 w 10"/>
                <a:gd name="T3" fmla="*/ 109 h 113"/>
                <a:gd name="T4" fmla="*/ 10 w 10"/>
                <a:gd name="T5" fmla="*/ 0 h 113"/>
                <a:gd name="T6" fmla="*/ 2 w 10"/>
                <a:gd name="T7" fmla="*/ 0 h 113"/>
                <a:gd name="T8" fmla="*/ 0 w 10"/>
                <a:gd name="T9" fmla="*/ 109 h 113"/>
                <a:gd name="T10" fmla="*/ 6 w 10"/>
                <a:gd name="T11" fmla="*/ 113 h 113"/>
                <a:gd name="T12" fmla="*/ 0 w 10"/>
                <a:gd name="T13" fmla="*/ 109 h 113"/>
                <a:gd name="T14" fmla="*/ 0 w 10"/>
                <a:gd name="T15" fmla="*/ 113 h 113"/>
                <a:gd name="T16" fmla="*/ 6 w 10"/>
                <a:gd name="T17" fmla="*/ 113 h 113"/>
                <a:gd name="T18" fmla="*/ 6 w 10"/>
                <a:gd name="T19" fmla="*/ 106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3"/>
                <a:gd name="T32" fmla="*/ 10 w 10"/>
                <a:gd name="T33" fmla="*/ 113 h 1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3">
                  <a:moveTo>
                    <a:pt x="6" y="106"/>
                  </a:moveTo>
                  <a:lnTo>
                    <a:pt x="10" y="109"/>
                  </a:lnTo>
                  <a:lnTo>
                    <a:pt x="10" y="0"/>
                  </a:lnTo>
                  <a:lnTo>
                    <a:pt x="2" y="0"/>
                  </a:lnTo>
                  <a:lnTo>
                    <a:pt x="0" y="109"/>
                  </a:lnTo>
                  <a:lnTo>
                    <a:pt x="6" y="113"/>
                  </a:lnTo>
                  <a:lnTo>
                    <a:pt x="0" y="109"/>
                  </a:lnTo>
                  <a:lnTo>
                    <a:pt x="0" y="113"/>
                  </a:lnTo>
                  <a:lnTo>
                    <a:pt x="6" y="113"/>
                  </a:lnTo>
                  <a:lnTo>
                    <a:pt x="6"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1" name="Freeform 953"/>
            <p:cNvSpPr>
              <a:spLocks/>
            </p:cNvSpPr>
            <p:nvPr/>
          </p:nvSpPr>
          <p:spPr bwMode="auto">
            <a:xfrm>
              <a:off x="793" y="2840"/>
              <a:ext cx="195" cy="9"/>
            </a:xfrm>
            <a:custGeom>
              <a:avLst/>
              <a:gdLst>
                <a:gd name="T0" fmla="*/ 195 w 195"/>
                <a:gd name="T1" fmla="*/ 0 h 9"/>
                <a:gd name="T2" fmla="*/ 194 w 195"/>
                <a:gd name="T3" fmla="*/ 0 h 9"/>
                <a:gd name="T4" fmla="*/ 0 w 195"/>
                <a:gd name="T5" fmla="*/ 2 h 9"/>
                <a:gd name="T6" fmla="*/ 0 w 195"/>
                <a:gd name="T7" fmla="*/ 9 h 9"/>
                <a:gd name="T8" fmla="*/ 194 w 195"/>
                <a:gd name="T9" fmla="*/ 9 h 9"/>
                <a:gd name="T10" fmla="*/ 195 w 195"/>
                <a:gd name="T11" fmla="*/ 0 h 9"/>
                <a:gd name="T12" fmla="*/ 0 60000 65536"/>
                <a:gd name="T13" fmla="*/ 0 60000 65536"/>
                <a:gd name="T14" fmla="*/ 0 60000 65536"/>
                <a:gd name="T15" fmla="*/ 0 60000 65536"/>
                <a:gd name="T16" fmla="*/ 0 60000 65536"/>
                <a:gd name="T17" fmla="*/ 0 60000 65536"/>
                <a:gd name="T18" fmla="*/ 0 w 195"/>
                <a:gd name="T19" fmla="*/ 0 h 9"/>
                <a:gd name="T20" fmla="*/ 195 w 19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95" h="9">
                  <a:moveTo>
                    <a:pt x="195" y="0"/>
                  </a:moveTo>
                  <a:lnTo>
                    <a:pt x="194" y="0"/>
                  </a:lnTo>
                  <a:lnTo>
                    <a:pt x="0" y="2"/>
                  </a:lnTo>
                  <a:lnTo>
                    <a:pt x="0" y="9"/>
                  </a:lnTo>
                  <a:lnTo>
                    <a:pt x="194" y="9"/>
                  </a:lnTo>
                  <a:lnTo>
                    <a:pt x="1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2" name="Freeform 954"/>
            <p:cNvSpPr>
              <a:spLocks/>
            </p:cNvSpPr>
            <p:nvPr/>
          </p:nvSpPr>
          <p:spPr bwMode="auto">
            <a:xfrm>
              <a:off x="987" y="2840"/>
              <a:ext cx="53" cy="55"/>
            </a:xfrm>
            <a:custGeom>
              <a:avLst/>
              <a:gdLst>
                <a:gd name="T0" fmla="*/ 53 w 53"/>
                <a:gd name="T1" fmla="*/ 55 h 55"/>
                <a:gd name="T2" fmla="*/ 51 w 53"/>
                <a:gd name="T3" fmla="*/ 42 h 55"/>
                <a:gd name="T4" fmla="*/ 44 w 53"/>
                <a:gd name="T5" fmla="*/ 28 h 55"/>
                <a:gd name="T6" fmla="*/ 36 w 53"/>
                <a:gd name="T7" fmla="*/ 19 h 55"/>
                <a:gd name="T8" fmla="*/ 26 w 53"/>
                <a:gd name="T9" fmla="*/ 13 h 55"/>
                <a:gd name="T10" fmla="*/ 17 w 53"/>
                <a:gd name="T11" fmla="*/ 7 h 55"/>
                <a:gd name="T12" fmla="*/ 9 w 53"/>
                <a:gd name="T13" fmla="*/ 4 h 55"/>
                <a:gd name="T14" fmla="*/ 3 w 53"/>
                <a:gd name="T15" fmla="*/ 2 h 55"/>
                <a:gd name="T16" fmla="*/ 1 w 53"/>
                <a:gd name="T17" fmla="*/ 0 h 55"/>
                <a:gd name="T18" fmla="*/ 0 w 53"/>
                <a:gd name="T19" fmla="*/ 9 h 55"/>
                <a:gd name="T20" fmla="*/ 1 w 53"/>
                <a:gd name="T21" fmla="*/ 9 h 55"/>
                <a:gd name="T22" fmla="*/ 5 w 53"/>
                <a:gd name="T23" fmla="*/ 11 h 55"/>
                <a:gd name="T24" fmla="*/ 13 w 53"/>
                <a:gd name="T25" fmla="*/ 15 h 55"/>
                <a:gd name="T26" fmla="*/ 23 w 53"/>
                <a:gd name="T27" fmla="*/ 19 h 55"/>
                <a:gd name="T28" fmla="*/ 30 w 53"/>
                <a:gd name="T29" fmla="*/ 25 h 55"/>
                <a:gd name="T30" fmla="*/ 38 w 53"/>
                <a:gd name="T31" fmla="*/ 34 h 55"/>
                <a:gd name="T32" fmla="*/ 44 w 53"/>
                <a:gd name="T33" fmla="*/ 44 h 55"/>
                <a:gd name="T34" fmla="*/ 46 w 53"/>
                <a:gd name="T35" fmla="*/ 55 h 55"/>
                <a:gd name="T36" fmla="*/ 53 w 53"/>
                <a:gd name="T37" fmla="*/ 55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55"/>
                <a:gd name="T59" fmla="*/ 53 w 53"/>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55">
                  <a:moveTo>
                    <a:pt x="53" y="55"/>
                  </a:moveTo>
                  <a:lnTo>
                    <a:pt x="51" y="42"/>
                  </a:lnTo>
                  <a:lnTo>
                    <a:pt x="44" y="28"/>
                  </a:lnTo>
                  <a:lnTo>
                    <a:pt x="36" y="19"/>
                  </a:lnTo>
                  <a:lnTo>
                    <a:pt x="26" y="13"/>
                  </a:lnTo>
                  <a:lnTo>
                    <a:pt x="17" y="7"/>
                  </a:lnTo>
                  <a:lnTo>
                    <a:pt x="9" y="4"/>
                  </a:lnTo>
                  <a:lnTo>
                    <a:pt x="3" y="2"/>
                  </a:lnTo>
                  <a:lnTo>
                    <a:pt x="1" y="0"/>
                  </a:lnTo>
                  <a:lnTo>
                    <a:pt x="0" y="9"/>
                  </a:lnTo>
                  <a:lnTo>
                    <a:pt x="1" y="9"/>
                  </a:lnTo>
                  <a:lnTo>
                    <a:pt x="5" y="11"/>
                  </a:lnTo>
                  <a:lnTo>
                    <a:pt x="13" y="15"/>
                  </a:lnTo>
                  <a:lnTo>
                    <a:pt x="23" y="19"/>
                  </a:lnTo>
                  <a:lnTo>
                    <a:pt x="30" y="25"/>
                  </a:lnTo>
                  <a:lnTo>
                    <a:pt x="38" y="34"/>
                  </a:lnTo>
                  <a:lnTo>
                    <a:pt x="44" y="44"/>
                  </a:lnTo>
                  <a:lnTo>
                    <a:pt x="46" y="55"/>
                  </a:lnTo>
                  <a:lnTo>
                    <a:pt x="53"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3" name="Freeform 955"/>
            <p:cNvSpPr>
              <a:spLocks/>
            </p:cNvSpPr>
            <p:nvPr/>
          </p:nvSpPr>
          <p:spPr bwMode="auto">
            <a:xfrm>
              <a:off x="1033" y="2895"/>
              <a:ext cx="21" cy="238"/>
            </a:xfrm>
            <a:custGeom>
              <a:avLst/>
              <a:gdLst>
                <a:gd name="T0" fmla="*/ 21 w 21"/>
                <a:gd name="T1" fmla="*/ 238 h 238"/>
                <a:gd name="T2" fmla="*/ 7 w 21"/>
                <a:gd name="T3" fmla="*/ 0 h 238"/>
                <a:gd name="T4" fmla="*/ 0 w 21"/>
                <a:gd name="T5" fmla="*/ 0 h 238"/>
                <a:gd name="T6" fmla="*/ 11 w 21"/>
                <a:gd name="T7" fmla="*/ 238 h 238"/>
                <a:gd name="T8" fmla="*/ 21 w 21"/>
                <a:gd name="T9" fmla="*/ 238 h 238"/>
                <a:gd name="T10" fmla="*/ 0 60000 65536"/>
                <a:gd name="T11" fmla="*/ 0 60000 65536"/>
                <a:gd name="T12" fmla="*/ 0 60000 65536"/>
                <a:gd name="T13" fmla="*/ 0 60000 65536"/>
                <a:gd name="T14" fmla="*/ 0 60000 65536"/>
                <a:gd name="T15" fmla="*/ 0 w 21"/>
                <a:gd name="T16" fmla="*/ 0 h 238"/>
                <a:gd name="T17" fmla="*/ 21 w 21"/>
                <a:gd name="T18" fmla="*/ 238 h 238"/>
              </a:gdLst>
              <a:ahLst/>
              <a:cxnLst>
                <a:cxn ang="T10">
                  <a:pos x="T0" y="T1"/>
                </a:cxn>
                <a:cxn ang="T11">
                  <a:pos x="T2" y="T3"/>
                </a:cxn>
                <a:cxn ang="T12">
                  <a:pos x="T4" y="T5"/>
                </a:cxn>
                <a:cxn ang="T13">
                  <a:pos x="T6" y="T7"/>
                </a:cxn>
                <a:cxn ang="T14">
                  <a:pos x="T8" y="T9"/>
                </a:cxn>
              </a:cxnLst>
              <a:rect l="T15" t="T16" r="T17" b="T18"/>
              <a:pathLst>
                <a:path w="21" h="238">
                  <a:moveTo>
                    <a:pt x="21" y="238"/>
                  </a:moveTo>
                  <a:lnTo>
                    <a:pt x="7" y="0"/>
                  </a:lnTo>
                  <a:lnTo>
                    <a:pt x="0" y="0"/>
                  </a:lnTo>
                  <a:lnTo>
                    <a:pt x="11" y="238"/>
                  </a:lnTo>
                  <a:lnTo>
                    <a:pt x="21" y="2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4" name="Freeform 956"/>
            <p:cNvSpPr>
              <a:spLocks/>
            </p:cNvSpPr>
            <p:nvPr/>
          </p:nvSpPr>
          <p:spPr bwMode="auto">
            <a:xfrm>
              <a:off x="1044" y="3133"/>
              <a:ext cx="10" cy="48"/>
            </a:xfrm>
            <a:custGeom>
              <a:avLst/>
              <a:gdLst>
                <a:gd name="T0" fmla="*/ 8 w 10"/>
                <a:gd name="T1" fmla="*/ 48 h 48"/>
                <a:gd name="T2" fmla="*/ 10 w 10"/>
                <a:gd name="T3" fmla="*/ 48 h 48"/>
                <a:gd name="T4" fmla="*/ 10 w 10"/>
                <a:gd name="T5" fmla="*/ 0 h 48"/>
                <a:gd name="T6" fmla="*/ 0 w 10"/>
                <a:gd name="T7" fmla="*/ 0 h 48"/>
                <a:gd name="T8" fmla="*/ 0 w 10"/>
                <a:gd name="T9" fmla="*/ 48 h 48"/>
                <a:gd name="T10" fmla="*/ 2 w 10"/>
                <a:gd name="T11" fmla="*/ 47 h 48"/>
                <a:gd name="T12" fmla="*/ 8 w 10"/>
                <a:gd name="T13" fmla="*/ 48 h 48"/>
                <a:gd name="T14" fmla="*/ 0 60000 65536"/>
                <a:gd name="T15" fmla="*/ 0 60000 65536"/>
                <a:gd name="T16" fmla="*/ 0 60000 65536"/>
                <a:gd name="T17" fmla="*/ 0 60000 65536"/>
                <a:gd name="T18" fmla="*/ 0 60000 65536"/>
                <a:gd name="T19" fmla="*/ 0 60000 65536"/>
                <a:gd name="T20" fmla="*/ 0 60000 65536"/>
                <a:gd name="T21" fmla="*/ 0 w 10"/>
                <a:gd name="T22" fmla="*/ 0 h 48"/>
                <a:gd name="T23" fmla="*/ 10 w 10"/>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8">
                  <a:moveTo>
                    <a:pt x="8" y="48"/>
                  </a:moveTo>
                  <a:lnTo>
                    <a:pt x="10" y="48"/>
                  </a:lnTo>
                  <a:lnTo>
                    <a:pt x="10" y="0"/>
                  </a:lnTo>
                  <a:lnTo>
                    <a:pt x="0" y="0"/>
                  </a:lnTo>
                  <a:lnTo>
                    <a:pt x="0" y="48"/>
                  </a:lnTo>
                  <a:lnTo>
                    <a:pt x="2" y="47"/>
                  </a:lnTo>
                  <a:lnTo>
                    <a:pt x="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5" name="Freeform 957"/>
            <p:cNvSpPr>
              <a:spLocks/>
            </p:cNvSpPr>
            <p:nvPr/>
          </p:nvSpPr>
          <p:spPr bwMode="auto">
            <a:xfrm>
              <a:off x="1021" y="3180"/>
              <a:ext cx="31" cy="63"/>
            </a:xfrm>
            <a:custGeom>
              <a:avLst/>
              <a:gdLst>
                <a:gd name="T0" fmla="*/ 6 w 31"/>
                <a:gd name="T1" fmla="*/ 55 h 63"/>
                <a:gd name="T2" fmla="*/ 10 w 31"/>
                <a:gd name="T3" fmla="*/ 61 h 63"/>
                <a:gd name="T4" fmla="*/ 31 w 31"/>
                <a:gd name="T5" fmla="*/ 1 h 63"/>
                <a:gd name="T6" fmla="*/ 25 w 31"/>
                <a:gd name="T7" fmla="*/ 0 h 63"/>
                <a:gd name="T8" fmla="*/ 2 w 31"/>
                <a:gd name="T9" fmla="*/ 57 h 63"/>
                <a:gd name="T10" fmla="*/ 6 w 31"/>
                <a:gd name="T11" fmla="*/ 63 h 63"/>
                <a:gd name="T12" fmla="*/ 2 w 31"/>
                <a:gd name="T13" fmla="*/ 57 h 63"/>
                <a:gd name="T14" fmla="*/ 0 w 31"/>
                <a:gd name="T15" fmla="*/ 63 h 63"/>
                <a:gd name="T16" fmla="*/ 6 w 31"/>
                <a:gd name="T17" fmla="*/ 63 h 63"/>
                <a:gd name="T18" fmla="*/ 6 w 31"/>
                <a:gd name="T19" fmla="*/ 55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3"/>
                <a:gd name="T32" fmla="*/ 31 w 31"/>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3">
                  <a:moveTo>
                    <a:pt x="6" y="55"/>
                  </a:moveTo>
                  <a:lnTo>
                    <a:pt x="10" y="61"/>
                  </a:lnTo>
                  <a:lnTo>
                    <a:pt x="31" y="1"/>
                  </a:lnTo>
                  <a:lnTo>
                    <a:pt x="25" y="0"/>
                  </a:lnTo>
                  <a:lnTo>
                    <a:pt x="2" y="57"/>
                  </a:lnTo>
                  <a:lnTo>
                    <a:pt x="6" y="63"/>
                  </a:lnTo>
                  <a:lnTo>
                    <a:pt x="2" y="57"/>
                  </a:lnTo>
                  <a:lnTo>
                    <a:pt x="0" y="63"/>
                  </a:lnTo>
                  <a:lnTo>
                    <a:pt x="6" y="63"/>
                  </a:lnTo>
                  <a:lnTo>
                    <a:pt x="6"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6" name="Freeform 958"/>
            <p:cNvSpPr>
              <a:spLocks/>
            </p:cNvSpPr>
            <p:nvPr/>
          </p:nvSpPr>
          <p:spPr bwMode="auto">
            <a:xfrm>
              <a:off x="1027" y="3233"/>
              <a:ext cx="355" cy="10"/>
            </a:xfrm>
            <a:custGeom>
              <a:avLst/>
              <a:gdLst>
                <a:gd name="T0" fmla="*/ 345 w 355"/>
                <a:gd name="T1" fmla="*/ 4 h 10"/>
                <a:gd name="T2" fmla="*/ 349 w 355"/>
                <a:gd name="T3" fmla="*/ 0 h 10"/>
                <a:gd name="T4" fmla="*/ 0 w 355"/>
                <a:gd name="T5" fmla="*/ 2 h 10"/>
                <a:gd name="T6" fmla="*/ 0 w 355"/>
                <a:gd name="T7" fmla="*/ 10 h 10"/>
                <a:gd name="T8" fmla="*/ 349 w 355"/>
                <a:gd name="T9" fmla="*/ 10 h 10"/>
                <a:gd name="T10" fmla="*/ 355 w 355"/>
                <a:gd name="T11" fmla="*/ 4 h 10"/>
                <a:gd name="T12" fmla="*/ 349 w 355"/>
                <a:gd name="T13" fmla="*/ 10 h 10"/>
                <a:gd name="T14" fmla="*/ 355 w 355"/>
                <a:gd name="T15" fmla="*/ 10 h 10"/>
                <a:gd name="T16" fmla="*/ 355 w 355"/>
                <a:gd name="T17" fmla="*/ 4 h 10"/>
                <a:gd name="T18" fmla="*/ 345 w 355"/>
                <a:gd name="T19" fmla="*/ 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5"/>
                <a:gd name="T31" fmla="*/ 0 h 10"/>
                <a:gd name="T32" fmla="*/ 355 w 355"/>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5" h="10">
                  <a:moveTo>
                    <a:pt x="345" y="4"/>
                  </a:moveTo>
                  <a:lnTo>
                    <a:pt x="349" y="0"/>
                  </a:lnTo>
                  <a:lnTo>
                    <a:pt x="0" y="2"/>
                  </a:lnTo>
                  <a:lnTo>
                    <a:pt x="0" y="10"/>
                  </a:lnTo>
                  <a:lnTo>
                    <a:pt x="349" y="10"/>
                  </a:lnTo>
                  <a:lnTo>
                    <a:pt x="355" y="4"/>
                  </a:lnTo>
                  <a:lnTo>
                    <a:pt x="349" y="10"/>
                  </a:lnTo>
                  <a:lnTo>
                    <a:pt x="355" y="10"/>
                  </a:lnTo>
                  <a:lnTo>
                    <a:pt x="355" y="4"/>
                  </a:lnTo>
                  <a:lnTo>
                    <a:pt x="34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7" name="Rectangle 959"/>
            <p:cNvSpPr>
              <a:spLocks noChangeArrowheads="1"/>
            </p:cNvSpPr>
            <p:nvPr/>
          </p:nvSpPr>
          <p:spPr bwMode="auto">
            <a:xfrm>
              <a:off x="1372" y="2838"/>
              <a:ext cx="10" cy="3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168" name="Freeform 960"/>
            <p:cNvSpPr>
              <a:spLocks/>
            </p:cNvSpPr>
            <p:nvPr/>
          </p:nvSpPr>
          <p:spPr bwMode="auto">
            <a:xfrm>
              <a:off x="1292" y="2744"/>
              <a:ext cx="90" cy="94"/>
            </a:xfrm>
            <a:custGeom>
              <a:avLst/>
              <a:gdLst>
                <a:gd name="T0" fmla="*/ 0 w 90"/>
                <a:gd name="T1" fmla="*/ 7 h 94"/>
                <a:gd name="T2" fmla="*/ 17 w 90"/>
                <a:gd name="T3" fmla="*/ 9 h 94"/>
                <a:gd name="T4" fmla="*/ 34 w 90"/>
                <a:gd name="T5" fmla="*/ 13 h 94"/>
                <a:gd name="T6" fmla="*/ 48 w 90"/>
                <a:gd name="T7" fmla="*/ 23 h 94"/>
                <a:gd name="T8" fmla="*/ 59 w 90"/>
                <a:gd name="T9" fmla="*/ 32 h 94"/>
                <a:gd name="T10" fmla="*/ 69 w 90"/>
                <a:gd name="T11" fmla="*/ 46 h 94"/>
                <a:gd name="T12" fmla="*/ 75 w 90"/>
                <a:gd name="T13" fmla="*/ 61 h 94"/>
                <a:gd name="T14" fmla="*/ 80 w 90"/>
                <a:gd name="T15" fmla="*/ 76 h 94"/>
                <a:gd name="T16" fmla="*/ 80 w 90"/>
                <a:gd name="T17" fmla="*/ 94 h 94"/>
                <a:gd name="T18" fmla="*/ 90 w 90"/>
                <a:gd name="T19" fmla="*/ 94 h 94"/>
                <a:gd name="T20" fmla="*/ 88 w 90"/>
                <a:gd name="T21" fmla="*/ 75 h 94"/>
                <a:gd name="T22" fmla="*/ 82 w 90"/>
                <a:gd name="T23" fmla="*/ 57 h 94"/>
                <a:gd name="T24" fmla="*/ 75 w 90"/>
                <a:gd name="T25" fmla="*/ 42 h 94"/>
                <a:gd name="T26" fmla="*/ 65 w 90"/>
                <a:gd name="T27" fmla="*/ 27 h 94"/>
                <a:gd name="T28" fmla="*/ 52 w 90"/>
                <a:gd name="T29" fmla="*/ 15 h 94"/>
                <a:gd name="T30" fmla="*/ 36 w 90"/>
                <a:gd name="T31" fmla="*/ 7 h 94"/>
                <a:gd name="T32" fmla="*/ 19 w 90"/>
                <a:gd name="T33" fmla="*/ 2 h 94"/>
                <a:gd name="T34" fmla="*/ 0 w 90"/>
                <a:gd name="T35" fmla="*/ 0 h 94"/>
                <a:gd name="T36" fmla="*/ 0 w 90"/>
                <a:gd name="T37" fmla="*/ 7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94"/>
                <a:gd name="T59" fmla="*/ 90 w 90"/>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94">
                  <a:moveTo>
                    <a:pt x="0" y="7"/>
                  </a:moveTo>
                  <a:lnTo>
                    <a:pt x="17" y="9"/>
                  </a:lnTo>
                  <a:lnTo>
                    <a:pt x="34" y="13"/>
                  </a:lnTo>
                  <a:lnTo>
                    <a:pt x="48" y="23"/>
                  </a:lnTo>
                  <a:lnTo>
                    <a:pt x="59" y="32"/>
                  </a:lnTo>
                  <a:lnTo>
                    <a:pt x="69" y="46"/>
                  </a:lnTo>
                  <a:lnTo>
                    <a:pt x="75" y="61"/>
                  </a:lnTo>
                  <a:lnTo>
                    <a:pt x="80" y="76"/>
                  </a:lnTo>
                  <a:lnTo>
                    <a:pt x="80" y="94"/>
                  </a:lnTo>
                  <a:lnTo>
                    <a:pt x="90" y="94"/>
                  </a:lnTo>
                  <a:lnTo>
                    <a:pt x="88" y="75"/>
                  </a:lnTo>
                  <a:lnTo>
                    <a:pt x="82" y="57"/>
                  </a:lnTo>
                  <a:lnTo>
                    <a:pt x="75" y="42"/>
                  </a:lnTo>
                  <a:lnTo>
                    <a:pt x="65" y="27"/>
                  </a:lnTo>
                  <a:lnTo>
                    <a:pt x="52" y="15"/>
                  </a:lnTo>
                  <a:lnTo>
                    <a:pt x="36" y="7"/>
                  </a:lnTo>
                  <a:lnTo>
                    <a:pt x="19" y="2"/>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69" name="Freeform 961"/>
            <p:cNvSpPr>
              <a:spLocks/>
            </p:cNvSpPr>
            <p:nvPr/>
          </p:nvSpPr>
          <p:spPr bwMode="auto">
            <a:xfrm>
              <a:off x="1123" y="2744"/>
              <a:ext cx="169" cy="7"/>
            </a:xfrm>
            <a:custGeom>
              <a:avLst/>
              <a:gdLst>
                <a:gd name="T0" fmla="*/ 0 w 169"/>
                <a:gd name="T1" fmla="*/ 7 h 7"/>
                <a:gd name="T2" fmla="*/ 2 w 169"/>
                <a:gd name="T3" fmla="*/ 7 h 7"/>
                <a:gd name="T4" fmla="*/ 169 w 169"/>
                <a:gd name="T5" fmla="*/ 7 h 7"/>
                <a:gd name="T6" fmla="*/ 169 w 169"/>
                <a:gd name="T7" fmla="*/ 0 h 7"/>
                <a:gd name="T8" fmla="*/ 2 w 169"/>
                <a:gd name="T9" fmla="*/ 0 h 7"/>
                <a:gd name="T10" fmla="*/ 0 w 169"/>
                <a:gd name="T11" fmla="*/ 7 h 7"/>
                <a:gd name="T12" fmla="*/ 0 60000 65536"/>
                <a:gd name="T13" fmla="*/ 0 60000 65536"/>
                <a:gd name="T14" fmla="*/ 0 60000 65536"/>
                <a:gd name="T15" fmla="*/ 0 60000 65536"/>
                <a:gd name="T16" fmla="*/ 0 60000 65536"/>
                <a:gd name="T17" fmla="*/ 0 60000 65536"/>
                <a:gd name="T18" fmla="*/ 0 w 169"/>
                <a:gd name="T19" fmla="*/ 0 h 7"/>
                <a:gd name="T20" fmla="*/ 169 w 169"/>
                <a:gd name="T21" fmla="*/ 7 h 7"/>
              </a:gdLst>
              <a:ahLst/>
              <a:cxnLst>
                <a:cxn ang="T12">
                  <a:pos x="T0" y="T1"/>
                </a:cxn>
                <a:cxn ang="T13">
                  <a:pos x="T2" y="T3"/>
                </a:cxn>
                <a:cxn ang="T14">
                  <a:pos x="T4" y="T5"/>
                </a:cxn>
                <a:cxn ang="T15">
                  <a:pos x="T6" y="T7"/>
                </a:cxn>
                <a:cxn ang="T16">
                  <a:pos x="T8" y="T9"/>
                </a:cxn>
                <a:cxn ang="T17">
                  <a:pos x="T10" y="T11"/>
                </a:cxn>
              </a:cxnLst>
              <a:rect l="T18" t="T19" r="T20" b="T21"/>
              <a:pathLst>
                <a:path w="169" h="7">
                  <a:moveTo>
                    <a:pt x="0" y="7"/>
                  </a:moveTo>
                  <a:lnTo>
                    <a:pt x="2" y="7"/>
                  </a:lnTo>
                  <a:lnTo>
                    <a:pt x="169" y="7"/>
                  </a:lnTo>
                  <a:lnTo>
                    <a:pt x="169" y="0"/>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0" name="Freeform 962"/>
            <p:cNvSpPr>
              <a:spLocks/>
            </p:cNvSpPr>
            <p:nvPr/>
          </p:nvSpPr>
          <p:spPr bwMode="auto">
            <a:xfrm>
              <a:off x="1090" y="2732"/>
              <a:ext cx="35" cy="19"/>
            </a:xfrm>
            <a:custGeom>
              <a:avLst/>
              <a:gdLst>
                <a:gd name="T0" fmla="*/ 4 w 35"/>
                <a:gd name="T1" fmla="*/ 8 h 19"/>
                <a:gd name="T2" fmla="*/ 0 w 35"/>
                <a:gd name="T3" fmla="*/ 8 h 19"/>
                <a:gd name="T4" fmla="*/ 6 w 35"/>
                <a:gd name="T5" fmla="*/ 10 h 19"/>
                <a:gd name="T6" fmla="*/ 10 w 35"/>
                <a:gd name="T7" fmla="*/ 14 h 19"/>
                <a:gd name="T8" fmla="*/ 16 w 35"/>
                <a:gd name="T9" fmla="*/ 16 h 19"/>
                <a:gd name="T10" fmla="*/ 21 w 35"/>
                <a:gd name="T11" fmla="*/ 17 h 19"/>
                <a:gd name="T12" fmla="*/ 25 w 35"/>
                <a:gd name="T13" fmla="*/ 17 h 19"/>
                <a:gd name="T14" fmla="*/ 31 w 35"/>
                <a:gd name="T15" fmla="*/ 19 h 19"/>
                <a:gd name="T16" fmla="*/ 33 w 35"/>
                <a:gd name="T17" fmla="*/ 19 h 19"/>
                <a:gd name="T18" fmla="*/ 35 w 35"/>
                <a:gd name="T19" fmla="*/ 12 h 19"/>
                <a:gd name="T20" fmla="*/ 31 w 35"/>
                <a:gd name="T21" fmla="*/ 10 h 19"/>
                <a:gd name="T22" fmla="*/ 27 w 35"/>
                <a:gd name="T23" fmla="*/ 10 h 19"/>
                <a:gd name="T24" fmla="*/ 23 w 35"/>
                <a:gd name="T25" fmla="*/ 10 h 19"/>
                <a:gd name="T26" fmla="*/ 19 w 35"/>
                <a:gd name="T27" fmla="*/ 8 h 19"/>
                <a:gd name="T28" fmla="*/ 14 w 35"/>
                <a:gd name="T29" fmla="*/ 6 h 19"/>
                <a:gd name="T30" fmla="*/ 10 w 35"/>
                <a:gd name="T31" fmla="*/ 4 h 19"/>
                <a:gd name="T32" fmla="*/ 6 w 35"/>
                <a:gd name="T33" fmla="*/ 0 h 19"/>
                <a:gd name="T34" fmla="*/ 4 w 35"/>
                <a:gd name="T35" fmla="*/ 0 h 19"/>
                <a:gd name="T36" fmla="*/ 4 w 35"/>
                <a:gd name="T37" fmla="*/ 8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19"/>
                <a:gd name="T59" fmla="*/ 35 w 35"/>
                <a:gd name="T60" fmla="*/ 19 h 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19">
                  <a:moveTo>
                    <a:pt x="4" y="8"/>
                  </a:moveTo>
                  <a:lnTo>
                    <a:pt x="0" y="8"/>
                  </a:lnTo>
                  <a:lnTo>
                    <a:pt x="6" y="10"/>
                  </a:lnTo>
                  <a:lnTo>
                    <a:pt x="10" y="14"/>
                  </a:lnTo>
                  <a:lnTo>
                    <a:pt x="16" y="16"/>
                  </a:lnTo>
                  <a:lnTo>
                    <a:pt x="21" y="17"/>
                  </a:lnTo>
                  <a:lnTo>
                    <a:pt x="25" y="17"/>
                  </a:lnTo>
                  <a:lnTo>
                    <a:pt x="31" y="19"/>
                  </a:lnTo>
                  <a:lnTo>
                    <a:pt x="33" y="19"/>
                  </a:lnTo>
                  <a:lnTo>
                    <a:pt x="35" y="12"/>
                  </a:lnTo>
                  <a:lnTo>
                    <a:pt x="31" y="10"/>
                  </a:lnTo>
                  <a:lnTo>
                    <a:pt x="27" y="10"/>
                  </a:lnTo>
                  <a:lnTo>
                    <a:pt x="23" y="10"/>
                  </a:lnTo>
                  <a:lnTo>
                    <a:pt x="19" y="8"/>
                  </a:lnTo>
                  <a:lnTo>
                    <a:pt x="14" y="6"/>
                  </a:lnTo>
                  <a:lnTo>
                    <a:pt x="10" y="4"/>
                  </a:lnTo>
                  <a:lnTo>
                    <a:pt x="6" y="0"/>
                  </a:lnTo>
                  <a:lnTo>
                    <a:pt x="4" y="0"/>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1" name="Freeform 963"/>
            <p:cNvSpPr>
              <a:spLocks/>
            </p:cNvSpPr>
            <p:nvPr/>
          </p:nvSpPr>
          <p:spPr bwMode="auto">
            <a:xfrm>
              <a:off x="1071" y="2502"/>
              <a:ext cx="219" cy="270"/>
            </a:xfrm>
            <a:custGeom>
              <a:avLst/>
              <a:gdLst>
                <a:gd name="T0" fmla="*/ 113 w 219"/>
                <a:gd name="T1" fmla="*/ 270 h 270"/>
                <a:gd name="T2" fmla="*/ 125 w 219"/>
                <a:gd name="T3" fmla="*/ 269 h 270"/>
                <a:gd name="T4" fmla="*/ 136 w 219"/>
                <a:gd name="T5" fmla="*/ 267 h 270"/>
                <a:gd name="T6" fmla="*/ 146 w 219"/>
                <a:gd name="T7" fmla="*/ 265 h 270"/>
                <a:gd name="T8" fmla="*/ 155 w 219"/>
                <a:gd name="T9" fmla="*/ 259 h 270"/>
                <a:gd name="T10" fmla="*/ 175 w 219"/>
                <a:gd name="T11" fmla="*/ 249 h 270"/>
                <a:gd name="T12" fmla="*/ 190 w 219"/>
                <a:gd name="T13" fmla="*/ 236 h 270"/>
                <a:gd name="T14" fmla="*/ 202 w 219"/>
                <a:gd name="T15" fmla="*/ 219 h 270"/>
                <a:gd name="T16" fmla="*/ 211 w 219"/>
                <a:gd name="T17" fmla="*/ 201 h 270"/>
                <a:gd name="T18" fmla="*/ 215 w 219"/>
                <a:gd name="T19" fmla="*/ 190 h 270"/>
                <a:gd name="T20" fmla="*/ 217 w 219"/>
                <a:gd name="T21" fmla="*/ 180 h 270"/>
                <a:gd name="T22" fmla="*/ 219 w 219"/>
                <a:gd name="T23" fmla="*/ 169 h 270"/>
                <a:gd name="T24" fmla="*/ 219 w 219"/>
                <a:gd name="T25" fmla="*/ 159 h 270"/>
                <a:gd name="T26" fmla="*/ 217 w 219"/>
                <a:gd name="T27" fmla="*/ 105 h 270"/>
                <a:gd name="T28" fmla="*/ 215 w 219"/>
                <a:gd name="T29" fmla="*/ 94 h 270"/>
                <a:gd name="T30" fmla="*/ 213 w 219"/>
                <a:gd name="T31" fmla="*/ 84 h 270"/>
                <a:gd name="T32" fmla="*/ 211 w 219"/>
                <a:gd name="T33" fmla="*/ 73 h 270"/>
                <a:gd name="T34" fmla="*/ 207 w 219"/>
                <a:gd name="T35" fmla="*/ 63 h 270"/>
                <a:gd name="T36" fmla="*/ 196 w 219"/>
                <a:gd name="T37" fmla="*/ 46 h 270"/>
                <a:gd name="T38" fmla="*/ 182 w 219"/>
                <a:gd name="T39" fmla="*/ 30 h 270"/>
                <a:gd name="T40" fmla="*/ 165 w 219"/>
                <a:gd name="T41" fmla="*/ 17 h 270"/>
                <a:gd name="T42" fmla="*/ 148 w 219"/>
                <a:gd name="T43" fmla="*/ 7 h 270"/>
                <a:gd name="T44" fmla="*/ 136 w 219"/>
                <a:gd name="T45" fmla="*/ 4 h 270"/>
                <a:gd name="T46" fmla="*/ 127 w 219"/>
                <a:gd name="T47" fmla="*/ 2 h 270"/>
                <a:gd name="T48" fmla="*/ 115 w 219"/>
                <a:gd name="T49" fmla="*/ 2 h 270"/>
                <a:gd name="T50" fmla="*/ 104 w 219"/>
                <a:gd name="T51" fmla="*/ 0 h 270"/>
                <a:gd name="T52" fmla="*/ 94 w 219"/>
                <a:gd name="T53" fmla="*/ 2 h 270"/>
                <a:gd name="T54" fmla="*/ 83 w 219"/>
                <a:gd name="T55" fmla="*/ 4 h 270"/>
                <a:gd name="T56" fmla="*/ 73 w 219"/>
                <a:gd name="T57" fmla="*/ 7 h 270"/>
                <a:gd name="T58" fmla="*/ 63 w 219"/>
                <a:gd name="T59" fmla="*/ 11 h 270"/>
                <a:gd name="T60" fmla="*/ 44 w 219"/>
                <a:gd name="T61" fmla="*/ 21 h 270"/>
                <a:gd name="T62" fmla="*/ 29 w 219"/>
                <a:gd name="T63" fmla="*/ 34 h 270"/>
                <a:gd name="T64" fmla="*/ 15 w 219"/>
                <a:gd name="T65" fmla="*/ 52 h 270"/>
                <a:gd name="T66" fmla="*/ 8 w 219"/>
                <a:gd name="T67" fmla="*/ 71 h 270"/>
                <a:gd name="T68" fmla="*/ 4 w 219"/>
                <a:gd name="T69" fmla="*/ 80 h 270"/>
                <a:gd name="T70" fmla="*/ 2 w 219"/>
                <a:gd name="T71" fmla="*/ 92 h 270"/>
                <a:gd name="T72" fmla="*/ 0 w 219"/>
                <a:gd name="T73" fmla="*/ 102 h 270"/>
                <a:gd name="T74" fmla="*/ 0 w 219"/>
                <a:gd name="T75" fmla="*/ 113 h 270"/>
                <a:gd name="T76" fmla="*/ 2 w 219"/>
                <a:gd name="T77" fmla="*/ 167 h 270"/>
                <a:gd name="T78" fmla="*/ 2 w 219"/>
                <a:gd name="T79" fmla="*/ 176 h 270"/>
                <a:gd name="T80" fmla="*/ 4 w 219"/>
                <a:gd name="T81" fmla="*/ 188 h 270"/>
                <a:gd name="T82" fmla="*/ 8 w 219"/>
                <a:gd name="T83" fmla="*/ 198 h 270"/>
                <a:gd name="T84" fmla="*/ 12 w 219"/>
                <a:gd name="T85" fmla="*/ 207 h 270"/>
                <a:gd name="T86" fmla="*/ 23 w 219"/>
                <a:gd name="T87" fmla="*/ 226 h 270"/>
                <a:gd name="T88" fmla="*/ 36 w 219"/>
                <a:gd name="T89" fmla="*/ 242 h 270"/>
                <a:gd name="T90" fmla="*/ 52 w 219"/>
                <a:gd name="T91" fmla="*/ 253 h 270"/>
                <a:gd name="T92" fmla="*/ 71 w 219"/>
                <a:gd name="T93" fmla="*/ 263 h 270"/>
                <a:gd name="T94" fmla="*/ 81 w 219"/>
                <a:gd name="T95" fmla="*/ 267 h 270"/>
                <a:gd name="T96" fmla="*/ 92 w 219"/>
                <a:gd name="T97" fmla="*/ 269 h 270"/>
                <a:gd name="T98" fmla="*/ 102 w 219"/>
                <a:gd name="T99" fmla="*/ 270 h 270"/>
                <a:gd name="T100" fmla="*/ 113 w 219"/>
                <a:gd name="T101" fmla="*/ 270 h 2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9"/>
                <a:gd name="T154" fmla="*/ 0 h 270"/>
                <a:gd name="T155" fmla="*/ 219 w 219"/>
                <a:gd name="T156" fmla="*/ 270 h 27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9" h="270">
                  <a:moveTo>
                    <a:pt x="113" y="270"/>
                  </a:moveTo>
                  <a:lnTo>
                    <a:pt x="125" y="269"/>
                  </a:lnTo>
                  <a:lnTo>
                    <a:pt x="136" y="267"/>
                  </a:lnTo>
                  <a:lnTo>
                    <a:pt x="146" y="265"/>
                  </a:lnTo>
                  <a:lnTo>
                    <a:pt x="155" y="259"/>
                  </a:lnTo>
                  <a:lnTo>
                    <a:pt x="175" y="249"/>
                  </a:lnTo>
                  <a:lnTo>
                    <a:pt x="190" y="236"/>
                  </a:lnTo>
                  <a:lnTo>
                    <a:pt x="202" y="219"/>
                  </a:lnTo>
                  <a:lnTo>
                    <a:pt x="211" y="201"/>
                  </a:lnTo>
                  <a:lnTo>
                    <a:pt x="215" y="190"/>
                  </a:lnTo>
                  <a:lnTo>
                    <a:pt x="217" y="180"/>
                  </a:lnTo>
                  <a:lnTo>
                    <a:pt x="219" y="169"/>
                  </a:lnTo>
                  <a:lnTo>
                    <a:pt x="219" y="159"/>
                  </a:lnTo>
                  <a:lnTo>
                    <a:pt x="217" y="105"/>
                  </a:lnTo>
                  <a:lnTo>
                    <a:pt x="215" y="94"/>
                  </a:lnTo>
                  <a:lnTo>
                    <a:pt x="213" y="84"/>
                  </a:lnTo>
                  <a:lnTo>
                    <a:pt x="211" y="73"/>
                  </a:lnTo>
                  <a:lnTo>
                    <a:pt x="207" y="63"/>
                  </a:lnTo>
                  <a:lnTo>
                    <a:pt x="196" y="46"/>
                  </a:lnTo>
                  <a:lnTo>
                    <a:pt x="182" y="30"/>
                  </a:lnTo>
                  <a:lnTo>
                    <a:pt x="165" y="17"/>
                  </a:lnTo>
                  <a:lnTo>
                    <a:pt x="148" y="7"/>
                  </a:lnTo>
                  <a:lnTo>
                    <a:pt x="136" y="4"/>
                  </a:lnTo>
                  <a:lnTo>
                    <a:pt x="127" y="2"/>
                  </a:lnTo>
                  <a:lnTo>
                    <a:pt x="115" y="2"/>
                  </a:lnTo>
                  <a:lnTo>
                    <a:pt x="104" y="0"/>
                  </a:lnTo>
                  <a:lnTo>
                    <a:pt x="94" y="2"/>
                  </a:lnTo>
                  <a:lnTo>
                    <a:pt x="83" y="4"/>
                  </a:lnTo>
                  <a:lnTo>
                    <a:pt x="73" y="7"/>
                  </a:lnTo>
                  <a:lnTo>
                    <a:pt x="63" y="11"/>
                  </a:lnTo>
                  <a:lnTo>
                    <a:pt x="44" y="21"/>
                  </a:lnTo>
                  <a:lnTo>
                    <a:pt x="29" y="34"/>
                  </a:lnTo>
                  <a:lnTo>
                    <a:pt x="15" y="52"/>
                  </a:lnTo>
                  <a:lnTo>
                    <a:pt x="8" y="71"/>
                  </a:lnTo>
                  <a:lnTo>
                    <a:pt x="4" y="80"/>
                  </a:lnTo>
                  <a:lnTo>
                    <a:pt x="2" y="92"/>
                  </a:lnTo>
                  <a:lnTo>
                    <a:pt x="0" y="102"/>
                  </a:lnTo>
                  <a:lnTo>
                    <a:pt x="0" y="113"/>
                  </a:lnTo>
                  <a:lnTo>
                    <a:pt x="2" y="167"/>
                  </a:lnTo>
                  <a:lnTo>
                    <a:pt x="2" y="176"/>
                  </a:lnTo>
                  <a:lnTo>
                    <a:pt x="4" y="188"/>
                  </a:lnTo>
                  <a:lnTo>
                    <a:pt x="8" y="198"/>
                  </a:lnTo>
                  <a:lnTo>
                    <a:pt x="12" y="207"/>
                  </a:lnTo>
                  <a:lnTo>
                    <a:pt x="23" y="226"/>
                  </a:lnTo>
                  <a:lnTo>
                    <a:pt x="36" y="242"/>
                  </a:lnTo>
                  <a:lnTo>
                    <a:pt x="52" y="253"/>
                  </a:lnTo>
                  <a:lnTo>
                    <a:pt x="71" y="263"/>
                  </a:lnTo>
                  <a:lnTo>
                    <a:pt x="81" y="267"/>
                  </a:lnTo>
                  <a:lnTo>
                    <a:pt x="92" y="269"/>
                  </a:lnTo>
                  <a:lnTo>
                    <a:pt x="102" y="270"/>
                  </a:lnTo>
                  <a:lnTo>
                    <a:pt x="113" y="27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2" name="Freeform 964"/>
            <p:cNvSpPr>
              <a:spLocks/>
            </p:cNvSpPr>
            <p:nvPr/>
          </p:nvSpPr>
          <p:spPr bwMode="auto">
            <a:xfrm>
              <a:off x="1184" y="2661"/>
              <a:ext cx="110" cy="115"/>
            </a:xfrm>
            <a:custGeom>
              <a:avLst/>
              <a:gdLst>
                <a:gd name="T0" fmla="*/ 102 w 110"/>
                <a:gd name="T1" fmla="*/ 0 h 115"/>
                <a:gd name="T2" fmla="*/ 102 w 110"/>
                <a:gd name="T3" fmla="*/ 10 h 115"/>
                <a:gd name="T4" fmla="*/ 100 w 110"/>
                <a:gd name="T5" fmla="*/ 21 h 115"/>
                <a:gd name="T6" fmla="*/ 98 w 110"/>
                <a:gd name="T7" fmla="*/ 31 h 115"/>
                <a:gd name="T8" fmla="*/ 94 w 110"/>
                <a:gd name="T9" fmla="*/ 40 h 115"/>
                <a:gd name="T10" fmla="*/ 87 w 110"/>
                <a:gd name="T11" fmla="*/ 58 h 115"/>
                <a:gd name="T12" fmla="*/ 73 w 110"/>
                <a:gd name="T13" fmla="*/ 73 h 115"/>
                <a:gd name="T14" fmla="*/ 58 w 110"/>
                <a:gd name="T15" fmla="*/ 87 h 115"/>
                <a:gd name="T16" fmla="*/ 41 w 110"/>
                <a:gd name="T17" fmla="*/ 98 h 115"/>
                <a:gd name="T18" fmla="*/ 31 w 110"/>
                <a:gd name="T19" fmla="*/ 102 h 115"/>
                <a:gd name="T20" fmla="*/ 21 w 110"/>
                <a:gd name="T21" fmla="*/ 104 h 115"/>
                <a:gd name="T22" fmla="*/ 12 w 110"/>
                <a:gd name="T23" fmla="*/ 106 h 115"/>
                <a:gd name="T24" fmla="*/ 0 w 110"/>
                <a:gd name="T25" fmla="*/ 108 h 115"/>
                <a:gd name="T26" fmla="*/ 0 w 110"/>
                <a:gd name="T27" fmla="*/ 115 h 115"/>
                <a:gd name="T28" fmla="*/ 12 w 110"/>
                <a:gd name="T29" fmla="*/ 113 h 115"/>
                <a:gd name="T30" fmla="*/ 23 w 110"/>
                <a:gd name="T31" fmla="*/ 111 h 115"/>
                <a:gd name="T32" fmla="*/ 35 w 110"/>
                <a:gd name="T33" fmla="*/ 110 h 115"/>
                <a:gd name="T34" fmla="*/ 44 w 110"/>
                <a:gd name="T35" fmla="*/ 104 h 115"/>
                <a:gd name="T36" fmla="*/ 64 w 110"/>
                <a:gd name="T37" fmla="*/ 94 h 115"/>
                <a:gd name="T38" fmla="*/ 79 w 110"/>
                <a:gd name="T39" fmla="*/ 79 h 115"/>
                <a:gd name="T40" fmla="*/ 92 w 110"/>
                <a:gd name="T41" fmla="*/ 62 h 115"/>
                <a:gd name="T42" fmla="*/ 102 w 110"/>
                <a:gd name="T43" fmla="*/ 42 h 115"/>
                <a:gd name="T44" fmla="*/ 106 w 110"/>
                <a:gd name="T45" fmla="*/ 33 h 115"/>
                <a:gd name="T46" fmla="*/ 108 w 110"/>
                <a:gd name="T47" fmla="*/ 21 h 115"/>
                <a:gd name="T48" fmla="*/ 110 w 110"/>
                <a:gd name="T49" fmla="*/ 12 h 115"/>
                <a:gd name="T50" fmla="*/ 110 w 110"/>
                <a:gd name="T51" fmla="*/ 0 h 115"/>
                <a:gd name="T52" fmla="*/ 102 w 110"/>
                <a:gd name="T53" fmla="*/ 0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0"/>
                <a:gd name="T82" fmla="*/ 0 h 115"/>
                <a:gd name="T83" fmla="*/ 110 w 110"/>
                <a:gd name="T84" fmla="*/ 115 h 11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0" h="115">
                  <a:moveTo>
                    <a:pt x="102" y="0"/>
                  </a:moveTo>
                  <a:lnTo>
                    <a:pt x="102" y="10"/>
                  </a:lnTo>
                  <a:lnTo>
                    <a:pt x="100" y="21"/>
                  </a:lnTo>
                  <a:lnTo>
                    <a:pt x="98" y="31"/>
                  </a:lnTo>
                  <a:lnTo>
                    <a:pt x="94" y="40"/>
                  </a:lnTo>
                  <a:lnTo>
                    <a:pt x="87" y="58"/>
                  </a:lnTo>
                  <a:lnTo>
                    <a:pt x="73" y="73"/>
                  </a:lnTo>
                  <a:lnTo>
                    <a:pt x="58" y="87"/>
                  </a:lnTo>
                  <a:lnTo>
                    <a:pt x="41" y="98"/>
                  </a:lnTo>
                  <a:lnTo>
                    <a:pt x="31" y="102"/>
                  </a:lnTo>
                  <a:lnTo>
                    <a:pt x="21" y="104"/>
                  </a:lnTo>
                  <a:lnTo>
                    <a:pt x="12" y="106"/>
                  </a:lnTo>
                  <a:lnTo>
                    <a:pt x="0" y="108"/>
                  </a:lnTo>
                  <a:lnTo>
                    <a:pt x="0" y="115"/>
                  </a:lnTo>
                  <a:lnTo>
                    <a:pt x="12" y="113"/>
                  </a:lnTo>
                  <a:lnTo>
                    <a:pt x="23" y="111"/>
                  </a:lnTo>
                  <a:lnTo>
                    <a:pt x="35" y="110"/>
                  </a:lnTo>
                  <a:lnTo>
                    <a:pt x="44" y="104"/>
                  </a:lnTo>
                  <a:lnTo>
                    <a:pt x="64" y="94"/>
                  </a:lnTo>
                  <a:lnTo>
                    <a:pt x="79" y="79"/>
                  </a:lnTo>
                  <a:lnTo>
                    <a:pt x="92" y="62"/>
                  </a:lnTo>
                  <a:lnTo>
                    <a:pt x="102" y="42"/>
                  </a:lnTo>
                  <a:lnTo>
                    <a:pt x="106" y="33"/>
                  </a:lnTo>
                  <a:lnTo>
                    <a:pt x="108" y="21"/>
                  </a:lnTo>
                  <a:lnTo>
                    <a:pt x="110" y="12"/>
                  </a:lnTo>
                  <a:lnTo>
                    <a:pt x="110" y="0"/>
                  </a:lnTo>
                  <a:lnTo>
                    <a:pt x="1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3" name="Freeform 965"/>
            <p:cNvSpPr>
              <a:spLocks/>
            </p:cNvSpPr>
            <p:nvPr/>
          </p:nvSpPr>
          <p:spPr bwMode="auto">
            <a:xfrm>
              <a:off x="1284" y="2607"/>
              <a:ext cx="10" cy="54"/>
            </a:xfrm>
            <a:custGeom>
              <a:avLst/>
              <a:gdLst>
                <a:gd name="T0" fmla="*/ 0 w 10"/>
                <a:gd name="T1" fmla="*/ 0 h 54"/>
                <a:gd name="T2" fmla="*/ 2 w 10"/>
                <a:gd name="T3" fmla="*/ 54 h 54"/>
                <a:gd name="T4" fmla="*/ 10 w 10"/>
                <a:gd name="T5" fmla="*/ 54 h 54"/>
                <a:gd name="T6" fmla="*/ 8 w 10"/>
                <a:gd name="T7" fmla="*/ 0 h 54"/>
                <a:gd name="T8" fmla="*/ 0 w 10"/>
                <a:gd name="T9" fmla="*/ 0 h 54"/>
                <a:gd name="T10" fmla="*/ 0 60000 65536"/>
                <a:gd name="T11" fmla="*/ 0 60000 65536"/>
                <a:gd name="T12" fmla="*/ 0 60000 65536"/>
                <a:gd name="T13" fmla="*/ 0 60000 65536"/>
                <a:gd name="T14" fmla="*/ 0 60000 65536"/>
                <a:gd name="T15" fmla="*/ 0 w 10"/>
                <a:gd name="T16" fmla="*/ 0 h 54"/>
                <a:gd name="T17" fmla="*/ 10 w 10"/>
                <a:gd name="T18" fmla="*/ 54 h 54"/>
              </a:gdLst>
              <a:ahLst/>
              <a:cxnLst>
                <a:cxn ang="T10">
                  <a:pos x="T0" y="T1"/>
                </a:cxn>
                <a:cxn ang="T11">
                  <a:pos x="T2" y="T3"/>
                </a:cxn>
                <a:cxn ang="T12">
                  <a:pos x="T4" y="T5"/>
                </a:cxn>
                <a:cxn ang="T13">
                  <a:pos x="T6" y="T7"/>
                </a:cxn>
                <a:cxn ang="T14">
                  <a:pos x="T8" y="T9"/>
                </a:cxn>
              </a:cxnLst>
              <a:rect l="T15" t="T16" r="T17" b="T18"/>
              <a:pathLst>
                <a:path w="10" h="54">
                  <a:moveTo>
                    <a:pt x="0" y="0"/>
                  </a:moveTo>
                  <a:lnTo>
                    <a:pt x="2" y="54"/>
                  </a:lnTo>
                  <a:lnTo>
                    <a:pt x="10" y="54"/>
                  </a:lnTo>
                  <a:lnTo>
                    <a:pt x="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4" name="Freeform 966"/>
            <p:cNvSpPr>
              <a:spLocks/>
            </p:cNvSpPr>
            <p:nvPr/>
          </p:nvSpPr>
          <p:spPr bwMode="auto">
            <a:xfrm>
              <a:off x="1175" y="2498"/>
              <a:ext cx="117" cy="109"/>
            </a:xfrm>
            <a:custGeom>
              <a:avLst/>
              <a:gdLst>
                <a:gd name="T0" fmla="*/ 0 w 117"/>
                <a:gd name="T1" fmla="*/ 10 h 109"/>
                <a:gd name="T2" fmla="*/ 11 w 117"/>
                <a:gd name="T3" fmla="*/ 10 h 109"/>
                <a:gd name="T4" fmla="*/ 21 w 117"/>
                <a:gd name="T5" fmla="*/ 10 h 109"/>
                <a:gd name="T6" fmla="*/ 32 w 117"/>
                <a:gd name="T7" fmla="*/ 11 h 109"/>
                <a:gd name="T8" fmla="*/ 42 w 117"/>
                <a:gd name="T9" fmla="*/ 15 h 109"/>
                <a:gd name="T10" fmla="*/ 59 w 117"/>
                <a:gd name="T11" fmla="*/ 25 h 109"/>
                <a:gd name="T12" fmla="*/ 74 w 117"/>
                <a:gd name="T13" fmla="*/ 36 h 109"/>
                <a:gd name="T14" fmla="*/ 88 w 117"/>
                <a:gd name="T15" fmla="*/ 52 h 109"/>
                <a:gd name="T16" fmla="*/ 99 w 117"/>
                <a:gd name="T17" fmla="*/ 69 h 109"/>
                <a:gd name="T18" fmla="*/ 103 w 117"/>
                <a:gd name="T19" fmla="*/ 79 h 109"/>
                <a:gd name="T20" fmla="*/ 105 w 117"/>
                <a:gd name="T21" fmla="*/ 88 h 109"/>
                <a:gd name="T22" fmla="*/ 107 w 117"/>
                <a:gd name="T23" fmla="*/ 100 h 109"/>
                <a:gd name="T24" fmla="*/ 109 w 117"/>
                <a:gd name="T25" fmla="*/ 109 h 109"/>
                <a:gd name="T26" fmla="*/ 117 w 117"/>
                <a:gd name="T27" fmla="*/ 109 h 109"/>
                <a:gd name="T28" fmla="*/ 117 w 117"/>
                <a:gd name="T29" fmla="*/ 98 h 109"/>
                <a:gd name="T30" fmla="*/ 113 w 117"/>
                <a:gd name="T31" fmla="*/ 86 h 109"/>
                <a:gd name="T32" fmla="*/ 111 w 117"/>
                <a:gd name="T33" fmla="*/ 77 h 109"/>
                <a:gd name="T34" fmla="*/ 107 w 117"/>
                <a:gd name="T35" fmla="*/ 65 h 109"/>
                <a:gd name="T36" fmla="*/ 96 w 117"/>
                <a:gd name="T37" fmla="*/ 48 h 109"/>
                <a:gd name="T38" fmla="*/ 80 w 117"/>
                <a:gd name="T39" fmla="*/ 31 h 109"/>
                <a:gd name="T40" fmla="*/ 63 w 117"/>
                <a:gd name="T41" fmla="*/ 17 h 109"/>
                <a:gd name="T42" fmla="*/ 44 w 117"/>
                <a:gd name="T43" fmla="*/ 8 h 109"/>
                <a:gd name="T44" fmla="*/ 34 w 117"/>
                <a:gd name="T45" fmla="*/ 4 h 109"/>
                <a:gd name="T46" fmla="*/ 23 w 117"/>
                <a:gd name="T47" fmla="*/ 2 h 109"/>
                <a:gd name="T48" fmla="*/ 11 w 117"/>
                <a:gd name="T49" fmla="*/ 0 h 109"/>
                <a:gd name="T50" fmla="*/ 0 w 117"/>
                <a:gd name="T51" fmla="*/ 0 h 109"/>
                <a:gd name="T52" fmla="*/ 0 w 117"/>
                <a:gd name="T53" fmla="*/ 10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109"/>
                <a:gd name="T83" fmla="*/ 117 w 117"/>
                <a:gd name="T84" fmla="*/ 109 h 1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109">
                  <a:moveTo>
                    <a:pt x="0" y="10"/>
                  </a:moveTo>
                  <a:lnTo>
                    <a:pt x="11" y="10"/>
                  </a:lnTo>
                  <a:lnTo>
                    <a:pt x="21" y="10"/>
                  </a:lnTo>
                  <a:lnTo>
                    <a:pt x="32" y="11"/>
                  </a:lnTo>
                  <a:lnTo>
                    <a:pt x="42" y="15"/>
                  </a:lnTo>
                  <a:lnTo>
                    <a:pt x="59" y="25"/>
                  </a:lnTo>
                  <a:lnTo>
                    <a:pt x="74" y="36"/>
                  </a:lnTo>
                  <a:lnTo>
                    <a:pt x="88" y="52"/>
                  </a:lnTo>
                  <a:lnTo>
                    <a:pt x="99" y="69"/>
                  </a:lnTo>
                  <a:lnTo>
                    <a:pt x="103" y="79"/>
                  </a:lnTo>
                  <a:lnTo>
                    <a:pt x="105" y="88"/>
                  </a:lnTo>
                  <a:lnTo>
                    <a:pt x="107" y="100"/>
                  </a:lnTo>
                  <a:lnTo>
                    <a:pt x="109" y="109"/>
                  </a:lnTo>
                  <a:lnTo>
                    <a:pt x="117" y="109"/>
                  </a:lnTo>
                  <a:lnTo>
                    <a:pt x="117" y="98"/>
                  </a:lnTo>
                  <a:lnTo>
                    <a:pt x="113" y="86"/>
                  </a:lnTo>
                  <a:lnTo>
                    <a:pt x="111" y="77"/>
                  </a:lnTo>
                  <a:lnTo>
                    <a:pt x="107" y="65"/>
                  </a:lnTo>
                  <a:lnTo>
                    <a:pt x="96" y="48"/>
                  </a:lnTo>
                  <a:lnTo>
                    <a:pt x="80" y="31"/>
                  </a:lnTo>
                  <a:lnTo>
                    <a:pt x="63" y="17"/>
                  </a:lnTo>
                  <a:lnTo>
                    <a:pt x="44" y="8"/>
                  </a:lnTo>
                  <a:lnTo>
                    <a:pt x="34" y="4"/>
                  </a:lnTo>
                  <a:lnTo>
                    <a:pt x="23" y="2"/>
                  </a:lnTo>
                  <a:lnTo>
                    <a:pt x="11" y="0"/>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5" name="Freeform 967"/>
            <p:cNvSpPr>
              <a:spLocks/>
            </p:cNvSpPr>
            <p:nvPr/>
          </p:nvSpPr>
          <p:spPr bwMode="auto">
            <a:xfrm>
              <a:off x="1175" y="2498"/>
              <a:ext cx="0" cy="10"/>
            </a:xfrm>
            <a:custGeom>
              <a:avLst/>
              <a:gdLst>
                <a:gd name="T0" fmla="*/ 10 h 10"/>
                <a:gd name="T1" fmla="*/ 4 h 10"/>
                <a:gd name="T2" fmla="*/ 0 h 10"/>
                <a:gd name="T3" fmla="*/ 10 h 10"/>
                <a:gd name="T4" fmla="*/ 0 60000 65536"/>
                <a:gd name="T5" fmla="*/ 0 60000 65536"/>
                <a:gd name="T6" fmla="*/ 0 60000 65536"/>
                <a:gd name="T7" fmla="*/ 0 60000 65536"/>
                <a:gd name="T8" fmla="*/ 0 h 10"/>
                <a:gd name="T9" fmla="*/ 10 h 10"/>
              </a:gdLst>
              <a:ahLst/>
              <a:cxnLst>
                <a:cxn ang="T4">
                  <a:pos x="0" y="T0"/>
                </a:cxn>
                <a:cxn ang="T5">
                  <a:pos x="0" y="T1"/>
                </a:cxn>
                <a:cxn ang="T6">
                  <a:pos x="0" y="T2"/>
                </a:cxn>
                <a:cxn ang="T7">
                  <a:pos x="0" y="T3"/>
                </a:cxn>
              </a:cxnLst>
              <a:rect l="0" t="T8" r="0" b="T9"/>
              <a:pathLst>
                <a:path h="10">
                  <a:moveTo>
                    <a:pt x="0" y="10"/>
                  </a:moveTo>
                  <a:lnTo>
                    <a:pt x="0" y="4"/>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6" name="Freeform 968"/>
            <p:cNvSpPr>
              <a:spLocks/>
            </p:cNvSpPr>
            <p:nvPr/>
          </p:nvSpPr>
          <p:spPr bwMode="auto">
            <a:xfrm>
              <a:off x="1067" y="2498"/>
              <a:ext cx="108" cy="117"/>
            </a:xfrm>
            <a:custGeom>
              <a:avLst/>
              <a:gdLst>
                <a:gd name="T0" fmla="*/ 8 w 108"/>
                <a:gd name="T1" fmla="*/ 117 h 117"/>
                <a:gd name="T2" fmla="*/ 8 w 108"/>
                <a:gd name="T3" fmla="*/ 106 h 117"/>
                <a:gd name="T4" fmla="*/ 10 w 108"/>
                <a:gd name="T5" fmla="*/ 96 h 117"/>
                <a:gd name="T6" fmla="*/ 12 w 108"/>
                <a:gd name="T7" fmla="*/ 86 h 117"/>
                <a:gd name="T8" fmla="*/ 14 w 108"/>
                <a:gd name="T9" fmla="*/ 77 h 117"/>
                <a:gd name="T10" fmla="*/ 23 w 108"/>
                <a:gd name="T11" fmla="*/ 58 h 117"/>
                <a:gd name="T12" fmla="*/ 37 w 108"/>
                <a:gd name="T13" fmla="*/ 42 h 117"/>
                <a:gd name="T14" fmla="*/ 50 w 108"/>
                <a:gd name="T15" fmla="*/ 29 h 117"/>
                <a:gd name="T16" fmla="*/ 69 w 108"/>
                <a:gd name="T17" fmla="*/ 17 h 117"/>
                <a:gd name="T18" fmla="*/ 77 w 108"/>
                <a:gd name="T19" fmla="*/ 15 h 117"/>
                <a:gd name="T20" fmla="*/ 88 w 108"/>
                <a:gd name="T21" fmla="*/ 11 h 117"/>
                <a:gd name="T22" fmla="*/ 98 w 108"/>
                <a:gd name="T23" fmla="*/ 10 h 117"/>
                <a:gd name="T24" fmla="*/ 108 w 108"/>
                <a:gd name="T25" fmla="*/ 10 h 117"/>
                <a:gd name="T26" fmla="*/ 108 w 108"/>
                <a:gd name="T27" fmla="*/ 0 h 117"/>
                <a:gd name="T28" fmla="*/ 96 w 108"/>
                <a:gd name="T29" fmla="*/ 2 h 117"/>
                <a:gd name="T30" fmla="*/ 87 w 108"/>
                <a:gd name="T31" fmla="*/ 4 h 117"/>
                <a:gd name="T32" fmla="*/ 75 w 108"/>
                <a:gd name="T33" fmla="*/ 8 h 117"/>
                <a:gd name="T34" fmla="*/ 65 w 108"/>
                <a:gd name="T35" fmla="*/ 11 h 117"/>
                <a:gd name="T36" fmla="*/ 46 w 108"/>
                <a:gd name="T37" fmla="*/ 21 h 117"/>
                <a:gd name="T38" fmla="*/ 31 w 108"/>
                <a:gd name="T39" fmla="*/ 36 h 117"/>
                <a:gd name="T40" fmla="*/ 17 w 108"/>
                <a:gd name="T41" fmla="*/ 54 h 117"/>
                <a:gd name="T42" fmla="*/ 8 w 108"/>
                <a:gd name="T43" fmla="*/ 73 h 117"/>
                <a:gd name="T44" fmla="*/ 4 w 108"/>
                <a:gd name="T45" fmla="*/ 84 h 117"/>
                <a:gd name="T46" fmla="*/ 2 w 108"/>
                <a:gd name="T47" fmla="*/ 94 h 117"/>
                <a:gd name="T48" fmla="*/ 0 w 108"/>
                <a:gd name="T49" fmla="*/ 106 h 117"/>
                <a:gd name="T50" fmla="*/ 0 w 108"/>
                <a:gd name="T51" fmla="*/ 117 h 117"/>
                <a:gd name="T52" fmla="*/ 8 w 108"/>
                <a:gd name="T53" fmla="*/ 117 h 1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8"/>
                <a:gd name="T82" fmla="*/ 0 h 117"/>
                <a:gd name="T83" fmla="*/ 108 w 108"/>
                <a:gd name="T84" fmla="*/ 117 h 1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8" h="117">
                  <a:moveTo>
                    <a:pt x="8" y="117"/>
                  </a:moveTo>
                  <a:lnTo>
                    <a:pt x="8" y="106"/>
                  </a:lnTo>
                  <a:lnTo>
                    <a:pt x="10" y="96"/>
                  </a:lnTo>
                  <a:lnTo>
                    <a:pt x="12" y="86"/>
                  </a:lnTo>
                  <a:lnTo>
                    <a:pt x="14" y="77"/>
                  </a:lnTo>
                  <a:lnTo>
                    <a:pt x="23" y="58"/>
                  </a:lnTo>
                  <a:lnTo>
                    <a:pt x="37" y="42"/>
                  </a:lnTo>
                  <a:lnTo>
                    <a:pt x="50" y="29"/>
                  </a:lnTo>
                  <a:lnTo>
                    <a:pt x="69" y="17"/>
                  </a:lnTo>
                  <a:lnTo>
                    <a:pt x="77" y="15"/>
                  </a:lnTo>
                  <a:lnTo>
                    <a:pt x="88" y="11"/>
                  </a:lnTo>
                  <a:lnTo>
                    <a:pt x="98" y="10"/>
                  </a:lnTo>
                  <a:lnTo>
                    <a:pt x="108" y="10"/>
                  </a:lnTo>
                  <a:lnTo>
                    <a:pt x="108" y="0"/>
                  </a:lnTo>
                  <a:lnTo>
                    <a:pt x="96" y="2"/>
                  </a:lnTo>
                  <a:lnTo>
                    <a:pt x="87" y="4"/>
                  </a:lnTo>
                  <a:lnTo>
                    <a:pt x="75" y="8"/>
                  </a:lnTo>
                  <a:lnTo>
                    <a:pt x="65" y="11"/>
                  </a:lnTo>
                  <a:lnTo>
                    <a:pt x="46" y="21"/>
                  </a:lnTo>
                  <a:lnTo>
                    <a:pt x="31" y="36"/>
                  </a:lnTo>
                  <a:lnTo>
                    <a:pt x="17" y="54"/>
                  </a:lnTo>
                  <a:lnTo>
                    <a:pt x="8" y="73"/>
                  </a:lnTo>
                  <a:lnTo>
                    <a:pt x="4" y="84"/>
                  </a:lnTo>
                  <a:lnTo>
                    <a:pt x="2" y="94"/>
                  </a:lnTo>
                  <a:lnTo>
                    <a:pt x="0" y="106"/>
                  </a:lnTo>
                  <a:lnTo>
                    <a:pt x="0" y="117"/>
                  </a:lnTo>
                  <a:lnTo>
                    <a:pt x="8"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7" name="Freeform 969"/>
            <p:cNvSpPr>
              <a:spLocks/>
            </p:cNvSpPr>
            <p:nvPr/>
          </p:nvSpPr>
          <p:spPr bwMode="auto">
            <a:xfrm>
              <a:off x="1067" y="2615"/>
              <a:ext cx="10" cy="54"/>
            </a:xfrm>
            <a:custGeom>
              <a:avLst/>
              <a:gdLst>
                <a:gd name="T0" fmla="*/ 10 w 10"/>
                <a:gd name="T1" fmla="*/ 54 h 54"/>
                <a:gd name="T2" fmla="*/ 8 w 10"/>
                <a:gd name="T3" fmla="*/ 0 h 54"/>
                <a:gd name="T4" fmla="*/ 0 w 10"/>
                <a:gd name="T5" fmla="*/ 0 h 54"/>
                <a:gd name="T6" fmla="*/ 2 w 10"/>
                <a:gd name="T7" fmla="*/ 54 h 54"/>
                <a:gd name="T8" fmla="*/ 10 w 10"/>
                <a:gd name="T9" fmla="*/ 54 h 54"/>
                <a:gd name="T10" fmla="*/ 0 60000 65536"/>
                <a:gd name="T11" fmla="*/ 0 60000 65536"/>
                <a:gd name="T12" fmla="*/ 0 60000 65536"/>
                <a:gd name="T13" fmla="*/ 0 60000 65536"/>
                <a:gd name="T14" fmla="*/ 0 60000 65536"/>
                <a:gd name="T15" fmla="*/ 0 w 10"/>
                <a:gd name="T16" fmla="*/ 0 h 54"/>
                <a:gd name="T17" fmla="*/ 10 w 10"/>
                <a:gd name="T18" fmla="*/ 54 h 54"/>
              </a:gdLst>
              <a:ahLst/>
              <a:cxnLst>
                <a:cxn ang="T10">
                  <a:pos x="T0" y="T1"/>
                </a:cxn>
                <a:cxn ang="T11">
                  <a:pos x="T2" y="T3"/>
                </a:cxn>
                <a:cxn ang="T12">
                  <a:pos x="T4" y="T5"/>
                </a:cxn>
                <a:cxn ang="T13">
                  <a:pos x="T6" y="T7"/>
                </a:cxn>
                <a:cxn ang="T14">
                  <a:pos x="T8" y="T9"/>
                </a:cxn>
              </a:cxnLst>
              <a:rect l="T15" t="T16" r="T17" b="T18"/>
              <a:pathLst>
                <a:path w="10" h="54">
                  <a:moveTo>
                    <a:pt x="10" y="54"/>
                  </a:moveTo>
                  <a:lnTo>
                    <a:pt x="8" y="0"/>
                  </a:lnTo>
                  <a:lnTo>
                    <a:pt x="0" y="0"/>
                  </a:lnTo>
                  <a:lnTo>
                    <a:pt x="2"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8" name="Freeform 970"/>
            <p:cNvSpPr>
              <a:spLocks/>
            </p:cNvSpPr>
            <p:nvPr/>
          </p:nvSpPr>
          <p:spPr bwMode="auto">
            <a:xfrm>
              <a:off x="1069" y="2669"/>
              <a:ext cx="115" cy="107"/>
            </a:xfrm>
            <a:custGeom>
              <a:avLst/>
              <a:gdLst>
                <a:gd name="T0" fmla="*/ 115 w 115"/>
                <a:gd name="T1" fmla="*/ 100 h 107"/>
                <a:gd name="T2" fmla="*/ 106 w 115"/>
                <a:gd name="T3" fmla="*/ 100 h 107"/>
                <a:gd name="T4" fmla="*/ 94 w 115"/>
                <a:gd name="T5" fmla="*/ 98 h 107"/>
                <a:gd name="T6" fmla="*/ 85 w 115"/>
                <a:gd name="T7" fmla="*/ 96 h 107"/>
                <a:gd name="T8" fmla="*/ 75 w 115"/>
                <a:gd name="T9" fmla="*/ 92 h 107"/>
                <a:gd name="T10" fmla="*/ 56 w 115"/>
                <a:gd name="T11" fmla="*/ 84 h 107"/>
                <a:gd name="T12" fmla="*/ 40 w 115"/>
                <a:gd name="T13" fmla="*/ 71 h 107"/>
                <a:gd name="T14" fmla="*/ 27 w 115"/>
                <a:gd name="T15" fmla="*/ 55 h 107"/>
                <a:gd name="T16" fmla="*/ 17 w 115"/>
                <a:gd name="T17" fmla="*/ 38 h 107"/>
                <a:gd name="T18" fmla="*/ 14 w 115"/>
                <a:gd name="T19" fmla="*/ 29 h 107"/>
                <a:gd name="T20" fmla="*/ 10 w 115"/>
                <a:gd name="T21" fmla="*/ 19 h 107"/>
                <a:gd name="T22" fmla="*/ 8 w 115"/>
                <a:gd name="T23" fmla="*/ 9 h 107"/>
                <a:gd name="T24" fmla="*/ 8 w 115"/>
                <a:gd name="T25" fmla="*/ 0 h 107"/>
                <a:gd name="T26" fmla="*/ 0 w 115"/>
                <a:gd name="T27" fmla="*/ 0 h 107"/>
                <a:gd name="T28" fmla="*/ 0 w 115"/>
                <a:gd name="T29" fmla="*/ 11 h 107"/>
                <a:gd name="T30" fmla="*/ 2 w 115"/>
                <a:gd name="T31" fmla="*/ 21 h 107"/>
                <a:gd name="T32" fmla="*/ 6 w 115"/>
                <a:gd name="T33" fmla="*/ 32 h 107"/>
                <a:gd name="T34" fmla="*/ 10 w 115"/>
                <a:gd name="T35" fmla="*/ 42 h 107"/>
                <a:gd name="T36" fmla="*/ 21 w 115"/>
                <a:gd name="T37" fmla="*/ 61 h 107"/>
                <a:gd name="T38" fmla="*/ 35 w 115"/>
                <a:gd name="T39" fmla="*/ 77 h 107"/>
                <a:gd name="T40" fmla="*/ 52 w 115"/>
                <a:gd name="T41" fmla="*/ 90 h 107"/>
                <a:gd name="T42" fmla="*/ 71 w 115"/>
                <a:gd name="T43" fmla="*/ 100 h 107"/>
                <a:gd name="T44" fmla="*/ 83 w 115"/>
                <a:gd name="T45" fmla="*/ 103 h 107"/>
                <a:gd name="T46" fmla="*/ 92 w 115"/>
                <a:gd name="T47" fmla="*/ 105 h 107"/>
                <a:gd name="T48" fmla="*/ 104 w 115"/>
                <a:gd name="T49" fmla="*/ 107 h 107"/>
                <a:gd name="T50" fmla="*/ 115 w 115"/>
                <a:gd name="T51" fmla="*/ 107 h 107"/>
                <a:gd name="T52" fmla="*/ 115 w 115"/>
                <a:gd name="T53" fmla="*/ 100 h 10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
                <a:gd name="T82" fmla="*/ 0 h 107"/>
                <a:gd name="T83" fmla="*/ 115 w 115"/>
                <a:gd name="T84" fmla="*/ 107 h 10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 h="107">
                  <a:moveTo>
                    <a:pt x="115" y="100"/>
                  </a:moveTo>
                  <a:lnTo>
                    <a:pt x="106" y="100"/>
                  </a:lnTo>
                  <a:lnTo>
                    <a:pt x="94" y="98"/>
                  </a:lnTo>
                  <a:lnTo>
                    <a:pt x="85" y="96"/>
                  </a:lnTo>
                  <a:lnTo>
                    <a:pt x="75" y="92"/>
                  </a:lnTo>
                  <a:lnTo>
                    <a:pt x="56" y="84"/>
                  </a:lnTo>
                  <a:lnTo>
                    <a:pt x="40" y="71"/>
                  </a:lnTo>
                  <a:lnTo>
                    <a:pt x="27" y="55"/>
                  </a:lnTo>
                  <a:lnTo>
                    <a:pt x="17" y="38"/>
                  </a:lnTo>
                  <a:lnTo>
                    <a:pt x="14" y="29"/>
                  </a:lnTo>
                  <a:lnTo>
                    <a:pt x="10" y="19"/>
                  </a:lnTo>
                  <a:lnTo>
                    <a:pt x="8" y="9"/>
                  </a:lnTo>
                  <a:lnTo>
                    <a:pt x="8" y="0"/>
                  </a:lnTo>
                  <a:lnTo>
                    <a:pt x="0" y="0"/>
                  </a:lnTo>
                  <a:lnTo>
                    <a:pt x="0" y="11"/>
                  </a:lnTo>
                  <a:lnTo>
                    <a:pt x="2" y="21"/>
                  </a:lnTo>
                  <a:lnTo>
                    <a:pt x="6" y="32"/>
                  </a:lnTo>
                  <a:lnTo>
                    <a:pt x="10" y="42"/>
                  </a:lnTo>
                  <a:lnTo>
                    <a:pt x="21" y="61"/>
                  </a:lnTo>
                  <a:lnTo>
                    <a:pt x="35" y="77"/>
                  </a:lnTo>
                  <a:lnTo>
                    <a:pt x="52" y="90"/>
                  </a:lnTo>
                  <a:lnTo>
                    <a:pt x="71" y="100"/>
                  </a:lnTo>
                  <a:lnTo>
                    <a:pt x="83" y="103"/>
                  </a:lnTo>
                  <a:lnTo>
                    <a:pt x="92" y="105"/>
                  </a:lnTo>
                  <a:lnTo>
                    <a:pt x="104" y="107"/>
                  </a:lnTo>
                  <a:lnTo>
                    <a:pt x="115" y="107"/>
                  </a:lnTo>
                  <a:lnTo>
                    <a:pt x="11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79" name="Freeform 971"/>
            <p:cNvSpPr>
              <a:spLocks/>
            </p:cNvSpPr>
            <p:nvPr/>
          </p:nvSpPr>
          <p:spPr bwMode="auto">
            <a:xfrm>
              <a:off x="1184" y="2769"/>
              <a:ext cx="0" cy="7"/>
            </a:xfrm>
            <a:custGeom>
              <a:avLst/>
              <a:gdLst>
                <a:gd name="T0" fmla="*/ 0 h 7"/>
                <a:gd name="T1" fmla="*/ 3 h 7"/>
                <a:gd name="T2" fmla="*/ 7 h 7"/>
                <a:gd name="T3" fmla="*/ 0 h 7"/>
                <a:gd name="T4" fmla="*/ 0 60000 65536"/>
                <a:gd name="T5" fmla="*/ 0 60000 65536"/>
                <a:gd name="T6" fmla="*/ 0 60000 65536"/>
                <a:gd name="T7" fmla="*/ 0 60000 65536"/>
                <a:gd name="T8" fmla="*/ 0 h 7"/>
                <a:gd name="T9" fmla="*/ 7 h 7"/>
              </a:gdLst>
              <a:ahLst/>
              <a:cxnLst>
                <a:cxn ang="T4">
                  <a:pos x="0" y="T0"/>
                </a:cxn>
                <a:cxn ang="T5">
                  <a:pos x="0" y="T1"/>
                </a:cxn>
                <a:cxn ang="T6">
                  <a:pos x="0" y="T2"/>
                </a:cxn>
                <a:cxn ang="T7">
                  <a:pos x="0" y="T3"/>
                </a:cxn>
              </a:cxnLst>
              <a:rect l="0" t="T8" r="0" b="T9"/>
              <a:pathLst>
                <a:path h="7">
                  <a:moveTo>
                    <a:pt x="0" y="0"/>
                  </a:moveTo>
                  <a:lnTo>
                    <a:pt x="0" y="3"/>
                  </a:lnTo>
                  <a:lnTo>
                    <a:pt x="0"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0" name="Freeform 972"/>
            <p:cNvSpPr>
              <a:spLocks/>
            </p:cNvSpPr>
            <p:nvPr/>
          </p:nvSpPr>
          <p:spPr bwMode="auto">
            <a:xfrm>
              <a:off x="1031" y="2461"/>
              <a:ext cx="276" cy="166"/>
            </a:xfrm>
            <a:custGeom>
              <a:avLst/>
              <a:gdLst>
                <a:gd name="T0" fmla="*/ 274 w 276"/>
                <a:gd name="T1" fmla="*/ 166 h 166"/>
                <a:gd name="T2" fmla="*/ 276 w 276"/>
                <a:gd name="T3" fmla="*/ 131 h 166"/>
                <a:gd name="T4" fmla="*/ 276 w 276"/>
                <a:gd name="T5" fmla="*/ 119 h 166"/>
                <a:gd name="T6" fmla="*/ 276 w 276"/>
                <a:gd name="T7" fmla="*/ 106 h 166"/>
                <a:gd name="T8" fmla="*/ 274 w 276"/>
                <a:gd name="T9" fmla="*/ 95 h 166"/>
                <a:gd name="T10" fmla="*/ 270 w 276"/>
                <a:gd name="T11" fmla="*/ 83 h 166"/>
                <a:gd name="T12" fmla="*/ 265 w 276"/>
                <a:gd name="T13" fmla="*/ 71 h 166"/>
                <a:gd name="T14" fmla="*/ 259 w 276"/>
                <a:gd name="T15" fmla="*/ 62 h 166"/>
                <a:gd name="T16" fmla="*/ 253 w 276"/>
                <a:gd name="T17" fmla="*/ 50 h 166"/>
                <a:gd name="T18" fmla="*/ 245 w 276"/>
                <a:gd name="T19" fmla="*/ 41 h 166"/>
                <a:gd name="T20" fmla="*/ 238 w 276"/>
                <a:gd name="T21" fmla="*/ 33 h 166"/>
                <a:gd name="T22" fmla="*/ 228 w 276"/>
                <a:gd name="T23" fmla="*/ 25 h 166"/>
                <a:gd name="T24" fmla="*/ 218 w 276"/>
                <a:gd name="T25" fmla="*/ 18 h 166"/>
                <a:gd name="T26" fmla="*/ 207 w 276"/>
                <a:gd name="T27" fmla="*/ 12 h 166"/>
                <a:gd name="T28" fmla="*/ 197 w 276"/>
                <a:gd name="T29" fmla="*/ 8 h 166"/>
                <a:gd name="T30" fmla="*/ 186 w 276"/>
                <a:gd name="T31" fmla="*/ 4 h 166"/>
                <a:gd name="T32" fmla="*/ 172 w 276"/>
                <a:gd name="T33" fmla="*/ 0 h 166"/>
                <a:gd name="T34" fmla="*/ 161 w 276"/>
                <a:gd name="T35" fmla="*/ 0 h 166"/>
                <a:gd name="T36" fmla="*/ 147 w 276"/>
                <a:gd name="T37" fmla="*/ 0 h 166"/>
                <a:gd name="T38" fmla="*/ 134 w 276"/>
                <a:gd name="T39" fmla="*/ 0 h 166"/>
                <a:gd name="T40" fmla="*/ 123 w 276"/>
                <a:gd name="T41" fmla="*/ 2 h 166"/>
                <a:gd name="T42" fmla="*/ 111 w 276"/>
                <a:gd name="T43" fmla="*/ 6 h 166"/>
                <a:gd name="T44" fmla="*/ 99 w 276"/>
                <a:gd name="T45" fmla="*/ 12 h 166"/>
                <a:gd name="T46" fmla="*/ 90 w 276"/>
                <a:gd name="T47" fmla="*/ 16 h 166"/>
                <a:gd name="T48" fmla="*/ 80 w 276"/>
                <a:gd name="T49" fmla="*/ 23 h 166"/>
                <a:gd name="T50" fmla="*/ 71 w 276"/>
                <a:gd name="T51" fmla="*/ 31 h 166"/>
                <a:gd name="T52" fmla="*/ 61 w 276"/>
                <a:gd name="T53" fmla="*/ 39 h 166"/>
                <a:gd name="T54" fmla="*/ 53 w 276"/>
                <a:gd name="T55" fmla="*/ 48 h 166"/>
                <a:gd name="T56" fmla="*/ 48 w 276"/>
                <a:gd name="T57" fmla="*/ 58 h 166"/>
                <a:gd name="T58" fmla="*/ 42 w 276"/>
                <a:gd name="T59" fmla="*/ 68 h 166"/>
                <a:gd name="T60" fmla="*/ 36 w 276"/>
                <a:gd name="T61" fmla="*/ 79 h 166"/>
                <a:gd name="T62" fmla="*/ 32 w 276"/>
                <a:gd name="T63" fmla="*/ 91 h 166"/>
                <a:gd name="T64" fmla="*/ 30 w 276"/>
                <a:gd name="T65" fmla="*/ 104 h 166"/>
                <a:gd name="T66" fmla="*/ 28 w 276"/>
                <a:gd name="T67" fmla="*/ 116 h 166"/>
                <a:gd name="T68" fmla="*/ 0 w 276"/>
                <a:gd name="T69" fmla="*/ 148 h 166"/>
                <a:gd name="T70" fmla="*/ 274 w 276"/>
                <a:gd name="T71" fmla="*/ 166 h 1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6"/>
                <a:gd name="T109" fmla="*/ 0 h 166"/>
                <a:gd name="T110" fmla="*/ 276 w 276"/>
                <a:gd name="T111" fmla="*/ 166 h 1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6" h="166">
                  <a:moveTo>
                    <a:pt x="274" y="166"/>
                  </a:moveTo>
                  <a:lnTo>
                    <a:pt x="276" y="131"/>
                  </a:lnTo>
                  <a:lnTo>
                    <a:pt x="276" y="119"/>
                  </a:lnTo>
                  <a:lnTo>
                    <a:pt x="276" y="106"/>
                  </a:lnTo>
                  <a:lnTo>
                    <a:pt x="274" y="95"/>
                  </a:lnTo>
                  <a:lnTo>
                    <a:pt x="270" y="83"/>
                  </a:lnTo>
                  <a:lnTo>
                    <a:pt x="265" y="71"/>
                  </a:lnTo>
                  <a:lnTo>
                    <a:pt x="259" y="62"/>
                  </a:lnTo>
                  <a:lnTo>
                    <a:pt x="253" y="50"/>
                  </a:lnTo>
                  <a:lnTo>
                    <a:pt x="245" y="41"/>
                  </a:lnTo>
                  <a:lnTo>
                    <a:pt x="238" y="33"/>
                  </a:lnTo>
                  <a:lnTo>
                    <a:pt x="228" y="25"/>
                  </a:lnTo>
                  <a:lnTo>
                    <a:pt x="218" y="18"/>
                  </a:lnTo>
                  <a:lnTo>
                    <a:pt x="207" y="12"/>
                  </a:lnTo>
                  <a:lnTo>
                    <a:pt x="197" y="8"/>
                  </a:lnTo>
                  <a:lnTo>
                    <a:pt x="186" y="4"/>
                  </a:lnTo>
                  <a:lnTo>
                    <a:pt x="172" y="0"/>
                  </a:lnTo>
                  <a:lnTo>
                    <a:pt x="161" y="0"/>
                  </a:lnTo>
                  <a:lnTo>
                    <a:pt x="147" y="0"/>
                  </a:lnTo>
                  <a:lnTo>
                    <a:pt x="134" y="0"/>
                  </a:lnTo>
                  <a:lnTo>
                    <a:pt x="123" y="2"/>
                  </a:lnTo>
                  <a:lnTo>
                    <a:pt x="111" y="6"/>
                  </a:lnTo>
                  <a:lnTo>
                    <a:pt x="99" y="12"/>
                  </a:lnTo>
                  <a:lnTo>
                    <a:pt x="90" y="16"/>
                  </a:lnTo>
                  <a:lnTo>
                    <a:pt x="80" y="23"/>
                  </a:lnTo>
                  <a:lnTo>
                    <a:pt x="71" y="31"/>
                  </a:lnTo>
                  <a:lnTo>
                    <a:pt x="61" y="39"/>
                  </a:lnTo>
                  <a:lnTo>
                    <a:pt x="53" y="48"/>
                  </a:lnTo>
                  <a:lnTo>
                    <a:pt x="48" y="58"/>
                  </a:lnTo>
                  <a:lnTo>
                    <a:pt x="42" y="68"/>
                  </a:lnTo>
                  <a:lnTo>
                    <a:pt x="36" y="79"/>
                  </a:lnTo>
                  <a:lnTo>
                    <a:pt x="32" y="91"/>
                  </a:lnTo>
                  <a:lnTo>
                    <a:pt x="30" y="104"/>
                  </a:lnTo>
                  <a:lnTo>
                    <a:pt x="28" y="116"/>
                  </a:lnTo>
                  <a:lnTo>
                    <a:pt x="0" y="148"/>
                  </a:lnTo>
                  <a:lnTo>
                    <a:pt x="274" y="16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1" name="Freeform 973"/>
            <p:cNvSpPr>
              <a:spLocks/>
            </p:cNvSpPr>
            <p:nvPr/>
          </p:nvSpPr>
          <p:spPr bwMode="auto">
            <a:xfrm>
              <a:off x="1301" y="2592"/>
              <a:ext cx="10" cy="35"/>
            </a:xfrm>
            <a:custGeom>
              <a:avLst/>
              <a:gdLst>
                <a:gd name="T0" fmla="*/ 2 w 10"/>
                <a:gd name="T1" fmla="*/ 0 h 35"/>
                <a:gd name="T2" fmla="*/ 0 w 10"/>
                <a:gd name="T3" fmla="*/ 35 h 35"/>
                <a:gd name="T4" fmla="*/ 8 w 10"/>
                <a:gd name="T5" fmla="*/ 35 h 35"/>
                <a:gd name="T6" fmla="*/ 10 w 10"/>
                <a:gd name="T7" fmla="*/ 0 h 35"/>
                <a:gd name="T8" fmla="*/ 10 w 10"/>
                <a:gd name="T9" fmla="*/ 2 h 35"/>
                <a:gd name="T10" fmla="*/ 2 w 10"/>
                <a:gd name="T11" fmla="*/ 0 h 35"/>
                <a:gd name="T12" fmla="*/ 0 60000 65536"/>
                <a:gd name="T13" fmla="*/ 0 60000 65536"/>
                <a:gd name="T14" fmla="*/ 0 60000 65536"/>
                <a:gd name="T15" fmla="*/ 0 60000 65536"/>
                <a:gd name="T16" fmla="*/ 0 60000 65536"/>
                <a:gd name="T17" fmla="*/ 0 60000 65536"/>
                <a:gd name="T18" fmla="*/ 0 w 10"/>
                <a:gd name="T19" fmla="*/ 0 h 35"/>
                <a:gd name="T20" fmla="*/ 10 w 10"/>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0" h="35">
                  <a:moveTo>
                    <a:pt x="2" y="0"/>
                  </a:moveTo>
                  <a:lnTo>
                    <a:pt x="0" y="35"/>
                  </a:lnTo>
                  <a:lnTo>
                    <a:pt x="8" y="35"/>
                  </a:lnTo>
                  <a:lnTo>
                    <a:pt x="10" y="0"/>
                  </a:lnTo>
                  <a:lnTo>
                    <a:pt x="1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2" name="Freeform 974"/>
            <p:cNvSpPr>
              <a:spLocks/>
            </p:cNvSpPr>
            <p:nvPr/>
          </p:nvSpPr>
          <p:spPr bwMode="auto">
            <a:xfrm>
              <a:off x="1190" y="2458"/>
              <a:ext cx="121" cy="136"/>
            </a:xfrm>
            <a:custGeom>
              <a:avLst/>
              <a:gdLst>
                <a:gd name="T0" fmla="*/ 0 w 121"/>
                <a:gd name="T1" fmla="*/ 7 h 136"/>
                <a:gd name="T2" fmla="*/ 13 w 121"/>
                <a:gd name="T3" fmla="*/ 9 h 136"/>
                <a:gd name="T4" fmla="*/ 25 w 121"/>
                <a:gd name="T5" fmla="*/ 11 h 136"/>
                <a:gd name="T6" fmla="*/ 36 w 121"/>
                <a:gd name="T7" fmla="*/ 15 h 136"/>
                <a:gd name="T8" fmla="*/ 46 w 121"/>
                <a:gd name="T9" fmla="*/ 19 h 136"/>
                <a:gd name="T10" fmla="*/ 58 w 121"/>
                <a:gd name="T11" fmla="*/ 25 h 136"/>
                <a:gd name="T12" fmla="*/ 67 w 121"/>
                <a:gd name="T13" fmla="*/ 32 h 136"/>
                <a:gd name="T14" fmla="*/ 75 w 121"/>
                <a:gd name="T15" fmla="*/ 40 h 136"/>
                <a:gd name="T16" fmla="*/ 84 w 121"/>
                <a:gd name="T17" fmla="*/ 48 h 136"/>
                <a:gd name="T18" fmla="*/ 90 w 121"/>
                <a:gd name="T19" fmla="*/ 57 h 136"/>
                <a:gd name="T20" fmla="*/ 98 w 121"/>
                <a:gd name="T21" fmla="*/ 67 h 136"/>
                <a:gd name="T22" fmla="*/ 102 w 121"/>
                <a:gd name="T23" fmla="*/ 76 h 136"/>
                <a:gd name="T24" fmla="*/ 107 w 121"/>
                <a:gd name="T25" fmla="*/ 88 h 136"/>
                <a:gd name="T26" fmla="*/ 111 w 121"/>
                <a:gd name="T27" fmla="*/ 98 h 136"/>
                <a:gd name="T28" fmla="*/ 113 w 121"/>
                <a:gd name="T29" fmla="*/ 111 h 136"/>
                <a:gd name="T30" fmla="*/ 113 w 121"/>
                <a:gd name="T31" fmla="*/ 122 h 136"/>
                <a:gd name="T32" fmla="*/ 113 w 121"/>
                <a:gd name="T33" fmla="*/ 134 h 136"/>
                <a:gd name="T34" fmla="*/ 121 w 121"/>
                <a:gd name="T35" fmla="*/ 136 h 136"/>
                <a:gd name="T36" fmla="*/ 121 w 121"/>
                <a:gd name="T37" fmla="*/ 122 h 136"/>
                <a:gd name="T38" fmla="*/ 121 w 121"/>
                <a:gd name="T39" fmla="*/ 109 h 136"/>
                <a:gd name="T40" fmla="*/ 119 w 121"/>
                <a:gd name="T41" fmla="*/ 96 h 136"/>
                <a:gd name="T42" fmla="*/ 115 w 121"/>
                <a:gd name="T43" fmla="*/ 84 h 136"/>
                <a:gd name="T44" fmla="*/ 109 w 121"/>
                <a:gd name="T45" fmla="*/ 73 h 136"/>
                <a:gd name="T46" fmla="*/ 104 w 121"/>
                <a:gd name="T47" fmla="*/ 61 h 136"/>
                <a:gd name="T48" fmla="*/ 98 w 121"/>
                <a:gd name="T49" fmla="*/ 51 h 136"/>
                <a:gd name="T50" fmla="*/ 90 w 121"/>
                <a:gd name="T51" fmla="*/ 42 h 136"/>
                <a:gd name="T52" fmla="*/ 81 w 121"/>
                <a:gd name="T53" fmla="*/ 32 h 136"/>
                <a:gd name="T54" fmla="*/ 71 w 121"/>
                <a:gd name="T55" fmla="*/ 25 h 136"/>
                <a:gd name="T56" fmla="*/ 61 w 121"/>
                <a:gd name="T57" fmla="*/ 19 h 136"/>
                <a:gd name="T58" fmla="*/ 50 w 121"/>
                <a:gd name="T59" fmla="*/ 11 h 136"/>
                <a:gd name="T60" fmla="*/ 38 w 121"/>
                <a:gd name="T61" fmla="*/ 7 h 136"/>
                <a:gd name="T62" fmla="*/ 27 w 121"/>
                <a:gd name="T63" fmla="*/ 3 h 136"/>
                <a:gd name="T64" fmla="*/ 13 w 121"/>
                <a:gd name="T65" fmla="*/ 0 h 136"/>
                <a:gd name="T66" fmla="*/ 2 w 121"/>
                <a:gd name="T67" fmla="*/ 0 h 136"/>
                <a:gd name="T68" fmla="*/ 0 w 121"/>
                <a:gd name="T69" fmla="*/ 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1"/>
                <a:gd name="T106" fmla="*/ 0 h 136"/>
                <a:gd name="T107" fmla="*/ 121 w 121"/>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1" h="136">
                  <a:moveTo>
                    <a:pt x="0" y="7"/>
                  </a:moveTo>
                  <a:lnTo>
                    <a:pt x="13" y="9"/>
                  </a:lnTo>
                  <a:lnTo>
                    <a:pt x="25" y="11"/>
                  </a:lnTo>
                  <a:lnTo>
                    <a:pt x="36" y="15"/>
                  </a:lnTo>
                  <a:lnTo>
                    <a:pt x="46" y="19"/>
                  </a:lnTo>
                  <a:lnTo>
                    <a:pt x="58" y="25"/>
                  </a:lnTo>
                  <a:lnTo>
                    <a:pt x="67" y="32"/>
                  </a:lnTo>
                  <a:lnTo>
                    <a:pt x="75" y="40"/>
                  </a:lnTo>
                  <a:lnTo>
                    <a:pt x="84" y="48"/>
                  </a:lnTo>
                  <a:lnTo>
                    <a:pt x="90" y="57"/>
                  </a:lnTo>
                  <a:lnTo>
                    <a:pt x="98" y="67"/>
                  </a:lnTo>
                  <a:lnTo>
                    <a:pt x="102" y="76"/>
                  </a:lnTo>
                  <a:lnTo>
                    <a:pt x="107" y="88"/>
                  </a:lnTo>
                  <a:lnTo>
                    <a:pt x="111" y="98"/>
                  </a:lnTo>
                  <a:lnTo>
                    <a:pt x="113" y="111"/>
                  </a:lnTo>
                  <a:lnTo>
                    <a:pt x="113" y="122"/>
                  </a:lnTo>
                  <a:lnTo>
                    <a:pt x="113" y="134"/>
                  </a:lnTo>
                  <a:lnTo>
                    <a:pt x="121" y="136"/>
                  </a:lnTo>
                  <a:lnTo>
                    <a:pt x="121" y="122"/>
                  </a:lnTo>
                  <a:lnTo>
                    <a:pt x="121" y="109"/>
                  </a:lnTo>
                  <a:lnTo>
                    <a:pt x="119" y="96"/>
                  </a:lnTo>
                  <a:lnTo>
                    <a:pt x="115" y="84"/>
                  </a:lnTo>
                  <a:lnTo>
                    <a:pt x="109" y="73"/>
                  </a:lnTo>
                  <a:lnTo>
                    <a:pt x="104" y="61"/>
                  </a:lnTo>
                  <a:lnTo>
                    <a:pt x="98" y="51"/>
                  </a:lnTo>
                  <a:lnTo>
                    <a:pt x="90" y="42"/>
                  </a:lnTo>
                  <a:lnTo>
                    <a:pt x="81" y="32"/>
                  </a:lnTo>
                  <a:lnTo>
                    <a:pt x="71" y="25"/>
                  </a:lnTo>
                  <a:lnTo>
                    <a:pt x="61" y="19"/>
                  </a:lnTo>
                  <a:lnTo>
                    <a:pt x="50" y="11"/>
                  </a:lnTo>
                  <a:lnTo>
                    <a:pt x="38" y="7"/>
                  </a:lnTo>
                  <a:lnTo>
                    <a:pt x="27" y="3"/>
                  </a:lnTo>
                  <a:lnTo>
                    <a:pt x="13" y="0"/>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3" name="Freeform 975"/>
            <p:cNvSpPr>
              <a:spLocks/>
            </p:cNvSpPr>
            <p:nvPr/>
          </p:nvSpPr>
          <p:spPr bwMode="auto">
            <a:xfrm>
              <a:off x="1190" y="2458"/>
              <a:ext cx="2" cy="7"/>
            </a:xfrm>
            <a:custGeom>
              <a:avLst/>
              <a:gdLst>
                <a:gd name="T0" fmla="*/ 0 w 2"/>
                <a:gd name="T1" fmla="*/ 7 h 7"/>
                <a:gd name="T2" fmla="*/ 2 w 2"/>
                <a:gd name="T3" fmla="*/ 3 h 7"/>
                <a:gd name="T4" fmla="*/ 2 w 2"/>
                <a:gd name="T5" fmla="*/ 0 h 7"/>
                <a:gd name="T6" fmla="*/ 0 w 2"/>
                <a:gd name="T7" fmla="*/ 7 h 7"/>
                <a:gd name="T8" fmla="*/ 0 60000 65536"/>
                <a:gd name="T9" fmla="*/ 0 60000 65536"/>
                <a:gd name="T10" fmla="*/ 0 60000 65536"/>
                <a:gd name="T11" fmla="*/ 0 60000 65536"/>
                <a:gd name="T12" fmla="*/ 0 w 2"/>
                <a:gd name="T13" fmla="*/ 0 h 7"/>
                <a:gd name="T14" fmla="*/ 2 w 2"/>
                <a:gd name="T15" fmla="*/ 7 h 7"/>
              </a:gdLst>
              <a:ahLst/>
              <a:cxnLst>
                <a:cxn ang="T8">
                  <a:pos x="T0" y="T1"/>
                </a:cxn>
                <a:cxn ang="T9">
                  <a:pos x="T2" y="T3"/>
                </a:cxn>
                <a:cxn ang="T10">
                  <a:pos x="T4" y="T5"/>
                </a:cxn>
                <a:cxn ang="T11">
                  <a:pos x="T6" y="T7"/>
                </a:cxn>
              </a:cxnLst>
              <a:rect l="T12" t="T13" r="T14" b="T15"/>
              <a:pathLst>
                <a:path w="2" h="7">
                  <a:moveTo>
                    <a:pt x="0" y="7"/>
                  </a:moveTo>
                  <a:lnTo>
                    <a:pt x="2" y="3"/>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4" name="Freeform 976"/>
            <p:cNvSpPr>
              <a:spLocks/>
            </p:cNvSpPr>
            <p:nvPr/>
          </p:nvSpPr>
          <p:spPr bwMode="auto">
            <a:xfrm>
              <a:off x="1056" y="2458"/>
              <a:ext cx="136" cy="122"/>
            </a:xfrm>
            <a:custGeom>
              <a:avLst/>
              <a:gdLst>
                <a:gd name="T0" fmla="*/ 7 w 136"/>
                <a:gd name="T1" fmla="*/ 122 h 122"/>
                <a:gd name="T2" fmla="*/ 7 w 136"/>
                <a:gd name="T3" fmla="*/ 121 h 122"/>
                <a:gd name="T4" fmla="*/ 9 w 136"/>
                <a:gd name="T5" fmla="*/ 107 h 122"/>
                <a:gd name="T6" fmla="*/ 11 w 136"/>
                <a:gd name="T7" fmla="*/ 96 h 122"/>
                <a:gd name="T8" fmla="*/ 15 w 136"/>
                <a:gd name="T9" fmla="*/ 84 h 122"/>
                <a:gd name="T10" fmla="*/ 21 w 136"/>
                <a:gd name="T11" fmla="*/ 73 h 122"/>
                <a:gd name="T12" fmla="*/ 27 w 136"/>
                <a:gd name="T13" fmla="*/ 63 h 122"/>
                <a:gd name="T14" fmla="*/ 32 w 136"/>
                <a:gd name="T15" fmla="*/ 53 h 122"/>
                <a:gd name="T16" fmla="*/ 40 w 136"/>
                <a:gd name="T17" fmla="*/ 44 h 122"/>
                <a:gd name="T18" fmla="*/ 48 w 136"/>
                <a:gd name="T19" fmla="*/ 36 h 122"/>
                <a:gd name="T20" fmla="*/ 57 w 136"/>
                <a:gd name="T21" fmla="*/ 28 h 122"/>
                <a:gd name="T22" fmla="*/ 67 w 136"/>
                <a:gd name="T23" fmla="*/ 23 h 122"/>
                <a:gd name="T24" fmla="*/ 76 w 136"/>
                <a:gd name="T25" fmla="*/ 17 h 122"/>
                <a:gd name="T26" fmla="*/ 88 w 136"/>
                <a:gd name="T27" fmla="*/ 13 h 122"/>
                <a:gd name="T28" fmla="*/ 99 w 136"/>
                <a:gd name="T29" fmla="*/ 9 h 122"/>
                <a:gd name="T30" fmla="*/ 111 w 136"/>
                <a:gd name="T31" fmla="*/ 7 h 122"/>
                <a:gd name="T32" fmla="*/ 122 w 136"/>
                <a:gd name="T33" fmla="*/ 7 h 122"/>
                <a:gd name="T34" fmla="*/ 134 w 136"/>
                <a:gd name="T35" fmla="*/ 7 h 122"/>
                <a:gd name="T36" fmla="*/ 136 w 136"/>
                <a:gd name="T37" fmla="*/ 0 h 122"/>
                <a:gd name="T38" fmla="*/ 122 w 136"/>
                <a:gd name="T39" fmla="*/ 0 h 122"/>
                <a:gd name="T40" fmla="*/ 109 w 136"/>
                <a:gd name="T41" fmla="*/ 0 h 122"/>
                <a:gd name="T42" fmla="*/ 98 w 136"/>
                <a:gd name="T43" fmla="*/ 2 h 122"/>
                <a:gd name="T44" fmla="*/ 84 w 136"/>
                <a:gd name="T45" fmla="*/ 5 h 122"/>
                <a:gd name="T46" fmla="*/ 73 w 136"/>
                <a:gd name="T47" fmla="*/ 11 h 122"/>
                <a:gd name="T48" fmla="*/ 63 w 136"/>
                <a:gd name="T49" fmla="*/ 17 h 122"/>
                <a:gd name="T50" fmla="*/ 51 w 136"/>
                <a:gd name="T51" fmla="*/ 23 h 122"/>
                <a:gd name="T52" fmla="*/ 42 w 136"/>
                <a:gd name="T53" fmla="*/ 30 h 122"/>
                <a:gd name="T54" fmla="*/ 34 w 136"/>
                <a:gd name="T55" fmla="*/ 40 h 122"/>
                <a:gd name="T56" fmla="*/ 27 w 136"/>
                <a:gd name="T57" fmla="*/ 48 h 122"/>
                <a:gd name="T58" fmla="*/ 19 w 136"/>
                <a:gd name="T59" fmla="*/ 59 h 122"/>
                <a:gd name="T60" fmla="*/ 13 w 136"/>
                <a:gd name="T61" fmla="*/ 69 h 122"/>
                <a:gd name="T62" fmla="*/ 7 w 136"/>
                <a:gd name="T63" fmla="*/ 80 h 122"/>
                <a:gd name="T64" fmla="*/ 3 w 136"/>
                <a:gd name="T65" fmla="*/ 94 h 122"/>
                <a:gd name="T66" fmla="*/ 2 w 136"/>
                <a:gd name="T67" fmla="*/ 105 h 122"/>
                <a:gd name="T68" fmla="*/ 0 w 136"/>
                <a:gd name="T69" fmla="*/ 119 h 122"/>
                <a:gd name="T70" fmla="*/ 2 w 136"/>
                <a:gd name="T71" fmla="*/ 117 h 122"/>
                <a:gd name="T72" fmla="*/ 7 w 136"/>
                <a:gd name="T73" fmla="*/ 122 h 1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6"/>
                <a:gd name="T112" fmla="*/ 0 h 122"/>
                <a:gd name="T113" fmla="*/ 136 w 136"/>
                <a:gd name="T114" fmla="*/ 122 h 1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6" h="122">
                  <a:moveTo>
                    <a:pt x="7" y="122"/>
                  </a:moveTo>
                  <a:lnTo>
                    <a:pt x="7" y="121"/>
                  </a:lnTo>
                  <a:lnTo>
                    <a:pt x="9" y="107"/>
                  </a:lnTo>
                  <a:lnTo>
                    <a:pt x="11" y="96"/>
                  </a:lnTo>
                  <a:lnTo>
                    <a:pt x="15" y="84"/>
                  </a:lnTo>
                  <a:lnTo>
                    <a:pt x="21" y="73"/>
                  </a:lnTo>
                  <a:lnTo>
                    <a:pt x="27" y="63"/>
                  </a:lnTo>
                  <a:lnTo>
                    <a:pt x="32" y="53"/>
                  </a:lnTo>
                  <a:lnTo>
                    <a:pt x="40" y="44"/>
                  </a:lnTo>
                  <a:lnTo>
                    <a:pt x="48" y="36"/>
                  </a:lnTo>
                  <a:lnTo>
                    <a:pt x="57" y="28"/>
                  </a:lnTo>
                  <a:lnTo>
                    <a:pt x="67" y="23"/>
                  </a:lnTo>
                  <a:lnTo>
                    <a:pt x="76" y="17"/>
                  </a:lnTo>
                  <a:lnTo>
                    <a:pt x="88" y="13"/>
                  </a:lnTo>
                  <a:lnTo>
                    <a:pt x="99" y="9"/>
                  </a:lnTo>
                  <a:lnTo>
                    <a:pt x="111" y="7"/>
                  </a:lnTo>
                  <a:lnTo>
                    <a:pt x="122" y="7"/>
                  </a:lnTo>
                  <a:lnTo>
                    <a:pt x="134" y="7"/>
                  </a:lnTo>
                  <a:lnTo>
                    <a:pt x="136" y="0"/>
                  </a:lnTo>
                  <a:lnTo>
                    <a:pt x="122" y="0"/>
                  </a:lnTo>
                  <a:lnTo>
                    <a:pt x="109" y="0"/>
                  </a:lnTo>
                  <a:lnTo>
                    <a:pt x="98" y="2"/>
                  </a:lnTo>
                  <a:lnTo>
                    <a:pt x="84" y="5"/>
                  </a:lnTo>
                  <a:lnTo>
                    <a:pt x="73" y="11"/>
                  </a:lnTo>
                  <a:lnTo>
                    <a:pt x="63" y="17"/>
                  </a:lnTo>
                  <a:lnTo>
                    <a:pt x="51" y="23"/>
                  </a:lnTo>
                  <a:lnTo>
                    <a:pt x="42" y="30"/>
                  </a:lnTo>
                  <a:lnTo>
                    <a:pt x="34" y="40"/>
                  </a:lnTo>
                  <a:lnTo>
                    <a:pt x="27" y="48"/>
                  </a:lnTo>
                  <a:lnTo>
                    <a:pt x="19" y="59"/>
                  </a:lnTo>
                  <a:lnTo>
                    <a:pt x="13" y="69"/>
                  </a:lnTo>
                  <a:lnTo>
                    <a:pt x="7" y="80"/>
                  </a:lnTo>
                  <a:lnTo>
                    <a:pt x="3" y="94"/>
                  </a:lnTo>
                  <a:lnTo>
                    <a:pt x="2" y="105"/>
                  </a:lnTo>
                  <a:lnTo>
                    <a:pt x="0" y="119"/>
                  </a:lnTo>
                  <a:lnTo>
                    <a:pt x="2" y="117"/>
                  </a:lnTo>
                  <a:lnTo>
                    <a:pt x="7" y="1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5" name="Freeform 977"/>
            <p:cNvSpPr>
              <a:spLocks/>
            </p:cNvSpPr>
            <p:nvPr/>
          </p:nvSpPr>
          <p:spPr bwMode="auto">
            <a:xfrm>
              <a:off x="1023" y="2575"/>
              <a:ext cx="40" cy="38"/>
            </a:xfrm>
            <a:custGeom>
              <a:avLst/>
              <a:gdLst>
                <a:gd name="T0" fmla="*/ 10 w 40"/>
                <a:gd name="T1" fmla="*/ 30 h 38"/>
                <a:gd name="T2" fmla="*/ 12 w 40"/>
                <a:gd name="T3" fmla="*/ 38 h 38"/>
                <a:gd name="T4" fmla="*/ 40 w 40"/>
                <a:gd name="T5" fmla="*/ 5 h 38"/>
                <a:gd name="T6" fmla="*/ 35 w 40"/>
                <a:gd name="T7" fmla="*/ 0 h 38"/>
                <a:gd name="T8" fmla="*/ 6 w 40"/>
                <a:gd name="T9" fmla="*/ 32 h 38"/>
                <a:gd name="T10" fmla="*/ 8 w 40"/>
                <a:gd name="T11" fmla="*/ 38 h 38"/>
                <a:gd name="T12" fmla="*/ 6 w 40"/>
                <a:gd name="T13" fmla="*/ 32 h 38"/>
                <a:gd name="T14" fmla="*/ 0 w 40"/>
                <a:gd name="T15" fmla="*/ 38 h 38"/>
                <a:gd name="T16" fmla="*/ 8 w 40"/>
                <a:gd name="T17" fmla="*/ 38 h 38"/>
                <a:gd name="T18" fmla="*/ 10 w 40"/>
                <a:gd name="T19" fmla="*/ 3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38"/>
                <a:gd name="T32" fmla="*/ 40 w 40"/>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38">
                  <a:moveTo>
                    <a:pt x="10" y="30"/>
                  </a:moveTo>
                  <a:lnTo>
                    <a:pt x="12" y="38"/>
                  </a:lnTo>
                  <a:lnTo>
                    <a:pt x="40" y="5"/>
                  </a:lnTo>
                  <a:lnTo>
                    <a:pt x="35" y="0"/>
                  </a:lnTo>
                  <a:lnTo>
                    <a:pt x="6" y="32"/>
                  </a:lnTo>
                  <a:lnTo>
                    <a:pt x="8" y="38"/>
                  </a:lnTo>
                  <a:lnTo>
                    <a:pt x="6" y="32"/>
                  </a:lnTo>
                  <a:lnTo>
                    <a:pt x="0" y="38"/>
                  </a:lnTo>
                  <a:lnTo>
                    <a:pt x="8" y="38"/>
                  </a:lnTo>
                  <a:lnTo>
                    <a:pt x="1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6" name="Freeform 978"/>
            <p:cNvSpPr>
              <a:spLocks/>
            </p:cNvSpPr>
            <p:nvPr/>
          </p:nvSpPr>
          <p:spPr bwMode="auto">
            <a:xfrm>
              <a:off x="1031" y="2605"/>
              <a:ext cx="278" cy="27"/>
            </a:xfrm>
            <a:custGeom>
              <a:avLst/>
              <a:gdLst>
                <a:gd name="T0" fmla="*/ 270 w 278"/>
                <a:gd name="T1" fmla="*/ 22 h 27"/>
                <a:gd name="T2" fmla="*/ 274 w 278"/>
                <a:gd name="T3" fmla="*/ 18 h 27"/>
                <a:gd name="T4" fmla="*/ 2 w 278"/>
                <a:gd name="T5" fmla="*/ 0 h 27"/>
                <a:gd name="T6" fmla="*/ 0 w 278"/>
                <a:gd name="T7" fmla="*/ 8 h 27"/>
                <a:gd name="T8" fmla="*/ 274 w 278"/>
                <a:gd name="T9" fmla="*/ 25 h 27"/>
                <a:gd name="T10" fmla="*/ 278 w 278"/>
                <a:gd name="T11" fmla="*/ 22 h 27"/>
                <a:gd name="T12" fmla="*/ 274 w 278"/>
                <a:gd name="T13" fmla="*/ 25 h 27"/>
                <a:gd name="T14" fmla="*/ 278 w 278"/>
                <a:gd name="T15" fmla="*/ 27 h 27"/>
                <a:gd name="T16" fmla="*/ 278 w 278"/>
                <a:gd name="T17" fmla="*/ 22 h 27"/>
                <a:gd name="T18" fmla="*/ 270 w 278"/>
                <a:gd name="T19" fmla="*/ 22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7"/>
                <a:gd name="T32" fmla="*/ 278 w 278"/>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7">
                  <a:moveTo>
                    <a:pt x="270" y="22"/>
                  </a:moveTo>
                  <a:lnTo>
                    <a:pt x="274" y="18"/>
                  </a:lnTo>
                  <a:lnTo>
                    <a:pt x="2" y="0"/>
                  </a:lnTo>
                  <a:lnTo>
                    <a:pt x="0" y="8"/>
                  </a:lnTo>
                  <a:lnTo>
                    <a:pt x="274" y="25"/>
                  </a:lnTo>
                  <a:lnTo>
                    <a:pt x="278" y="22"/>
                  </a:lnTo>
                  <a:lnTo>
                    <a:pt x="274" y="25"/>
                  </a:lnTo>
                  <a:lnTo>
                    <a:pt x="278" y="27"/>
                  </a:lnTo>
                  <a:lnTo>
                    <a:pt x="278" y="22"/>
                  </a:lnTo>
                  <a:lnTo>
                    <a:pt x="2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7" name="Freeform 979"/>
            <p:cNvSpPr>
              <a:spLocks/>
            </p:cNvSpPr>
            <p:nvPr/>
          </p:nvSpPr>
          <p:spPr bwMode="auto">
            <a:xfrm>
              <a:off x="971" y="3233"/>
              <a:ext cx="409" cy="586"/>
            </a:xfrm>
            <a:custGeom>
              <a:avLst/>
              <a:gdLst>
                <a:gd name="T0" fmla="*/ 409 w 409"/>
                <a:gd name="T1" fmla="*/ 0 h 586"/>
                <a:gd name="T2" fmla="*/ 56 w 409"/>
                <a:gd name="T3" fmla="*/ 0 h 586"/>
                <a:gd name="T4" fmla="*/ 0 w 409"/>
                <a:gd name="T5" fmla="*/ 586 h 586"/>
                <a:gd name="T6" fmla="*/ 119 w 409"/>
                <a:gd name="T7" fmla="*/ 582 h 586"/>
                <a:gd name="T8" fmla="*/ 231 w 409"/>
                <a:gd name="T9" fmla="*/ 185 h 586"/>
                <a:gd name="T10" fmla="*/ 288 w 409"/>
                <a:gd name="T11" fmla="*/ 574 h 586"/>
                <a:gd name="T12" fmla="*/ 401 w 409"/>
                <a:gd name="T13" fmla="*/ 574 h 586"/>
                <a:gd name="T14" fmla="*/ 409 w 409"/>
                <a:gd name="T15" fmla="*/ 0 h 586"/>
                <a:gd name="T16" fmla="*/ 0 60000 65536"/>
                <a:gd name="T17" fmla="*/ 0 60000 65536"/>
                <a:gd name="T18" fmla="*/ 0 60000 65536"/>
                <a:gd name="T19" fmla="*/ 0 60000 65536"/>
                <a:gd name="T20" fmla="*/ 0 60000 65536"/>
                <a:gd name="T21" fmla="*/ 0 60000 65536"/>
                <a:gd name="T22" fmla="*/ 0 60000 65536"/>
                <a:gd name="T23" fmla="*/ 0 60000 65536"/>
                <a:gd name="T24" fmla="*/ 0 w 409"/>
                <a:gd name="T25" fmla="*/ 0 h 586"/>
                <a:gd name="T26" fmla="*/ 409 w 409"/>
                <a:gd name="T27" fmla="*/ 586 h 5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9" h="586">
                  <a:moveTo>
                    <a:pt x="409" y="0"/>
                  </a:moveTo>
                  <a:lnTo>
                    <a:pt x="56" y="0"/>
                  </a:lnTo>
                  <a:lnTo>
                    <a:pt x="0" y="586"/>
                  </a:lnTo>
                  <a:lnTo>
                    <a:pt x="119" y="582"/>
                  </a:lnTo>
                  <a:lnTo>
                    <a:pt x="231" y="185"/>
                  </a:lnTo>
                  <a:lnTo>
                    <a:pt x="288" y="574"/>
                  </a:lnTo>
                  <a:lnTo>
                    <a:pt x="401" y="574"/>
                  </a:lnTo>
                  <a:lnTo>
                    <a:pt x="409"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8" name="Freeform 980"/>
            <p:cNvSpPr>
              <a:spLocks/>
            </p:cNvSpPr>
            <p:nvPr/>
          </p:nvSpPr>
          <p:spPr bwMode="auto">
            <a:xfrm>
              <a:off x="1023" y="3229"/>
              <a:ext cx="357" cy="10"/>
            </a:xfrm>
            <a:custGeom>
              <a:avLst/>
              <a:gdLst>
                <a:gd name="T0" fmla="*/ 10 w 357"/>
                <a:gd name="T1" fmla="*/ 6 h 10"/>
                <a:gd name="T2" fmla="*/ 4 w 357"/>
                <a:gd name="T3" fmla="*/ 10 h 10"/>
                <a:gd name="T4" fmla="*/ 357 w 357"/>
                <a:gd name="T5" fmla="*/ 10 h 10"/>
                <a:gd name="T6" fmla="*/ 357 w 357"/>
                <a:gd name="T7" fmla="*/ 0 h 10"/>
                <a:gd name="T8" fmla="*/ 4 w 357"/>
                <a:gd name="T9" fmla="*/ 0 h 10"/>
                <a:gd name="T10" fmla="*/ 0 w 357"/>
                <a:gd name="T11" fmla="*/ 4 h 10"/>
                <a:gd name="T12" fmla="*/ 4 w 357"/>
                <a:gd name="T13" fmla="*/ 0 h 10"/>
                <a:gd name="T14" fmla="*/ 2 w 357"/>
                <a:gd name="T15" fmla="*/ 0 h 10"/>
                <a:gd name="T16" fmla="*/ 0 w 357"/>
                <a:gd name="T17" fmla="*/ 4 h 10"/>
                <a:gd name="T18" fmla="*/ 10 w 357"/>
                <a:gd name="T19" fmla="*/ 6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7"/>
                <a:gd name="T31" fmla="*/ 0 h 10"/>
                <a:gd name="T32" fmla="*/ 357 w 357"/>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7" h="10">
                  <a:moveTo>
                    <a:pt x="10" y="6"/>
                  </a:moveTo>
                  <a:lnTo>
                    <a:pt x="4" y="10"/>
                  </a:lnTo>
                  <a:lnTo>
                    <a:pt x="357" y="10"/>
                  </a:lnTo>
                  <a:lnTo>
                    <a:pt x="357" y="0"/>
                  </a:lnTo>
                  <a:lnTo>
                    <a:pt x="4" y="0"/>
                  </a:lnTo>
                  <a:lnTo>
                    <a:pt x="0" y="4"/>
                  </a:lnTo>
                  <a:lnTo>
                    <a:pt x="4" y="0"/>
                  </a:lnTo>
                  <a:lnTo>
                    <a:pt x="2" y="0"/>
                  </a:lnTo>
                  <a:lnTo>
                    <a:pt x="0" y="4"/>
                  </a:lnTo>
                  <a:lnTo>
                    <a:pt x="1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89" name="Freeform 981"/>
            <p:cNvSpPr>
              <a:spLocks/>
            </p:cNvSpPr>
            <p:nvPr/>
          </p:nvSpPr>
          <p:spPr bwMode="auto">
            <a:xfrm>
              <a:off x="967" y="3233"/>
              <a:ext cx="66" cy="590"/>
            </a:xfrm>
            <a:custGeom>
              <a:avLst/>
              <a:gdLst>
                <a:gd name="T0" fmla="*/ 4 w 66"/>
                <a:gd name="T1" fmla="*/ 582 h 590"/>
                <a:gd name="T2" fmla="*/ 8 w 66"/>
                <a:gd name="T3" fmla="*/ 586 h 590"/>
                <a:gd name="T4" fmla="*/ 66 w 66"/>
                <a:gd name="T5" fmla="*/ 2 h 590"/>
                <a:gd name="T6" fmla="*/ 56 w 66"/>
                <a:gd name="T7" fmla="*/ 0 h 590"/>
                <a:gd name="T8" fmla="*/ 0 w 66"/>
                <a:gd name="T9" fmla="*/ 586 h 590"/>
                <a:gd name="T10" fmla="*/ 4 w 66"/>
                <a:gd name="T11" fmla="*/ 590 h 590"/>
                <a:gd name="T12" fmla="*/ 0 w 66"/>
                <a:gd name="T13" fmla="*/ 586 h 590"/>
                <a:gd name="T14" fmla="*/ 0 w 66"/>
                <a:gd name="T15" fmla="*/ 590 h 590"/>
                <a:gd name="T16" fmla="*/ 4 w 66"/>
                <a:gd name="T17" fmla="*/ 590 h 590"/>
                <a:gd name="T18" fmla="*/ 4 w 66"/>
                <a:gd name="T19" fmla="*/ 582 h 5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590"/>
                <a:gd name="T32" fmla="*/ 66 w 66"/>
                <a:gd name="T33" fmla="*/ 590 h 5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590">
                  <a:moveTo>
                    <a:pt x="4" y="582"/>
                  </a:moveTo>
                  <a:lnTo>
                    <a:pt x="8" y="586"/>
                  </a:lnTo>
                  <a:lnTo>
                    <a:pt x="66" y="2"/>
                  </a:lnTo>
                  <a:lnTo>
                    <a:pt x="56" y="0"/>
                  </a:lnTo>
                  <a:lnTo>
                    <a:pt x="0" y="586"/>
                  </a:lnTo>
                  <a:lnTo>
                    <a:pt x="4" y="590"/>
                  </a:lnTo>
                  <a:lnTo>
                    <a:pt x="0" y="586"/>
                  </a:lnTo>
                  <a:lnTo>
                    <a:pt x="0" y="590"/>
                  </a:lnTo>
                  <a:lnTo>
                    <a:pt x="4" y="590"/>
                  </a:lnTo>
                  <a:lnTo>
                    <a:pt x="4" y="5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0" name="Freeform 982"/>
            <p:cNvSpPr>
              <a:spLocks/>
            </p:cNvSpPr>
            <p:nvPr/>
          </p:nvSpPr>
          <p:spPr bwMode="auto">
            <a:xfrm>
              <a:off x="971" y="3809"/>
              <a:ext cx="123" cy="14"/>
            </a:xfrm>
            <a:custGeom>
              <a:avLst/>
              <a:gdLst>
                <a:gd name="T0" fmla="*/ 115 w 123"/>
                <a:gd name="T1" fmla="*/ 4 h 14"/>
                <a:gd name="T2" fmla="*/ 119 w 123"/>
                <a:gd name="T3" fmla="*/ 0 h 14"/>
                <a:gd name="T4" fmla="*/ 0 w 123"/>
                <a:gd name="T5" fmla="*/ 6 h 14"/>
                <a:gd name="T6" fmla="*/ 0 w 123"/>
                <a:gd name="T7" fmla="*/ 14 h 14"/>
                <a:gd name="T8" fmla="*/ 119 w 123"/>
                <a:gd name="T9" fmla="*/ 10 h 14"/>
                <a:gd name="T10" fmla="*/ 123 w 123"/>
                <a:gd name="T11" fmla="*/ 6 h 14"/>
                <a:gd name="T12" fmla="*/ 119 w 123"/>
                <a:gd name="T13" fmla="*/ 10 h 14"/>
                <a:gd name="T14" fmla="*/ 121 w 123"/>
                <a:gd name="T15" fmla="*/ 10 h 14"/>
                <a:gd name="T16" fmla="*/ 123 w 123"/>
                <a:gd name="T17" fmla="*/ 6 h 14"/>
                <a:gd name="T18" fmla="*/ 115 w 123"/>
                <a:gd name="T19" fmla="*/ 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3"/>
                <a:gd name="T31" fmla="*/ 0 h 14"/>
                <a:gd name="T32" fmla="*/ 123 w 12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3" h="14">
                  <a:moveTo>
                    <a:pt x="115" y="4"/>
                  </a:moveTo>
                  <a:lnTo>
                    <a:pt x="119" y="0"/>
                  </a:lnTo>
                  <a:lnTo>
                    <a:pt x="0" y="6"/>
                  </a:lnTo>
                  <a:lnTo>
                    <a:pt x="0" y="14"/>
                  </a:lnTo>
                  <a:lnTo>
                    <a:pt x="119" y="10"/>
                  </a:lnTo>
                  <a:lnTo>
                    <a:pt x="123" y="6"/>
                  </a:lnTo>
                  <a:lnTo>
                    <a:pt x="119" y="10"/>
                  </a:lnTo>
                  <a:lnTo>
                    <a:pt x="121" y="10"/>
                  </a:lnTo>
                  <a:lnTo>
                    <a:pt x="123" y="6"/>
                  </a:lnTo>
                  <a:lnTo>
                    <a:pt x="1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1" name="Freeform 983"/>
            <p:cNvSpPr>
              <a:spLocks/>
            </p:cNvSpPr>
            <p:nvPr/>
          </p:nvSpPr>
          <p:spPr bwMode="auto">
            <a:xfrm>
              <a:off x="1086" y="3418"/>
              <a:ext cx="119" cy="397"/>
            </a:xfrm>
            <a:custGeom>
              <a:avLst/>
              <a:gdLst>
                <a:gd name="T0" fmla="*/ 119 w 119"/>
                <a:gd name="T1" fmla="*/ 0 h 397"/>
                <a:gd name="T2" fmla="*/ 112 w 119"/>
                <a:gd name="T3" fmla="*/ 0 h 397"/>
                <a:gd name="T4" fmla="*/ 0 w 119"/>
                <a:gd name="T5" fmla="*/ 395 h 397"/>
                <a:gd name="T6" fmla="*/ 8 w 119"/>
                <a:gd name="T7" fmla="*/ 397 h 397"/>
                <a:gd name="T8" fmla="*/ 119 w 119"/>
                <a:gd name="T9" fmla="*/ 2 h 397"/>
                <a:gd name="T10" fmla="*/ 112 w 119"/>
                <a:gd name="T11" fmla="*/ 0 h 397"/>
                <a:gd name="T12" fmla="*/ 119 w 119"/>
                <a:gd name="T13" fmla="*/ 0 h 397"/>
                <a:gd name="T14" fmla="*/ 0 60000 65536"/>
                <a:gd name="T15" fmla="*/ 0 60000 65536"/>
                <a:gd name="T16" fmla="*/ 0 60000 65536"/>
                <a:gd name="T17" fmla="*/ 0 60000 65536"/>
                <a:gd name="T18" fmla="*/ 0 60000 65536"/>
                <a:gd name="T19" fmla="*/ 0 60000 65536"/>
                <a:gd name="T20" fmla="*/ 0 60000 65536"/>
                <a:gd name="T21" fmla="*/ 0 w 119"/>
                <a:gd name="T22" fmla="*/ 0 h 397"/>
                <a:gd name="T23" fmla="*/ 119 w 119"/>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397">
                  <a:moveTo>
                    <a:pt x="119" y="0"/>
                  </a:moveTo>
                  <a:lnTo>
                    <a:pt x="112" y="0"/>
                  </a:lnTo>
                  <a:lnTo>
                    <a:pt x="0" y="395"/>
                  </a:lnTo>
                  <a:lnTo>
                    <a:pt x="8" y="397"/>
                  </a:lnTo>
                  <a:lnTo>
                    <a:pt x="119" y="2"/>
                  </a:lnTo>
                  <a:lnTo>
                    <a:pt x="112" y="0"/>
                  </a:lnTo>
                  <a:lnTo>
                    <a:pt x="1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2" name="Freeform 984"/>
            <p:cNvSpPr>
              <a:spLocks/>
            </p:cNvSpPr>
            <p:nvPr/>
          </p:nvSpPr>
          <p:spPr bwMode="auto">
            <a:xfrm>
              <a:off x="1198" y="3418"/>
              <a:ext cx="65" cy="393"/>
            </a:xfrm>
            <a:custGeom>
              <a:avLst/>
              <a:gdLst>
                <a:gd name="T0" fmla="*/ 61 w 65"/>
                <a:gd name="T1" fmla="*/ 386 h 393"/>
                <a:gd name="T2" fmla="*/ 65 w 65"/>
                <a:gd name="T3" fmla="*/ 389 h 393"/>
                <a:gd name="T4" fmla="*/ 7 w 65"/>
                <a:gd name="T5" fmla="*/ 0 h 393"/>
                <a:gd name="T6" fmla="*/ 0 w 65"/>
                <a:gd name="T7" fmla="*/ 0 h 393"/>
                <a:gd name="T8" fmla="*/ 57 w 65"/>
                <a:gd name="T9" fmla="*/ 389 h 393"/>
                <a:gd name="T10" fmla="*/ 61 w 65"/>
                <a:gd name="T11" fmla="*/ 393 h 393"/>
                <a:gd name="T12" fmla="*/ 57 w 65"/>
                <a:gd name="T13" fmla="*/ 389 h 393"/>
                <a:gd name="T14" fmla="*/ 57 w 65"/>
                <a:gd name="T15" fmla="*/ 393 h 393"/>
                <a:gd name="T16" fmla="*/ 61 w 65"/>
                <a:gd name="T17" fmla="*/ 393 h 393"/>
                <a:gd name="T18" fmla="*/ 61 w 65"/>
                <a:gd name="T19" fmla="*/ 386 h 3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
                <a:gd name="T31" fmla="*/ 0 h 393"/>
                <a:gd name="T32" fmla="*/ 65 w 65"/>
                <a:gd name="T33" fmla="*/ 393 h 3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 h="393">
                  <a:moveTo>
                    <a:pt x="61" y="386"/>
                  </a:moveTo>
                  <a:lnTo>
                    <a:pt x="65" y="389"/>
                  </a:lnTo>
                  <a:lnTo>
                    <a:pt x="7" y="0"/>
                  </a:lnTo>
                  <a:lnTo>
                    <a:pt x="0" y="0"/>
                  </a:lnTo>
                  <a:lnTo>
                    <a:pt x="57" y="389"/>
                  </a:lnTo>
                  <a:lnTo>
                    <a:pt x="61" y="393"/>
                  </a:lnTo>
                  <a:lnTo>
                    <a:pt x="57" y="389"/>
                  </a:lnTo>
                  <a:lnTo>
                    <a:pt x="57" y="393"/>
                  </a:lnTo>
                  <a:lnTo>
                    <a:pt x="61" y="393"/>
                  </a:lnTo>
                  <a:lnTo>
                    <a:pt x="61" y="3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3" name="Freeform 985"/>
            <p:cNvSpPr>
              <a:spLocks/>
            </p:cNvSpPr>
            <p:nvPr/>
          </p:nvSpPr>
          <p:spPr bwMode="auto">
            <a:xfrm>
              <a:off x="1259" y="3804"/>
              <a:ext cx="117" cy="7"/>
            </a:xfrm>
            <a:custGeom>
              <a:avLst/>
              <a:gdLst>
                <a:gd name="T0" fmla="*/ 108 w 117"/>
                <a:gd name="T1" fmla="*/ 3 h 7"/>
                <a:gd name="T2" fmla="*/ 113 w 117"/>
                <a:gd name="T3" fmla="*/ 0 h 7"/>
                <a:gd name="T4" fmla="*/ 0 w 117"/>
                <a:gd name="T5" fmla="*/ 0 h 7"/>
                <a:gd name="T6" fmla="*/ 0 w 117"/>
                <a:gd name="T7" fmla="*/ 7 h 7"/>
                <a:gd name="T8" fmla="*/ 113 w 117"/>
                <a:gd name="T9" fmla="*/ 7 h 7"/>
                <a:gd name="T10" fmla="*/ 117 w 117"/>
                <a:gd name="T11" fmla="*/ 3 h 7"/>
                <a:gd name="T12" fmla="*/ 113 w 117"/>
                <a:gd name="T13" fmla="*/ 7 h 7"/>
                <a:gd name="T14" fmla="*/ 117 w 117"/>
                <a:gd name="T15" fmla="*/ 7 h 7"/>
                <a:gd name="T16" fmla="*/ 117 w 117"/>
                <a:gd name="T17" fmla="*/ 3 h 7"/>
                <a:gd name="T18" fmla="*/ 108 w 117"/>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
                <a:gd name="T31" fmla="*/ 0 h 7"/>
                <a:gd name="T32" fmla="*/ 117 w 11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 h="7">
                  <a:moveTo>
                    <a:pt x="108" y="3"/>
                  </a:moveTo>
                  <a:lnTo>
                    <a:pt x="113" y="0"/>
                  </a:lnTo>
                  <a:lnTo>
                    <a:pt x="0" y="0"/>
                  </a:lnTo>
                  <a:lnTo>
                    <a:pt x="0" y="7"/>
                  </a:lnTo>
                  <a:lnTo>
                    <a:pt x="113" y="7"/>
                  </a:lnTo>
                  <a:lnTo>
                    <a:pt x="117" y="3"/>
                  </a:lnTo>
                  <a:lnTo>
                    <a:pt x="113" y="7"/>
                  </a:lnTo>
                  <a:lnTo>
                    <a:pt x="117" y="7"/>
                  </a:lnTo>
                  <a:lnTo>
                    <a:pt x="117" y="3"/>
                  </a:lnTo>
                  <a:lnTo>
                    <a:pt x="10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4" name="Freeform 986"/>
            <p:cNvSpPr>
              <a:spLocks/>
            </p:cNvSpPr>
            <p:nvPr/>
          </p:nvSpPr>
          <p:spPr bwMode="auto">
            <a:xfrm>
              <a:off x="1367" y="3229"/>
              <a:ext cx="17" cy="578"/>
            </a:xfrm>
            <a:custGeom>
              <a:avLst/>
              <a:gdLst>
                <a:gd name="T0" fmla="*/ 13 w 17"/>
                <a:gd name="T1" fmla="*/ 10 h 578"/>
                <a:gd name="T2" fmla="*/ 9 w 17"/>
                <a:gd name="T3" fmla="*/ 4 h 578"/>
                <a:gd name="T4" fmla="*/ 0 w 17"/>
                <a:gd name="T5" fmla="*/ 578 h 578"/>
                <a:gd name="T6" fmla="*/ 9 w 17"/>
                <a:gd name="T7" fmla="*/ 578 h 578"/>
                <a:gd name="T8" fmla="*/ 17 w 17"/>
                <a:gd name="T9" fmla="*/ 4 h 578"/>
                <a:gd name="T10" fmla="*/ 13 w 17"/>
                <a:gd name="T11" fmla="*/ 0 h 578"/>
                <a:gd name="T12" fmla="*/ 17 w 17"/>
                <a:gd name="T13" fmla="*/ 4 h 578"/>
                <a:gd name="T14" fmla="*/ 17 w 17"/>
                <a:gd name="T15" fmla="*/ 0 h 578"/>
                <a:gd name="T16" fmla="*/ 13 w 17"/>
                <a:gd name="T17" fmla="*/ 0 h 578"/>
                <a:gd name="T18" fmla="*/ 13 w 17"/>
                <a:gd name="T19" fmla="*/ 10 h 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578"/>
                <a:gd name="T32" fmla="*/ 17 w 17"/>
                <a:gd name="T33" fmla="*/ 578 h 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578">
                  <a:moveTo>
                    <a:pt x="13" y="10"/>
                  </a:moveTo>
                  <a:lnTo>
                    <a:pt x="9" y="4"/>
                  </a:lnTo>
                  <a:lnTo>
                    <a:pt x="0" y="578"/>
                  </a:lnTo>
                  <a:lnTo>
                    <a:pt x="9" y="578"/>
                  </a:lnTo>
                  <a:lnTo>
                    <a:pt x="17" y="4"/>
                  </a:lnTo>
                  <a:lnTo>
                    <a:pt x="13" y="0"/>
                  </a:lnTo>
                  <a:lnTo>
                    <a:pt x="17" y="4"/>
                  </a:lnTo>
                  <a:lnTo>
                    <a:pt x="17" y="0"/>
                  </a:lnTo>
                  <a:lnTo>
                    <a:pt x="13" y="0"/>
                  </a:lnTo>
                  <a:lnTo>
                    <a:pt x="1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5" name="Freeform 987"/>
            <p:cNvSpPr>
              <a:spLocks/>
            </p:cNvSpPr>
            <p:nvPr/>
          </p:nvSpPr>
          <p:spPr bwMode="auto">
            <a:xfrm>
              <a:off x="881" y="3817"/>
              <a:ext cx="207" cy="106"/>
            </a:xfrm>
            <a:custGeom>
              <a:avLst/>
              <a:gdLst>
                <a:gd name="T0" fmla="*/ 198 w 207"/>
                <a:gd name="T1" fmla="*/ 0 h 106"/>
                <a:gd name="T2" fmla="*/ 104 w 207"/>
                <a:gd name="T3" fmla="*/ 0 h 106"/>
                <a:gd name="T4" fmla="*/ 102 w 207"/>
                <a:gd name="T5" fmla="*/ 10 h 106"/>
                <a:gd name="T6" fmla="*/ 100 w 207"/>
                <a:gd name="T7" fmla="*/ 19 h 106"/>
                <a:gd name="T8" fmla="*/ 98 w 207"/>
                <a:gd name="T9" fmla="*/ 27 h 106"/>
                <a:gd name="T10" fmla="*/ 94 w 207"/>
                <a:gd name="T11" fmla="*/ 33 h 106"/>
                <a:gd name="T12" fmla="*/ 83 w 207"/>
                <a:gd name="T13" fmla="*/ 42 h 106"/>
                <a:gd name="T14" fmla="*/ 71 w 207"/>
                <a:gd name="T15" fmla="*/ 50 h 106"/>
                <a:gd name="T16" fmla="*/ 58 w 207"/>
                <a:gd name="T17" fmla="*/ 54 h 106"/>
                <a:gd name="T18" fmla="*/ 42 w 207"/>
                <a:gd name="T19" fmla="*/ 56 h 106"/>
                <a:gd name="T20" fmla="*/ 27 w 207"/>
                <a:gd name="T21" fmla="*/ 58 h 106"/>
                <a:gd name="T22" fmla="*/ 15 w 207"/>
                <a:gd name="T23" fmla="*/ 59 h 106"/>
                <a:gd name="T24" fmla="*/ 10 w 207"/>
                <a:gd name="T25" fmla="*/ 61 h 106"/>
                <a:gd name="T26" fmla="*/ 4 w 207"/>
                <a:gd name="T27" fmla="*/ 65 h 106"/>
                <a:gd name="T28" fmla="*/ 2 w 207"/>
                <a:gd name="T29" fmla="*/ 71 h 106"/>
                <a:gd name="T30" fmla="*/ 0 w 207"/>
                <a:gd name="T31" fmla="*/ 77 h 106"/>
                <a:gd name="T32" fmla="*/ 0 w 207"/>
                <a:gd name="T33" fmla="*/ 83 h 106"/>
                <a:gd name="T34" fmla="*/ 2 w 207"/>
                <a:gd name="T35" fmla="*/ 90 h 106"/>
                <a:gd name="T36" fmla="*/ 4 w 207"/>
                <a:gd name="T37" fmla="*/ 98 h 106"/>
                <a:gd name="T38" fmla="*/ 6 w 207"/>
                <a:gd name="T39" fmla="*/ 106 h 106"/>
                <a:gd name="T40" fmla="*/ 196 w 207"/>
                <a:gd name="T41" fmla="*/ 106 h 106"/>
                <a:gd name="T42" fmla="*/ 202 w 207"/>
                <a:gd name="T43" fmla="*/ 92 h 106"/>
                <a:gd name="T44" fmla="*/ 203 w 207"/>
                <a:gd name="T45" fmla="*/ 79 h 106"/>
                <a:gd name="T46" fmla="*/ 207 w 207"/>
                <a:gd name="T47" fmla="*/ 65 h 106"/>
                <a:gd name="T48" fmla="*/ 207 w 207"/>
                <a:gd name="T49" fmla="*/ 52 h 106"/>
                <a:gd name="T50" fmla="*/ 207 w 207"/>
                <a:gd name="T51" fmla="*/ 38 h 106"/>
                <a:gd name="T52" fmla="*/ 205 w 207"/>
                <a:gd name="T53" fmla="*/ 25 h 106"/>
                <a:gd name="T54" fmla="*/ 203 w 207"/>
                <a:gd name="T55" fmla="*/ 11 h 106"/>
                <a:gd name="T56" fmla="*/ 198 w 207"/>
                <a:gd name="T57" fmla="*/ 0 h 1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7"/>
                <a:gd name="T88" fmla="*/ 0 h 106"/>
                <a:gd name="T89" fmla="*/ 207 w 207"/>
                <a:gd name="T90" fmla="*/ 106 h 10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7" h="106">
                  <a:moveTo>
                    <a:pt x="198" y="0"/>
                  </a:moveTo>
                  <a:lnTo>
                    <a:pt x="104" y="0"/>
                  </a:lnTo>
                  <a:lnTo>
                    <a:pt x="102" y="10"/>
                  </a:lnTo>
                  <a:lnTo>
                    <a:pt x="100" y="19"/>
                  </a:lnTo>
                  <a:lnTo>
                    <a:pt x="98" y="27"/>
                  </a:lnTo>
                  <a:lnTo>
                    <a:pt x="94" y="33"/>
                  </a:lnTo>
                  <a:lnTo>
                    <a:pt x="83" y="42"/>
                  </a:lnTo>
                  <a:lnTo>
                    <a:pt x="71" y="50"/>
                  </a:lnTo>
                  <a:lnTo>
                    <a:pt x="58" y="54"/>
                  </a:lnTo>
                  <a:lnTo>
                    <a:pt x="42" y="56"/>
                  </a:lnTo>
                  <a:lnTo>
                    <a:pt x="27" y="58"/>
                  </a:lnTo>
                  <a:lnTo>
                    <a:pt x="15" y="59"/>
                  </a:lnTo>
                  <a:lnTo>
                    <a:pt x="10" y="61"/>
                  </a:lnTo>
                  <a:lnTo>
                    <a:pt x="4" y="65"/>
                  </a:lnTo>
                  <a:lnTo>
                    <a:pt x="2" y="71"/>
                  </a:lnTo>
                  <a:lnTo>
                    <a:pt x="0" y="77"/>
                  </a:lnTo>
                  <a:lnTo>
                    <a:pt x="0" y="83"/>
                  </a:lnTo>
                  <a:lnTo>
                    <a:pt x="2" y="90"/>
                  </a:lnTo>
                  <a:lnTo>
                    <a:pt x="4" y="98"/>
                  </a:lnTo>
                  <a:lnTo>
                    <a:pt x="6" y="106"/>
                  </a:lnTo>
                  <a:lnTo>
                    <a:pt x="196" y="106"/>
                  </a:lnTo>
                  <a:lnTo>
                    <a:pt x="202" y="92"/>
                  </a:lnTo>
                  <a:lnTo>
                    <a:pt x="203" y="79"/>
                  </a:lnTo>
                  <a:lnTo>
                    <a:pt x="207" y="65"/>
                  </a:lnTo>
                  <a:lnTo>
                    <a:pt x="207" y="52"/>
                  </a:lnTo>
                  <a:lnTo>
                    <a:pt x="207" y="38"/>
                  </a:lnTo>
                  <a:lnTo>
                    <a:pt x="205" y="25"/>
                  </a:lnTo>
                  <a:lnTo>
                    <a:pt x="203" y="11"/>
                  </a:lnTo>
                  <a:lnTo>
                    <a:pt x="19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6" name="Freeform 988"/>
            <p:cNvSpPr>
              <a:spLocks/>
            </p:cNvSpPr>
            <p:nvPr/>
          </p:nvSpPr>
          <p:spPr bwMode="auto">
            <a:xfrm>
              <a:off x="981" y="3813"/>
              <a:ext cx="98" cy="8"/>
            </a:xfrm>
            <a:custGeom>
              <a:avLst/>
              <a:gdLst>
                <a:gd name="T0" fmla="*/ 7 w 98"/>
                <a:gd name="T1" fmla="*/ 4 h 8"/>
                <a:gd name="T2" fmla="*/ 4 w 98"/>
                <a:gd name="T3" fmla="*/ 8 h 8"/>
                <a:gd name="T4" fmla="*/ 98 w 98"/>
                <a:gd name="T5" fmla="*/ 8 h 8"/>
                <a:gd name="T6" fmla="*/ 98 w 98"/>
                <a:gd name="T7" fmla="*/ 0 h 8"/>
                <a:gd name="T8" fmla="*/ 4 w 98"/>
                <a:gd name="T9" fmla="*/ 0 h 8"/>
                <a:gd name="T10" fmla="*/ 0 w 98"/>
                <a:gd name="T11" fmla="*/ 4 h 8"/>
                <a:gd name="T12" fmla="*/ 4 w 98"/>
                <a:gd name="T13" fmla="*/ 0 h 8"/>
                <a:gd name="T14" fmla="*/ 0 w 98"/>
                <a:gd name="T15" fmla="*/ 0 h 8"/>
                <a:gd name="T16" fmla="*/ 0 w 98"/>
                <a:gd name="T17" fmla="*/ 4 h 8"/>
                <a:gd name="T18" fmla="*/ 7 w 98"/>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8"/>
                <a:gd name="T32" fmla="*/ 98 w 98"/>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8">
                  <a:moveTo>
                    <a:pt x="7" y="4"/>
                  </a:moveTo>
                  <a:lnTo>
                    <a:pt x="4" y="8"/>
                  </a:lnTo>
                  <a:lnTo>
                    <a:pt x="98" y="8"/>
                  </a:lnTo>
                  <a:lnTo>
                    <a:pt x="98" y="0"/>
                  </a:lnTo>
                  <a:lnTo>
                    <a:pt x="4" y="0"/>
                  </a:lnTo>
                  <a:lnTo>
                    <a:pt x="0" y="4"/>
                  </a:lnTo>
                  <a:lnTo>
                    <a:pt x="4" y="0"/>
                  </a:lnTo>
                  <a:lnTo>
                    <a:pt x="0" y="0"/>
                  </a:lnTo>
                  <a:lnTo>
                    <a:pt x="0" y="4"/>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7" name="Freeform 989"/>
            <p:cNvSpPr>
              <a:spLocks/>
            </p:cNvSpPr>
            <p:nvPr/>
          </p:nvSpPr>
          <p:spPr bwMode="auto">
            <a:xfrm>
              <a:off x="894" y="3817"/>
              <a:ext cx="94" cy="63"/>
            </a:xfrm>
            <a:custGeom>
              <a:avLst/>
              <a:gdLst>
                <a:gd name="T0" fmla="*/ 2 w 94"/>
                <a:gd name="T1" fmla="*/ 63 h 63"/>
                <a:gd name="T2" fmla="*/ 16 w 94"/>
                <a:gd name="T3" fmla="*/ 61 h 63"/>
                <a:gd name="T4" fmla="*/ 29 w 94"/>
                <a:gd name="T5" fmla="*/ 59 h 63"/>
                <a:gd name="T6" fmla="*/ 45 w 94"/>
                <a:gd name="T7" fmla="*/ 58 h 63"/>
                <a:gd name="T8" fmla="*/ 60 w 94"/>
                <a:gd name="T9" fmla="*/ 54 h 63"/>
                <a:gd name="T10" fmla="*/ 71 w 94"/>
                <a:gd name="T11" fmla="*/ 46 h 63"/>
                <a:gd name="T12" fmla="*/ 83 w 94"/>
                <a:gd name="T13" fmla="*/ 36 h 63"/>
                <a:gd name="T14" fmla="*/ 87 w 94"/>
                <a:gd name="T15" fmla="*/ 29 h 63"/>
                <a:gd name="T16" fmla="*/ 91 w 94"/>
                <a:gd name="T17" fmla="*/ 19 h 63"/>
                <a:gd name="T18" fmla="*/ 93 w 94"/>
                <a:gd name="T19" fmla="*/ 10 h 63"/>
                <a:gd name="T20" fmla="*/ 94 w 94"/>
                <a:gd name="T21" fmla="*/ 0 h 63"/>
                <a:gd name="T22" fmla="*/ 87 w 94"/>
                <a:gd name="T23" fmla="*/ 0 h 63"/>
                <a:gd name="T24" fmla="*/ 85 w 94"/>
                <a:gd name="T25" fmla="*/ 10 h 63"/>
                <a:gd name="T26" fmla="*/ 83 w 94"/>
                <a:gd name="T27" fmla="*/ 17 h 63"/>
                <a:gd name="T28" fmla="*/ 81 w 94"/>
                <a:gd name="T29" fmla="*/ 25 h 63"/>
                <a:gd name="T30" fmla="*/ 77 w 94"/>
                <a:gd name="T31" fmla="*/ 31 h 63"/>
                <a:gd name="T32" fmla="*/ 68 w 94"/>
                <a:gd name="T33" fmla="*/ 40 h 63"/>
                <a:gd name="T34" fmla="*/ 56 w 94"/>
                <a:gd name="T35" fmla="*/ 46 h 63"/>
                <a:gd name="T36" fmla="*/ 43 w 94"/>
                <a:gd name="T37" fmla="*/ 50 h 63"/>
                <a:gd name="T38" fmla="*/ 29 w 94"/>
                <a:gd name="T39" fmla="*/ 52 h 63"/>
                <a:gd name="T40" fmla="*/ 14 w 94"/>
                <a:gd name="T41" fmla="*/ 54 h 63"/>
                <a:gd name="T42" fmla="*/ 0 w 94"/>
                <a:gd name="T43" fmla="*/ 56 h 63"/>
                <a:gd name="T44" fmla="*/ 2 w 94"/>
                <a:gd name="T45" fmla="*/ 63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63"/>
                <a:gd name="T71" fmla="*/ 94 w 94"/>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63">
                  <a:moveTo>
                    <a:pt x="2" y="63"/>
                  </a:moveTo>
                  <a:lnTo>
                    <a:pt x="16" y="61"/>
                  </a:lnTo>
                  <a:lnTo>
                    <a:pt x="29" y="59"/>
                  </a:lnTo>
                  <a:lnTo>
                    <a:pt x="45" y="58"/>
                  </a:lnTo>
                  <a:lnTo>
                    <a:pt x="60" y="54"/>
                  </a:lnTo>
                  <a:lnTo>
                    <a:pt x="71" y="46"/>
                  </a:lnTo>
                  <a:lnTo>
                    <a:pt x="83" y="36"/>
                  </a:lnTo>
                  <a:lnTo>
                    <a:pt x="87" y="29"/>
                  </a:lnTo>
                  <a:lnTo>
                    <a:pt x="91" y="19"/>
                  </a:lnTo>
                  <a:lnTo>
                    <a:pt x="93" y="10"/>
                  </a:lnTo>
                  <a:lnTo>
                    <a:pt x="94" y="0"/>
                  </a:lnTo>
                  <a:lnTo>
                    <a:pt x="87" y="0"/>
                  </a:lnTo>
                  <a:lnTo>
                    <a:pt x="85" y="10"/>
                  </a:lnTo>
                  <a:lnTo>
                    <a:pt x="83" y="17"/>
                  </a:lnTo>
                  <a:lnTo>
                    <a:pt x="81" y="25"/>
                  </a:lnTo>
                  <a:lnTo>
                    <a:pt x="77" y="31"/>
                  </a:lnTo>
                  <a:lnTo>
                    <a:pt x="68" y="40"/>
                  </a:lnTo>
                  <a:lnTo>
                    <a:pt x="56" y="46"/>
                  </a:lnTo>
                  <a:lnTo>
                    <a:pt x="43" y="50"/>
                  </a:lnTo>
                  <a:lnTo>
                    <a:pt x="29" y="52"/>
                  </a:lnTo>
                  <a:lnTo>
                    <a:pt x="14" y="54"/>
                  </a:lnTo>
                  <a:lnTo>
                    <a:pt x="0" y="56"/>
                  </a:lnTo>
                  <a:lnTo>
                    <a:pt x="2"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8" name="Freeform 990"/>
            <p:cNvSpPr>
              <a:spLocks/>
            </p:cNvSpPr>
            <p:nvPr/>
          </p:nvSpPr>
          <p:spPr bwMode="auto">
            <a:xfrm>
              <a:off x="877" y="3873"/>
              <a:ext cx="19" cy="53"/>
            </a:xfrm>
            <a:custGeom>
              <a:avLst/>
              <a:gdLst>
                <a:gd name="T0" fmla="*/ 10 w 19"/>
                <a:gd name="T1" fmla="*/ 46 h 53"/>
                <a:gd name="T2" fmla="*/ 14 w 19"/>
                <a:gd name="T3" fmla="*/ 48 h 53"/>
                <a:gd name="T4" fmla="*/ 12 w 19"/>
                <a:gd name="T5" fmla="*/ 40 h 53"/>
                <a:gd name="T6" fmla="*/ 10 w 19"/>
                <a:gd name="T7" fmla="*/ 34 h 53"/>
                <a:gd name="T8" fmla="*/ 8 w 19"/>
                <a:gd name="T9" fmla="*/ 27 h 53"/>
                <a:gd name="T10" fmla="*/ 8 w 19"/>
                <a:gd name="T11" fmla="*/ 21 h 53"/>
                <a:gd name="T12" fmla="*/ 10 w 19"/>
                <a:gd name="T13" fmla="*/ 17 h 53"/>
                <a:gd name="T14" fmla="*/ 12 w 19"/>
                <a:gd name="T15" fmla="*/ 13 h 53"/>
                <a:gd name="T16" fmla="*/ 16 w 19"/>
                <a:gd name="T17" fmla="*/ 9 h 53"/>
                <a:gd name="T18" fmla="*/ 19 w 19"/>
                <a:gd name="T19" fmla="*/ 7 h 53"/>
                <a:gd name="T20" fmla="*/ 17 w 19"/>
                <a:gd name="T21" fmla="*/ 0 h 53"/>
                <a:gd name="T22" fmla="*/ 10 w 19"/>
                <a:gd name="T23" fmla="*/ 3 h 53"/>
                <a:gd name="T24" fmla="*/ 6 w 19"/>
                <a:gd name="T25" fmla="*/ 7 h 53"/>
                <a:gd name="T26" fmla="*/ 2 w 19"/>
                <a:gd name="T27" fmla="*/ 13 h 53"/>
                <a:gd name="T28" fmla="*/ 0 w 19"/>
                <a:gd name="T29" fmla="*/ 21 h 53"/>
                <a:gd name="T30" fmla="*/ 0 w 19"/>
                <a:gd name="T31" fmla="*/ 27 h 53"/>
                <a:gd name="T32" fmla="*/ 2 w 19"/>
                <a:gd name="T33" fmla="*/ 34 h 53"/>
                <a:gd name="T34" fmla="*/ 4 w 19"/>
                <a:gd name="T35" fmla="*/ 44 h 53"/>
                <a:gd name="T36" fmla="*/ 6 w 19"/>
                <a:gd name="T37" fmla="*/ 51 h 53"/>
                <a:gd name="T38" fmla="*/ 10 w 19"/>
                <a:gd name="T39" fmla="*/ 53 h 53"/>
                <a:gd name="T40" fmla="*/ 6 w 19"/>
                <a:gd name="T41" fmla="*/ 51 h 53"/>
                <a:gd name="T42" fmla="*/ 8 w 19"/>
                <a:gd name="T43" fmla="*/ 53 h 53"/>
                <a:gd name="T44" fmla="*/ 10 w 19"/>
                <a:gd name="T45" fmla="*/ 53 h 53"/>
                <a:gd name="T46" fmla="*/ 10 w 19"/>
                <a:gd name="T47" fmla="*/ 46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53"/>
                <a:gd name="T74" fmla="*/ 19 w 19"/>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53">
                  <a:moveTo>
                    <a:pt x="10" y="46"/>
                  </a:moveTo>
                  <a:lnTo>
                    <a:pt x="14" y="48"/>
                  </a:lnTo>
                  <a:lnTo>
                    <a:pt x="12" y="40"/>
                  </a:lnTo>
                  <a:lnTo>
                    <a:pt x="10" y="34"/>
                  </a:lnTo>
                  <a:lnTo>
                    <a:pt x="8" y="27"/>
                  </a:lnTo>
                  <a:lnTo>
                    <a:pt x="8" y="21"/>
                  </a:lnTo>
                  <a:lnTo>
                    <a:pt x="10" y="17"/>
                  </a:lnTo>
                  <a:lnTo>
                    <a:pt x="12" y="13"/>
                  </a:lnTo>
                  <a:lnTo>
                    <a:pt x="16" y="9"/>
                  </a:lnTo>
                  <a:lnTo>
                    <a:pt x="19" y="7"/>
                  </a:lnTo>
                  <a:lnTo>
                    <a:pt x="17" y="0"/>
                  </a:lnTo>
                  <a:lnTo>
                    <a:pt x="10" y="3"/>
                  </a:lnTo>
                  <a:lnTo>
                    <a:pt x="6" y="7"/>
                  </a:lnTo>
                  <a:lnTo>
                    <a:pt x="2" y="13"/>
                  </a:lnTo>
                  <a:lnTo>
                    <a:pt x="0" y="21"/>
                  </a:lnTo>
                  <a:lnTo>
                    <a:pt x="0" y="27"/>
                  </a:lnTo>
                  <a:lnTo>
                    <a:pt x="2" y="34"/>
                  </a:lnTo>
                  <a:lnTo>
                    <a:pt x="4" y="44"/>
                  </a:lnTo>
                  <a:lnTo>
                    <a:pt x="6" y="51"/>
                  </a:lnTo>
                  <a:lnTo>
                    <a:pt x="10" y="53"/>
                  </a:lnTo>
                  <a:lnTo>
                    <a:pt x="6" y="51"/>
                  </a:lnTo>
                  <a:lnTo>
                    <a:pt x="8" y="53"/>
                  </a:lnTo>
                  <a:lnTo>
                    <a:pt x="10" y="53"/>
                  </a:lnTo>
                  <a:lnTo>
                    <a:pt x="1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199" name="Freeform 991"/>
            <p:cNvSpPr>
              <a:spLocks/>
            </p:cNvSpPr>
            <p:nvPr/>
          </p:nvSpPr>
          <p:spPr bwMode="auto">
            <a:xfrm>
              <a:off x="887" y="3919"/>
              <a:ext cx="194" cy="7"/>
            </a:xfrm>
            <a:custGeom>
              <a:avLst/>
              <a:gdLst>
                <a:gd name="T0" fmla="*/ 186 w 194"/>
                <a:gd name="T1" fmla="*/ 2 h 7"/>
                <a:gd name="T2" fmla="*/ 190 w 194"/>
                <a:gd name="T3" fmla="*/ 0 h 7"/>
                <a:gd name="T4" fmla="*/ 0 w 194"/>
                <a:gd name="T5" fmla="*/ 0 h 7"/>
                <a:gd name="T6" fmla="*/ 0 w 194"/>
                <a:gd name="T7" fmla="*/ 7 h 7"/>
                <a:gd name="T8" fmla="*/ 190 w 194"/>
                <a:gd name="T9" fmla="*/ 7 h 7"/>
                <a:gd name="T10" fmla="*/ 194 w 194"/>
                <a:gd name="T11" fmla="*/ 5 h 7"/>
                <a:gd name="T12" fmla="*/ 190 w 194"/>
                <a:gd name="T13" fmla="*/ 7 h 7"/>
                <a:gd name="T14" fmla="*/ 194 w 194"/>
                <a:gd name="T15" fmla="*/ 7 h 7"/>
                <a:gd name="T16" fmla="*/ 194 w 194"/>
                <a:gd name="T17" fmla="*/ 5 h 7"/>
                <a:gd name="T18" fmla="*/ 186 w 194"/>
                <a:gd name="T19" fmla="*/ 2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7"/>
                <a:gd name="T32" fmla="*/ 194 w 194"/>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7">
                  <a:moveTo>
                    <a:pt x="186" y="2"/>
                  </a:moveTo>
                  <a:lnTo>
                    <a:pt x="190" y="0"/>
                  </a:lnTo>
                  <a:lnTo>
                    <a:pt x="0" y="0"/>
                  </a:lnTo>
                  <a:lnTo>
                    <a:pt x="0" y="7"/>
                  </a:lnTo>
                  <a:lnTo>
                    <a:pt x="190" y="7"/>
                  </a:lnTo>
                  <a:lnTo>
                    <a:pt x="194" y="5"/>
                  </a:lnTo>
                  <a:lnTo>
                    <a:pt x="190" y="7"/>
                  </a:lnTo>
                  <a:lnTo>
                    <a:pt x="194" y="7"/>
                  </a:lnTo>
                  <a:lnTo>
                    <a:pt x="194" y="5"/>
                  </a:lnTo>
                  <a:lnTo>
                    <a:pt x="18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0" name="Freeform 992"/>
            <p:cNvSpPr>
              <a:spLocks/>
            </p:cNvSpPr>
            <p:nvPr/>
          </p:nvSpPr>
          <p:spPr bwMode="auto">
            <a:xfrm>
              <a:off x="1073" y="3813"/>
              <a:ext cx="19" cy="111"/>
            </a:xfrm>
            <a:custGeom>
              <a:avLst/>
              <a:gdLst>
                <a:gd name="T0" fmla="*/ 6 w 19"/>
                <a:gd name="T1" fmla="*/ 8 h 111"/>
                <a:gd name="T2" fmla="*/ 2 w 19"/>
                <a:gd name="T3" fmla="*/ 4 h 111"/>
                <a:gd name="T4" fmla="*/ 8 w 19"/>
                <a:gd name="T5" fmla="*/ 17 h 111"/>
                <a:gd name="T6" fmla="*/ 10 w 19"/>
                <a:gd name="T7" fmla="*/ 29 h 111"/>
                <a:gd name="T8" fmla="*/ 11 w 19"/>
                <a:gd name="T9" fmla="*/ 42 h 111"/>
                <a:gd name="T10" fmla="*/ 11 w 19"/>
                <a:gd name="T11" fmla="*/ 56 h 111"/>
                <a:gd name="T12" fmla="*/ 11 w 19"/>
                <a:gd name="T13" fmla="*/ 67 h 111"/>
                <a:gd name="T14" fmla="*/ 8 w 19"/>
                <a:gd name="T15" fmla="*/ 81 h 111"/>
                <a:gd name="T16" fmla="*/ 6 w 19"/>
                <a:gd name="T17" fmla="*/ 94 h 111"/>
                <a:gd name="T18" fmla="*/ 0 w 19"/>
                <a:gd name="T19" fmla="*/ 108 h 111"/>
                <a:gd name="T20" fmla="*/ 8 w 19"/>
                <a:gd name="T21" fmla="*/ 111 h 111"/>
                <a:gd name="T22" fmla="*/ 13 w 19"/>
                <a:gd name="T23" fmla="*/ 96 h 111"/>
                <a:gd name="T24" fmla="*/ 15 w 19"/>
                <a:gd name="T25" fmla="*/ 83 h 111"/>
                <a:gd name="T26" fmla="*/ 19 w 19"/>
                <a:gd name="T27" fmla="*/ 69 h 111"/>
                <a:gd name="T28" fmla="*/ 19 w 19"/>
                <a:gd name="T29" fmla="*/ 56 h 111"/>
                <a:gd name="T30" fmla="*/ 19 w 19"/>
                <a:gd name="T31" fmla="*/ 42 h 111"/>
                <a:gd name="T32" fmla="*/ 17 w 19"/>
                <a:gd name="T33" fmla="*/ 29 h 111"/>
                <a:gd name="T34" fmla="*/ 15 w 19"/>
                <a:gd name="T35" fmla="*/ 15 h 111"/>
                <a:gd name="T36" fmla="*/ 10 w 19"/>
                <a:gd name="T37" fmla="*/ 2 h 111"/>
                <a:gd name="T38" fmla="*/ 6 w 19"/>
                <a:gd name="T39" fmla="*/ 0 h 111"/>
                <a:gd name="T40" fmla="*/ 10 w 19"/>
                <a:gd name="T41" fmla="*/ 2 h 111"/>
                <a:gd name="T42" fmla="*/ 10 w 19"/>
                <a:gd name="T43" fmla="*/ 0 h 111"/>
                <a:gd name="T44" fmla="*/ 6 w 19"/>
                <a:gd name="T45" fmla="*/ 0 h 111"/>
                <a:gd name="T46" fmla="*/ 6 w 19"/>
                <a:gd name="T47" fmla="*/ 8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111"/>
                <a:gd name="T74" fmla="*/ 19 w 19"/>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111">
                  <a:moveTo>
                    <a:pt x="6" y="8"/>
                  </a:moveTo>
                  <a:lnTo>
                    <a:pt x="2" y="4"/>
                  </a:lnTo>
                  <a:lnTo>
                    <a:pt x="8" y="17"/>
                  </a:lnTo>
                  <a:lnTo>
                    <a:pt x="10" y="29"/>
                  </a:lnTo>
                  <a:lnTo>
                    <a:pt x="11" y="42"/>
                  </a:lnTo>
                  <a:lnTo>
                    <a:pt x="11" y="56"/>
                  </a:lnTo>
                  <a:lnTo>
                    <a:pt x="11" y="67"/>
                  </a:lnTo>
                  <a:lnTo>
                    <a:pt x="8" y="81"/>
                  </a:lnTo>
                  <a:lnTo>
                    <a:pt x="6" y="94"/>
                  </a:lnTo>
                  <a:lnTo>
                    <a:pt x="0" y="108"/>
                  </a:lnTo>
                  <a:lnTo>
                    <a:pt x="8" y="111"/>
                  </a:lnTo>
                  <a:lnTo>
                    <a:pt x="13" y="96"/>
                  </a:lnTo>
                  <a:lnTo>
                    <a:pt x="15" y="83"/>
                  </a:lnTo>
                  <a:lnTo>
                    <a:pt x="19" y="69"/>
                  </a:lnTo>
                  <a:lnTo>
                    <a:pt x="19" y="56"/>
                  </a:lnTo>
                  <a:lnTo>
                    <a:pt x="19" y="42"/>
                  </a:lnTo>
                  <a:lnTo>
                    <a:pt x="17" y="29"/>
                  </a:lnTo>
                  <a:lnTo>
                    <a:pt x="15" y="15"/>
                  </a:lnTo>
                  <a:lnTo>
                    <a:pt x="10" y="2"/>
                  </a:lnTo>
                  <a:lnTo>
                    <a:pt x="6" y="0"/>
                  </a:lnTo>
                  <a:lnTo>
                    <a:pt x="10" y="2"/>
                  </a:lnTo>
                  <a:lnTo>
                    <a:pt x="10" y="0"/>
                  </a:lnTo>
                  <a:lnTo>
                    <a:pt x="6" y="0"/>
                  </a:lnTo>
                  <a:lnTo>
                    <a:pt x="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1" name="Freeform 993"/>
            <p:cNvSpPr>
              <a:spLocks/>
            </p:cNvSpPr>
            <p:nvPr/>
          </p:nvSpPr>
          <p:spPr bwMode="auto">
            <a:xfrm>
              <a:off x="1161" y="3807"/>
              <a:ext cx="207" cy="106"/>
            </a:xfrm>
            <a:custGeom>
              <a:avLst/>
              <a:gdLst>
                <a:gd name="T0" fmla="*/ 198 w 207"/>
                <a:gd name="T1" fmla="*/ 0 h 106"/>
                <a:gd name="T2" fmla="*/ 102 w 207"/>
                <a:gd name="T3" fmla="*/ 0 h 106"/>
                <a:gd name="T4" fmla="*/ 102 w 207"/>
                <a:gd name="T5" fmla="*/ 10 h 106"/>
                <a:gd name="T6" fmla="*/ 100 w 207"/>
                <a:gd name="T7" fmla="*/ 20 h 106"/>
                <a:gd name="T8" fmla="*/ 96 w 207"/>
                <a:gd name="T9" fmla="*/ 27 h 106"/>
                <a:gd name="T10" fmla="*/ 92 w 207"/>
                <a:gd name="T11" fmla="*/ 33 h 106"/>
                <a:gd name="T12" fmla="*/ 83 w 207"/>
                <a:gd name="T13" fmla="*/ 43 h 106"/>
                <a:gd name="T14" fmla="*/ 69 w 207"/>
                <a:gd name="T15" fmla="*/ 50 h 106"/>
                <a:gd name="T16" fmla="*/ 56 w 207"/>
                <a:gd name="T17" fmla="*/ 54 h 106"/>
                <a:gd name="T18" fmla="*/ 42 w 207"/>
                <a:gd name="T19" fmla="*/ 56 h 106"/>
                <a:gd name="T20" fmla="*/ 27 w 207"/>
                <a:gd name="T21" fmla="*/ 58 h 106"/>
                <a:gd name="T22" fmla="*/ 14 w 207"/>
                <a:gd name="T23" fmla="*/ 60 h 106"/>
                <a:gd name="T24" fmla="*/ 8 w 207"/>
                <a:gd name="T25" fmla="*/ 62 h 106"/>
                <a:gd name="T26" fmla="*/ 4 w 207"/>
                <a:gd name="T27" fmla="*/ 66 h 106"/>
                <a:gd name="T28" fmla="*/ 2 w 207"/>
                <a:gd name="T29" fmla="*/ 71 h 106"/>
                <a:gd name="T30" fmla="*/ 0 w 207"/>
                <a:gd name="T31" fmla="*/ 77 h 106"/>
                <a:gd name="T32" fmla="*/ 0 w 207"/>
                <a:gd name="T33" fmla="*/ 83 h 106"/>
                <a:gd name="T34" fmla="*/ 0 w 207"/>
                <a:gd name="T35" fmla="*/ 91 h 106"/>
                <a:gd name="T36" fmla="*/ 2 w 207"/>
                <a:gd name="T37" fmla="*/ 98 h 106"/>
                <a:gd name="T38" fmla="*/ 6 w 207"/>
                <a:gd name="T39" fmla="*/ 106 h 106"/>
                <a:gd name="T40" fmla="*/ 196 w 207"/>
                <a:gd name="T41" fmla="*/ 106 h 106"/>
                <a:gd name="T42" fmla="*/ 200 w 207"/>
                <a:gd name="T43" fmla="*/ 93 h 106"/>
                <a:gd name="T44" fmla="*/ 204 w 207"/>
                <a:gd name="T45" fmla="*/ 79 h 106"/>
                <a:gd name="T46" fmla="*/ 206 w 207"/>
                <a:gd name="T47" fmla="*/ 66 h 106"/>
                <a:gd name="T48" fmla="*/ 207 w 207"/>
                <a:gd name="T49" fmla="*/ 52 h 106"/>
                <a:gd name="T50" fmla="*/ 207 w 207"/>
                <a:gd name="T51" fmla="*/ 39 h 106"/>
                <a:gd name="T52" fmla="*/ 206 w 207"/>
                <a:gd name="T53" fmla="*/ 25 h 106"/>
                <a:gd name="T54" fmla="*/ 202 w 207"/>
                <a:gd name="T55" fmla="*/ 12 h 106"/>
                <a:gd name="T56" fmla="*/ 198 w 207"/>
                <a:gd name="T57" fmla="*/ 0 h 1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7"/>
                <a:gd name="T88" fmla="*/ 0 h 106"/>
                <a:gd name="T89" fmla="*/ 207 w 207"/>
                <a:gd name="T90" fmla="*/ 106 h 10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7" h="106">
                  <a:moveTo>
                    <a:pt x="198" y="0"/>
                  </a:moveTo>
                  <a:lnTo>
                    <a:pt x="102" y="0"/>
                  </a:lnTo>
                  <a:lnTo>
                    <a:pt x="102" y="10"/>
                  </a:lnTo>
                  <a:lnTo>
                    <a:pt x="100" y="20"/>
                  </a:lnTo>
                  <a:lnTo>
                    <a:pt x="96" y="27"/>
                  </a:lnTo>
                  <a:lnTo>
                    <a:pt x="92" y="33"/>
                  </a:lnTo>
                  <a:lnTo>
                    <a:pt x="83" y="43"/>
                  </a:lnTo>
                  <a:lnTo>
                    <a:pt x="69" y="50"/>
                  </a:lnTo>
                  <a:lnTo>
                    <a:pt x="56" y="54"/>
                  </a:lnTo>
                  <a:lnTo>
                    <a:pt x="42" y="56"/>
                  </a:lnTo>
                  <a:lnTo>
                    <a:pt x="27" y="58"/>
                  </a:lnTo>
                  <a:lnTo>
                    <a:pt x="14" y="60"/>
                  </a:lnTo>
                  <a:lnTo>
                    <a:pt x="8" y="62"/>
                  </a:lnTo>
                  <a:lnTo>
                    <a:pt x="4" y="66"/>
                  </a:lnTo>
                  <a:lnTo>
                    <a:pt x="2" y="71"/>
                  </a:lnTo>
                  <a:lnTo>
                    <a:pt x="0" y="77"/>
                  </a:lnTo>
                  <a:lnTo>
                    <a:pt x="0" y="83"/>
                  </a:lnTo>
                  <a:lnTo>
                    <a:pt x="0" y="91"/>
                  </a:lnTo>
                  <a:lnTo>
                    <a:pt x="2" y="98"/>
                  </a:lnTo>
                  <a:lnTo>
                    <a:pt x="6" y="106"/>
                  </a:lnTo>
                  <a:lnTo>
                    <a:pt x="196" y="106"/>
                  </a:lnTo>
                  <a:lnTo>
                    <a:pt x="200" y="93"/>
                  </a:lnTo>
                  <a:lnTo>
                    <a:pt x="204" y="79"/>
                  </a:lnTo>
                  <a:lnTo>
                    <a:pt x="206" y="66"/>
                  </a:lnTo>
                  <a:lnTo>
                    <a:pt x="207" y="52"/>
                  </a:lnTo>
                  <a:lnTo>
                    <a:pt x="207" y="39"/>
                  </a:lnTo>
                  <a:lnTo>
                    <a:pt x="206" y="25"/>
                  </a:lnTo>
                  <a:lnTo>
                    <a:pt x="202" y="12"/>
                  </a:lnTo>
                  <a:lnTo>
                    <a:pt x="19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2" name="Freeform 994"/>
            <p:cNvSpPr>
              <a:spLocks/>
            </p:cNvSpPr>
            <p:nvPr/>
          </p:nvSpPr>
          <p:spPr bwMode="auto">
            <a:xfrm>
              <a:off x="1259" y="3804"/>
              <a:ext cx="100" cy="7"/>
            </a:xfrm>
            <a:custGeom>
              <a:avLst/>
              <a:gdLst>
                <a:gd name="T0" fmla="*/ 8 w 100"/>
                <a:gd name="T1" fmla="*/ 3 h 7"/>
                <a:gd name="T2" fmla="*/ 4 w 100"/>
                <a:gd name="T3" fmla="*/ 7 h 7"/>
                <a:gd name="T4" fmla="*/ 100 w 100"/>
                <a:gd name="T5" fmla="*/ 7 h 7"/>
                <a:gd name="T6" fmla="*/ 100 w 100"/>
                <a:gd name="T7" fmla="*/ 0 h 7"/>
                <a:gd name="T8" fmla="*/ 4 w 100"/>
                <a:gd name="T9" fmla="*/ 0 h 7"/>
                <a:gd name="T10" fmla="*/ 0 w 100"/>
                <a:gd name="T11" fmla="*/ 3 h 7"/>
                <a:gd name="T12" fmla="*/ 4 w 100"/>
                <a:gd name="T13" fmla="*/ 0 h 7"/>
                <a:gd name="T14" fmla="*/ 0 w 100"/>
                <a:gd name="T15" fmla="*/ 0 h 7"/>
                <a:gd name="T16" fmla="*/ 0 w 100"/>
                <a:gd name="T17" fmla="*/ 3 h 7"/>
                <a:gd name="T18" fmla="*/ 8 w 100"/>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7"/>
                <a:gd name="T32" fmla="*/ 100 w 100"/>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7">
                  <a:moveTo>
                    <a:pt x="8" y="3"/>
                  </a:moveTo>
                  <a:lnTo>
                    <a:pt x="4" y="7"/>
                  </a:lnTo>
                  <a:lnTo>
                    <a:pt x="100" y="7"/>
                  </a:lnTo>
                  <a:lnTo>
                    <a:pt x="100" y="0"/>
                  </a:lnTo>
                  <a:lnTo>
                    <a:pt x="4" y="0"/>
                  </a:lnTo>
                  <a:lnTo>
                    <a:pt x="0" y="3"/>
                  </a:lnTo>
                  <a:lnTo>
                    <a:pt x="4" y="0"/>
                  </a:lnTo>
                  <a:lnTo>
                    <a:pt x="0" y="0"/>
                  </a:lnTo>
                  <a:lnTo>
                    <a:pt x="0" y="3"/>
                  </a:lnTo>
                  <a:lnTo>
                    <a:pt x="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3" name="Freeform 995"/>
            <p:cNvSpPr>
              <a:spLocks/>
            </p:cNvSpPr>
            <p:nvPr/>
          </p:nvSpPr>
          <p:spPr bwMode="auto">
            <a:xfrm>
              <a:off x="1175" y="3807"/>
              <a:ext cx="92" cy="64"/>
            </a:xfrm>
            <a:custGeom>
              <a:avLst/>
              <a:gdLst>
                <a:gd name="T0" fmla="*/ 2 w 92"/>
                <a:gd name="T1" fmla="*/ 64 h 64"/>
                <a:gd name="T2" fmla="*/ 13 w 92"/>
                <a:gd name="T3" fmla="*/ 62 h 64"/>
                <a:gd name="T4" fmla="*/ 28 w 92"/>
                <a:gd name="T5" fmla="*/ 60 h 64"/>
                <a:gd name="T6" fmla="*/ 44 w 92"/>
                <a:gd name="T7" fmla="*/ 58 h 64"/>
                <a:gd name="T8" fmla="*/ 57 w 92"/>
                <a:gd name="T9" fmla="*/ 54 h 64"/>
                <a:gd name="T10" fmla="*/ 71 w 92"/>
                <a:gd name="T11" fmla="*/ 46 h 64"/>
                <a:gd name="T12" fmla="*/ 82 w 92"/>
                <a:gd name="T13" fmla="*/ 37 h 64"/>
                <a:gd name="T14" fmla="*/ 86 w 92"/>
                <a:gd name="T15" fmla="*/ 29 h 64"/>
                <a:gd name="T16" fmla="*/ 90 w 92"/>
                <a:gd name="T17" fmla="*/ 21 h 64"/>
                <a:gd name="T18" fmla="*/ 92 w 92"/>
                <a:gd name="T19" fmla="*/ 10 h 64"/>
                <a:gd name="T20" fmla="*/ 92 w 92"/>
                <a:gd name="T21" fmla="*/ 0 h 64"/>
                <a:gd name="T22" fmla="*/ 84 w 92"/>
                <a:gd name="T23" fmla="*/ 0 h 64"/>
                <a:gd name="T24" fmla="*/ 84 w 92"/>
                <a:gd name="T25" fmla="*/ 10 h 64"/>
                <a:gd name="T26" fmla="*/ 82 w 92"/>
                <a:gd name="T27" fmla="*/ 18 h 64"/>
                <a:gd name="T28" fmla="*/ 78 w 92"/>
                <a:gd name="T29" fmla="*/ 25 h 64"/>
                <a:gd name="T30" fmla="*/ 74 w 92"/>
                <a:gd name="T31" fmla="*/ 31 h 64"/>
                <a:gd name="T32" fmla="*/ 67 w 92"/>
                <a:gd name="T33" fmla="*/ 41 h 64"/>
                <a:gd name="T34" fmla="*/ 55 w 92"/>
                <a:gd name="T35" fmla="*/ 46 h 64"/>
                <a:gd name="T36" fmla="*/ 42 w 92"/>
                <a:gd name="T37" fmla="*/ 50 h 64"/>
                <a:gd name="T38" fmla="*/ 27 w 92"/>
                <a:gd name="T39" fmla="*/ 52 h 64"/>
                <a:gd name="T40" fmla="*/ 13 w 92"/>
                <a:gd name="T41" fmla="*/ 54 h 64"/>
                <a:gd name="T42" fmla="*/ 0 w 92"/>
                <a:gd name="T43" fmla="*/ 56 h 64"/>
                <a:gd name="T44" fmla="*/ 2 w 92"/>
                <a:gd name="T45" fmla="*/ 64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64"/>
                <a:gd name="T71" fmla="*/ 92 w 92"/>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64">
                  <a:moveTo>
                    <a:pt x="2" y="64"/>
                  </a:moveTo>
                  <a:lnTo>
                    <a:pt x="13" y="62"/>
                  </a:lnTo>
                  <a:lnTo>
                    <a:pt x="28" y="60"/>
                  </a:lnTo>
                  <a:lnTo>
                    <a:pt x="44" y="58"/>
                  </a:lnTo>
                  <a:lnTo>
                    <a:pt x="57" y="54"/>
                  </a:lnTo>
                  <a:lnTo>
                    <a:pt x="71" y="46"/>
                  </a:lnTo>
                  <a:lnTo>
                    <a:pt x="82" y="37"/>
                  </a:lnTo>
                  <a:lnTo>
                    <a:pt x="86" y="29"/>
                  </a:lnTo>
                  <a:lnTo>
                    <a:pt x="90" y="21"/>
                  </a:lnTo>
                  <a:lnTo>
                    <a:pt x="92" y="10"/>
                  </a:lnTo>
                  <a:lnTo>
                    <a:pt x="92" y="0"/>
                  </a:lnTo>
                  <a:lnTo>
                    <a:pt x="84" y="0"/>
                  </a:lnTo>
                  <a:lnTo>
                    <a:pt x="84" y="10"/>
                  </a:lnTo>
                  <a:lnTo>
                    <a:pt x="82" y="18"/>
                  </a:lnTo>
                  <a:lnTo>
                    <a:pt x="78" y="25"/>
                  </a:lnTo>
                  <a:lnTo>
                    <a:pt x="74" y="31"/>
                  </a:lnTo>
                  <a:lnTo>
                    <a:pt x="67" y="41"/>
                  </a:lnTo>
                  <a:lnTo>
                    <a:pt x="55" y="46"/>
                  </a:lnTo>
                  <a:lnTo>
                    <a:pt x="42" y="50"/>
                  </a:lnTo>
                  <a:lnTo>
                    <a:pt x="27" y="52"/>
                  </a:lnTo>
                  <a:lnTo>
                    <a:pt x="13" y="54"/>
                  </a:lnTo>
                  <a:lnTo>
                    <a:pt x="0" y="56"/>
                  </a:lnTo>
                  <a:lnTo>
                    <a:pt x="2"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4" name="Freeform 996"/>
            <p:cNvSpPr>
              <a:spLocks/>
            </p:cNvSpPr>
            <p:nvPr/>
          </p:nvSpPr>
          <p:spPr bwMode="auto">
            <a:xfrm>
              <a:off x="1157" y="3863"/>
              <a:ext cx="20" cy="54"/>
            </a:xfrm>
            <a:custGeom>
              <a:avLst/>
              <a:gdLst>
                <a:gd name="T0" fmla="*/ 10 w 20"/>
                <a:gd name="T1" fmla="*/ 46 h 54"/>
                <a:gd name="T2" fmla="*/ 14 w 20"/>
                <a:gd name="T3" fmla="*/ 48 h 54"/>
                <a:gd name="T4" fmla="*/ 10 w 20"/>
                <a:gd name="T5" fmla="*/ 40 h 54"/>
                <a:gd name="T6" fmla="*/ 8 w 20"/>
                <a:gd name="T7" fmla="*/ 35 h 54"/>
                <a:gd name="T8" fmla="*/ 8 w 20"/>
                <a:gd name="T9" fmla="*/ 27 h 54"/>
                <a:gd name="T10" fmla="*/ 8 w 20"/>
                <a:gd name="T11" fmla="*/ 21 h 54"/>
                <a:gd name="T12" fmla="*/ 10 w 20"/>
                <a:gd name="T13" fmla="*/ 17 h 54"/>
                <a:gd name="T14" fmla="*/ 12 w 20"/>
                <a:gd name="T15" fmla="*/ 13 h 54"/>
                <a:gd name="T16" fmla="*/ 14 w 20"/>
                <a:gd name="T17" fmla="*/ 10 h 54"/>
                <a:gd name="T18" fmla="*/ 20 w 20"/>
                <a:gd name="T19" fmla="*/ 8 h 54"/>
                <a:gd name="T20" fmla="*/ 18 w 20"/>
                <a:gd name="T21" fmla="*/ 0 h 54"/>
                <a:gd name="T22" fmla="*/ 10 w 20"/>
                <a:gd name="T23" fmla="*/ 4 h 54"/>
                <a:gd name="T24" fmla="*/ 4 w 20"/>
                <a:gd name="T25" fmla="*/ 8 h 54"/>
                <a:gd name="T26" fmla="*/ 2 w 20"/>
                <a:gd name="T27" fmla="*/ 13 h 54"/>
                <a:gd name="T28" fmla="*/ 0 w 20"/>
                <a:gd name="T29" fmla="*/ 21 h 54"/>
                <a:gd name="T30" fmla="*/ 0 w 20"/>
                <a:gd name="T31" fmla="*/ 29 h 54"/>
                <a:gd name="T32" fmla="*/ 0 w 20"/>
                <a:gd name="T33" fmla="*/ 37 h 54"/>
                <a:gd name="T34" fmla="*/ 2 w 20"/>
                <a:gd name="T35" fmla="*/ 44 h 54"/>
                <a:gd name="T36" fmla="*/ 6 w 20"/>
                <a:gd name="T37" fmla="*/ 52 h 54"/>
                <a:gd name="T38" fmla="*/ 10 w 20"/>
                <a:gd name="T39" fmla="*/ 54 h 54"/>
                <a:gd name="T40" fmla="*/ 6 w 20"/>
                <a:gd name="T41" fmla="*/ 52 h 54"/>
                <a:gd name="T42" fmla="*/ 6 w 20"/>
                <a:gd name="T43" fmla="*/ 54 h 54"/>
                <a:gd name="T44" fmla="*/ 10 w 20"/>
                <a:gd name="T45" fmla="*/ 54 h 54"/>
                <a:gd name="T46" fmla="*/ 10 w 20"/>
                <a:gd name="T47" fmla="*/ 46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
                <a:gd name="T73" fmla="*/ 0 h 54"/>
                <a:gd name="T74" fmla="*/ 20 w 20"/>
                <a:gd name="T75" fmla="*/ 54 h 5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 h="54">
                  <a:moveTo>
                    <a:pt x="10" y="46"/>
                  </a:moveTo>
                  <a:lnTo>
                    <a:pt x="14" y="48"/>
                  </a:lnTo>
                  <a:lnTo>
                    <a:pt x="10" y="40"/>
                  </a:lnTo>
                  <a:lnTo>
                    <a:pt x="8" y="35"/>
                  </a:lnTo>
                  <a:lnTo>
                    <a:pt x="8" y="27"/>
                  </a:lnTo>
                  <a:lnTo>
                    <a:pt x="8" y="21"/>
                  </a:lnTo>
                  <a:lnTo>
                    <a:pt x="10" y="17"/>
                  </a:lnTo>
                  <a:lnTo>
                    <a:pt x="12" y="13"/>
                  </a:lnTo>
                  <a:lnTo>
                    <a:pt x="14" y="10"/>
                  </a:lnTo>
                  <a:lnTo>
                    <a:pt x="20" y="8"/>
                  </a:lnTo>
                  <a:lnTo>
                    <a:pt x="18" y="0"/>
                  </a:lnTo>
                  <a:lnTo>
                    <a:pt x="10" y="4"/>
                  </a:lnTo>
                  <a:lnTo>
                    <a:pt x="4" y="8"/>
                  </a:lnTo>
                  <a:lnTo>
                    <a:pt x="2" y="13"/>
                  </a:lnTo>
                  <a:lnTo>
                    <a:pt x="0" y="21"/>
                  </a:lnTo>
                  <a:lnTo>
                    <a:pt x="0" y="29"/>
                  </a:lnTo>
                  <a:lnTo>
                    <a:pt x="0" y="37"/>
                  </a:lnTo>
                  <a:lnTo>
                    <a:pt x="2" y="44"/>
                  </a:lnTo>
                  <a:lnTo>
                    <a:pt x="6" y="52"/>
                  </a:lnTo>
                  <a:lnTo>
                    <a:pt x="10" y="54"/>
                  </a:lnTo>
                  <a:lnTo>
                    <a:pt x="6" y="52"/>
                  </a:lnTo>
                  <a:lnTo>
                    <a:pt x="6" y="54"/>
                  </a:lnTo>
                  <a:lnTo>
                    <a:pt x="10" y="54"/>
                  </a:lnTo>
                  <a:lnTo>
                    <a:pt x="1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5" name="Freeform 997"/>
            <p:cNvSpPr>
              <a:spLocks/>
            </p:cNvSpPr>
            <p:nvPr/>
          </p:nvSpPr>
          <p:spPr bwMode="auto">
            <a:xfrm>
              <a:off x="1167" y="3909"/>
              <a:ext cx="194" cy="8"/>
            </a:xfrm>
            <a:custGeom>
              <a:avLst/>
              <a:gdLst>
                <a:gd name="T0" fmla="*/ 186 w 194"/>
                <a:gd name="T1" fmla="*/ 2 h 8"/>
                <a:gd name="T2" fmla="*/ 190 w 194"/>
                <a:gd name="T3" fmla="*/ 0 h 8"/>
                <a:gd name="T4" fmla="*/ 0 w 194"/>
                <a:gd name="T5" fmla="*/ 0 h 8"/>
                <a:gd name="T6" fmla="*/ 0 w 194"/>
                <a:gd name="T7" fmla="*/ 8 h 8"/>
                <a:gd name="T8" fmla="*/ 190 w 194"/>
                <a:gd name="T9" fmla="*/ 8 h 8"/>
                <a:gd name="T10" fmla="*/ 194 w 194"/>
                <a:gd name="T11" fmla="*/ 6 h 8"/>
                <a:gd name="T12" fmla="*/ 190 w 194"/>
                <a:gd name="T13" fmla="*/ 8 h 8"/>
                <a:gd name="T14" fmla="*/ 192 w 194"/>
                <a:gd name="T15" fmla="*/ 8 h 8"/>
                <a:gd name="T16" fmla="*/ 194 w 194"/>
                <a:gd name="T17" fmla="*/ 6 h 8"/>
                <a:gd name="T18" fmla="*/ 186 w 194"/>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8"/>
                <a:gd name="T32" fmla="*/ 194 w 19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8">
                  <a:moveTo>
                    <a:pt x="186" y="2"/>
                  </a:moveTo>
                  <a:lnTo>
                    <a:pt x="190" y="0"/>
                  </a:lnTo>
                  <a:lnTo>
                    <a:pt x="0" y="0"/>
                  </a:lnTo>
                  <a:lnTo>
                    <a:pt x="0" y="8"/>
                  </a:lnTo>
                  <a:lnTo>
                    <a:pt x="190" y="8"/>
                  </a:lnTo>
                  <a:lnTo>
                    <a:pt x="194" y="6"/>
                  </a:lnTo>
                  <a:lnTo>
                    <a:pt x="190" y="8"/>
                  </a:lnTo>
                  <a:lnTo>
                    <a:pt x="192" y="8"/>
                  </a:lnTo>
                  <a:lnTo>
                    <a:pt x="194" y="6"/>
                  </a:lnTo>
                  <a:lnTo>
                    <a:pt x="18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6" name="Freeform 998"/>
            <p:cNvSpPr>
              <a:spLocks/>
            </p:cNvSpPr>
            <p:nvPr/>
          </p:nvSpPr>
          <p:spPr bwMode="auto">
            <a:xfrm>
              <a:off x="1353" y="3804"/>
              <a:ext cx="19" cy="111"/>
            </a:xfrm>
            <a:custGeom>
              <a:avLst/>
              <a:gdLst>
                <a:gd name="T0" fmla="*/ 6 w 19"/>
                <a:gd name="T1" fmla="*/ 7 h 111"/>
                <a:gd name="T2" fmla="*/ 2 w 19"/>
                <a:gd name="T3" fmla="*/ 5 h 111"/>
                <a:gd name="T4" fmla="*/ 6 w 19"/>
                <a:gd name="T5" fmla="*/ 17 h 111"/>
                <a:gd name="T6" fmla="*/ 10 w 19"/>
                <a:gd name="T7" fmla="*/ 30 h 111"/>
                <a:gd name="T8" fmla="*/ 12 w 19"/>
                <a:gd name="T9" fmla="*/ 42 h 111"/>
                <a:gd name="T10" fmla="*/ 12 w 19"/>
                <a:gd name="T11" fmla="*/ 55 h 111"/>
                <a:gd name="T12" fmla="*/ 10 w 19"/>
                <a:gd name="T13" fmla="*/ 67 h 111"/>
                <a:gd name="T14" fmla="*/ 8 w 19"/>
                <a:gd name="T15" fmla="*/ 80 h 111"/>
                <a:gd name="T16" fmla="*/ 4 w 19"/>
                <a:gd name="T17" fmla="*/ 94 h 111"/>
                <a:gd name="T18" fmla="*/ 0 w 19"/>
                <a:gd name="T19" fmla="*/ 107 h 111"/>
                <a:gd name="T20" fmla="*/ 8 w 19"/>
                <a:gd name="T21" fmla="*/ 111 h 111"/>
                <a:gd name="T22" fmla="*/ 12 w 19"/>
                <a:gd name="T23" fmla="*/ 96 h 111"/>
                <a:gd name="T24" fmla="*/ 15 w 19"/>
                <a:gd name="T25" fmla="*/ 82 h 111"/>
                <a:gd name="T26" fmla="*/ 17 w 19"/>
                <a:gd name="T27" fmla="*/ 69 h 111"/>
                <a:gd name="T28" fmla="*/ 19 w 19"/>
                <a:gd name="T29" fmla="*/ 55 h 111"/>
                <a:gd name="T30" fmla="*/ 19 w 19"/>
                <a:gd name="T31" fmla="*/ 42 h 111"/>
                <a:gd name="T32" fmla="*/ 17 w 19"/>
                <a:gd name="T33" fmla="*/ 28 h 111"/>
                <a:gd name="T34" fmla="*/ 14 w 19"/>
                <a:gd name="T35" fmla="*/ 15 h 111"/>
                <a:gd name="T36" fmla="*/ 10 w 19"/>
                <a:gd name="T37" fmla="*/ 1 h 111"/>
                <a:gd name="T38" fmla="*/ 6 w 19"/>
                <a:gd name="T39" fmla="*/ 0 h 111"/>
                <a:gd name="T40" fmla="*/ 10 w 19"/>
                <a:gd name="T41" fmla="*/ 1 h 111"/>
                <a:gd name="T42" fmla="*/ 8 w 19"/>
                <a:gd name="T43" fmla="*/ 0 h 111"/>
                <a:gd name="T44" fmla="*/ 6 w 19"/>
                <a:gd name="T45" fmla="*/ 0 h 111"/>
                <a:gd name="T46" fmla="*/ 6 w 19"/>
                <a:gd name="T47" fmla="*/ 7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111"/>
                <a:gd name="T74" fmla="*/ 19 w 19"/>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111">
                  <a:moveTo>
                    <a:pt x="6" y="7"/>
                  </a:moveTo>
                  <a:lnTo>
                    <a:pt x="2" y="5"/>
                  </a:lnTo>
                  <a:lnTo>
                    <a:pt x="6" y="17"/>
                  </a:lnTo>
                  <a:lnTo>
                    <a:pt x="10" y="30"/>
                  </a:lnTo>
                  <a:lnTo>
                    <a:pt x="12" y="42"/>
                  </a:lnTo>
                  <a:lnTo>
                    <a:pt x="12" y="55"/>
                  </a:lnTo>
                  <a:lnTo>
                    <a:pt x="10" y="67"/>
                  </a:lnTo>
                  <a:lnTo>
                    <a:pt x="8" y="80"/>
                  </a:lnTo>
                  <a:lnTo>
                    <a:pt x="4" y="94"/>
                  </a:lnTo>
                  <a:lnTo>
                    <a:pt x="0" y="107"/>
                  </a:lnTo>
                  <a:lnTo>
                    <a:pt x="8" y="111"/>
                  </a:lnTo>
                  <a:lnTo>
                    <a:pt x="12" y="96"/>
                  </a:lnTo>
                  <a:lnTo>
                    <a:pt x="15" y="82"/>
                  </a:lnTo>
                  <a:lnTo>
                    <a:pt x="17" y="69"/>
                  </a:lnTo>
                  <a:lnTo>
                    <a:pt x="19" y="55"/>
                  </a:lnTo>
                  <a:lnTo>
                    <a:pt x="19" y="42"/>
                  </a:lnTo>
                  <a:lnTo>
                    <a:pt x="17" y="28"/>
                  </a:lnTo>
                  <a:lnTo>
                    <a:pt x="14" y="15"/>
                  </a:lnTo>
                  <a:lnTo>
                    <a:pt x="10" y="1"/>
                  </a:lnTo>
                  <a:lnTo>
                    <a:pt x="6" y="0"/>
                  </a:lnTo>
                  <a:lnTo>
                    <a:pt x="10" y="1"/>
                  </a:lnTo>
                  <a:lnTo>
                    <a:pt x="8" y="0"/>
                  </a:lnTo>
                  <a:lnTo>
                    <a:pt x="6" y="0"/>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7" name="Freeform 999"/>
            <p:cNvSpPr>
              <a:spLocks/>
            </p:cNvSpPr>
            <p:nvPr/>
          </p:nvSpPr>
          <p:spPr bwMode="auto">
            <a:xfrm>
              <a:off x="1161" y="3900"/>
              <a:ext cx="202" cy="23"/>
            </a:xfrm>
            <a:custGeom>
              <a:avLst/>
              <a:gdLst>
                <a:gd name="T0" fmla="*/ 202 w 202"/>
                <a:gd name="T1" fmla="*/ 0 h 23"/>
                <a:gd name="T2" fmla="*/ 177 w 202"/>
                <a:gd name="T3" fmla="*/ 1 h 23"/>
                <a:gd name="T4" fmla="*/ 152 w 202"/>
                <a:gd name="T5" fmla="*/ 3 h 23"/>
                <a:gd name="T6" fmla="*/ 125 w 202"/>
                <a:gd name="T7" fmla="*/ 5 h 23"/>
                <a:gd name="T8" fmla="*/ 100 w 202"/>
                <a:gd name="T9" fmla="*/ 9 h 23"/>
                <a:gd name="T10" fmla="*/ 75 w 202"/>
                <a:gd name="T11" fmla="*/ 11 h 23"/>
                <a:gd name="T12" fmla="*/ 50 w 202"/>
                <a:gd name="T13" fmla="*/ 13 h 23"/>
                <a:gd name="T14" fmla="*/ 25 w 202"/>
                <a:gd name="T15" fmla="*/ 13 h 23"/>
                <a:gd name="T16" fmla="*/ 0 w 202"/>
                <a:gd name="T17" fmla="*/ 13 h 23"/>
                <a:gd name="T18" fmla="*/ 0 w 202"/>
                <a:gd name="T19" fmla="*/ 23 h 23"/>
                <a:gd name="T20" fmla="*/ 14 w 202"/>
                <a:gd name="T21" fmla="*/ 23 h 23"/>
                <a:gd name="T22" fmla="*/ 27 w 202"/>
                <a:gd name="T23" fmla="*/ 23 h 23"/>
                <a:gd name="T24" fmla="*/ 42 w 202"/>
                <a:gd name="T25" fmla="*/ 23 h 23"/>
                <a:gd name="T26" fmla="*/ 60 w 202"/>
                <a:gd name="T27" fmla="*/ 23 h 23"/>
                <a:gd name="T28" fmla="*/ 77 w 202"/>
                <a:gd name="T29" fmla="*/ 23 h 23"/>
                <a:gd name="T30" fmla="*/ 98 w 202"/>
                <a:gd name="T31" fmla="*/ 21 h 23"/>
                <a:gd name="T32" fmla="*/ 119 w 202"/>
                <a:gd name="T33" fmla="*/ 17 h 23"/>
                <a:gd name="T34" fmla="*/ 142 w 202"/>
                <a:gd name="T35" fmla="*/ 15 h 23"/>
                <a:gd name="T36" fmla="*/ 142 w 202"/>
                <a:gd name="T37" fmla="*/ 23 h 23"/>
                <a:gd name="T38" fmla="*/ 202 w 202"/>
                <a:gd name="T39" fmla="*/ 23 h 23"/>
                <a:gd name="T40" fmla="*/ 202 w 20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
                <a:gd name="T64" fmla="*/ 0 h 23"/>
                <a:gd name="T65" fmla="*/ 202 w 202"/>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 h="23">
                  <a:moveTo>
                    <a:pt x="202" y="0"/>
                  </a:moveTo>
                  <a:lnTo>
                    <a:pt x="177" y="1"/>
                  </a:lnTo>
                  <a:lnTo>
                    <a:pt x="152" y="3"/>
                  </a:lnTo>
                  <a:lnTo>
                    <a:pt x="125" y="5"/>
                  </a:lnTo>
                  <a:lnTo>
                    <a:pt x="100" y="9"/>
                  </a:lnTo>
                  <a:lnTo>
                    <a:pt x="75" y="11"/>
                  </a:lnTo>
                  <a:lnTo>
                    <a:pt x="50" y="13"/>
                  </a:lnTo>
                  <a:lnTo>
                    <a:pt x="25" y="13"/>
                  </a:lnTo>
                  <a:lnTo>
                    <a:pt x="0" y="13"/>
                  </a:lnTo>
                  <a:lnTo>
                    <a:pt x="0" y="23"/>
                  </a:lnTo>
                  <a:lnTo>
                    <a:pt x="14" y="23"/>
                  </a:lnTo>
                  <a:lnTo>
                    <a:pt x="27" y="23"/>
                  </a:lnTo>
                  <a:lnTo>
                    <a:pt x="42" y="23"/>
                  </a:lnTo>
                  <a:lnTo>
                    <a:pt x="60" y="23"/>
                  </a:lnTo>
                  <a:lnTo>
                    <a:pt x="77" y="23"/>
                  </a:lnTo>
                  <a:lnTo>
                    <a:pt x="98" y="21"/>
                  </a:lnTo>
                  <a:lnTo>
                    <a:pt x="119" y="17"/>
                  </a:lnTo>
                  <a:lnTo>
                    <a:pt x="142" y="15"/>
                  </a:lnTo>
                  <a:lnTo>
                    <a:pt x="142" y="23"/>
                  </a:lnTo>
                  <a:lnTo>
                    <a:pt x="202" y="23"/>
                  </a:lnTo>
                  <a:lnTo>
                    <a:pt x="202"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8" name="Freeform 1000"/>
            <p:cNvSpPr>
              <a:spLocks/>
            </p:cNvSpPr>
            <p:nvPr/>
          </p:nvSpPr>
          <p:spPr bwMode="auto">
            <a:xfrm>
              <a:off x="1157" y="3896"/>
              <a:ext cx="206" cy="21"/>
            </a:xfrm>
            <a:custGeom>
              <a:avLst/>
              <a:gdLst>
                <a:gd name="T0" fmla="*/ 8 w 206"/>
                <a:gd name="T1" fmla="*/ 17 h 21"/>
                <a:gd name="T2" fmla="*/ 4 w 206"/>
                <a:gd name="T3" fmla="*/ 21 h 21"/>
                <a:gd name="T4" fmla="*/ 29 w 206"/>
                <a:gd name="T5" fmla="*/ 21 h 21"/>
                <a:gd name="T6" fmla="*/ 54 w 206"/>
                <a:gd name="T7" fmla="*/ 21 h 21"/>
                <a:gd name="T8" fmla="*/ 79 w 206"/>
                <a:gd name="T9" fmla="*/ 19 h 21"/>
                <a:gd name="T10" fmla="*/ 106 w 206"/>
                <a:gd name="T11" fmla="*/ 17 h 21"/>
                <a:gd name="T12" fmla="*/ 131 w 206"/>
                <a:gd name="T13" fmla="*/ 13 h 21"/>
                <a:gd name="T14" fmla="*/ 156 w 206"/>
                <a:gd name="T15" fmla="*/ 11 h 21"/>
                <a:gd name="T16" fmla="*/ 181 w 206"/>
                <a:gd name="T17" fmla="*/ 9 h 21"/>
                <a:gd name="T18" fmla="*/ 206 w 206"/>
                <a:gd name="T19" fmla="*/ 7 h 21"/>
                <a:gd name="T20" fmla="*/ 206 w 206"/>
                <a:gd name="T21" fmla="*/ 0 h 21"/>
                <a:gd name="T22" fmla="*/ 181 w 206"/>
                <a:gd name="T23" fmla="*/ 2 h 21"/>
                <a:gd name="T24" fmla="*/ 154 w 206"/>
                <a:gd name="T25" fmla="*/ 4 h 21"/>
                <a:gd name="T26" fmla="*/ 129 w 206"/>
                <a:gd name="T27" fmla="*/ 5 h 21"/>
                <a:gd name="T28" fmla="*/ 104 w 206"/>
                <a:gd name="T29" fmla="*/ 9 h 21"/>
                <a:gd name="T30" fmla="*/ 79 w 206"/>
                <a:gd name="T31" fmla="*/ 11 h 21"/>
                <a:gd name="T32" fmla="*/ 54 w 206"/>
                <a:gd name="T33" fmla="*/ 11 h 21"/>
                <a:gd name="T34" fmla="*/ 29 w 206"/>
                <a:gd name="T35" fmla="*/ 13 h 21"/>
                <a:gd name="T36" fmla="*/ 4 w 206"/>
                <a:gd name="T37" fmla="*/ 13 h 21"/>
                <a:gd name="T38" fmla="*/ 0 w 206"/>
                <a:gd name="T39" fmla="*/ 17 h 21"/>
                <a:gd name="T40" fmla="*/ 4 w 206"/>
                <a:gd name="T41" fmla="*/ 13 h 21"/>
                <a:gd name="T42" fmla="*/ 0 w 206"/>
                <a:gd name="T43" fmla="*/ 13 h 21"/>
                <a:gd name="T44" fmla="*/ 0 w 206"/>
                <a:gd name="T45" fmla="*/ 17 h 21"/>
                <a:gd name="T46" fmla="*/ 8 w 206"/>
                <a:gd name="T47" fmla="*/ 17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
                <a:gd name="T73" fmla="*/ 0 h 21"/>
                <a:gd name="T74" fmla="*/ 206 w 20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 h="21">
                  <a:moveTo>
                    <a:pt x="8" y="17"/>
                  </a:moveTo>
                  <a:lnTo>
                    <a:pt x="4" y="21"/>
                  </a:lnTo>
                  <a:lnTo>
                    <a:pt x="29" y="21"/>
                  </a:lnTo>
                  <a:lnTo>
                    <a:pt x="54" y="21"/>
                  </a:lnTo>
                  <a:lnTo>
                    <a:pt x="79" y="19"/>
                  </a:lnTo>
                  <a:lnTo>
                    <a:pt x="106" y="17"/>
                  </a:lnTo>
                  <a:lnTo>
                    <a:pt x="131" y="13"/>
                  </a:lnTo>
                  <a:lnTo>
                    <a:pt x="156" y="11"/>
                  </a:lnTo>
                  <a:lnTo>
                    <a:pt x="181" y="9"/>
                  </a:lnTo>
                  <a:lnTo>
                    <a:pt x="206" y="7"/>
                  </a:lnTo>
                  <a:lnTo>
                    <a:pt x="206" y="0"/>
                  </a:lnTo>
                  <a:lnTo>
                    <a:pt x="181" y="2"/>
                  </a:lnTo>
                  <a:lnTo>
                    <a:pt x="154" y="4"/>
                  </a:lnTo>
                  <a:lnTo>
                    <a:pt x="129" y="5"/>
                  </a:lnTo>
                  <a:lnTo>
                    <a:pt x="104" y="9"/>
                  </a:lnTo>
                  <a:lnTo>
                    <a:pt x="79" y="11"/>
                  </a:lnTo>
                  <a:lnTo>
                    <a:pt x="54" y="11"/>
                  </a:lnTo>
                  <a:lnTo>
                    <a:pt x="29" y="13"/>
                  </a:lnTo>
                  <a:lnTo>
                    <a:pt x="4" y="13"/>
                  </a:lnTo>
                  <a:lnTo>
                    <a:pt x="0" y="17"/>
                  </a:lnTo>
                  <a:lnTo>
                    <a:pt x="4" y="13"/>
                  </a:lnTo>
                  <a:lnTo>
                    <a:pt x="0" y="13"/>
                  </a:lnTo>
                  <a:lnTo>
                    <a:pt x="0" y="17"/>
                  </a:lnTo>
                  <a:lnTo>
                    <a:pt x="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09" name="Freeform 1001"/>
            <p:cNvSpPr>
              <a:spLocks/>
            </p:cNvSpPr>
            <p:nvPr/>
          </p:nvSpPr>
          <p:spPr bwMode="auto">
            <a:xfrm>
              <a:off x="1157" y="3913"/>
              <a:ext cx="8" cy="13"/>
            </a:xfrm>
            <a:custGeom>
              <a:avLst/>
              <a:gdLst>
                <a:gd name="T0" fmla="*/ 4 w 8"/>
                <a:gd name="T1" fmla="*/ 4 h 13"/>
                <a:gd name="T2" fmla="*/ 8 w 8"/>
                <a:gd name="T3" fmla="*/ 10 h 13"/>
                <a:gd name="T4" fmla="*/ 8 w 8"/>
                <a:gd name="T5" fmla="*/ 0 h 13"/>
                <a:gd name="T6" fmla="*/ 0 w 8"/>
                <a:gd name="T7" fmla="*/ 0 h 13"/>
                <a:gd name="T8" fmla="*/ 0 w 8"/>
                <a:gd name="T9" fmla="*/ 10 h 13"/>
                <a:gd name="T10" fmla="*/ 4 w 8"/>
                <a:gd name="T11" fmla="*/ 13 h 13"/>
                <a:gd name="T12" fmla="*/ 0 w 8"/>
                <a:gd name="T13" fmla="*/ 10 h 13"/>
                <a:gd name="T14" fmla="*/ 0 w 8"/>
                <a:gd name="T15" fmla="*/ 11 h 13"/>
                <a:gd name="T16" fmla="*/ 4 w 8"/>
                <a:gd name="T17" fmla="*/ 13 h 13"/>
                <a:gd name="T18" fmla="*/ 4 w 8"/>
                <a:gd name="T19" fmla="*/ 4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3"/>
                <a:gd name="T32" fmla="*/ 8 w 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3">
                  <a:moveTo>
                    <a:pt x="4" y="4"/>
                  </a:moveTo>
                  <a:lnTo>
                    <a:pt x="8" y="10"/>
                  </a:lnTo>
                  <a:lnTo>
                    <a:pt x="8" y="0"/>
                  </a:lnTo>
                  <a:lnTo>
                    <a:pt x="0" y="0"/>
                  </a:lnTo>
                  <a:lnTo>
                    <a:pt x="0" y="10"/>
                  </a:lnTo>
                  <a:lnTo>
                    <a:pt x="4" y="13"/>
                  </a:lnTo>
                  <a:lnTo>
                    <a:pt x="0" y="10"/>
                  </a:lnTo>
                  <a:lnTo>
                    <a:pt x="0" y="11"/>
                  </a:lnTo>
                  <a:lnTo>
                    <a:pt x="4" y="13"/>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0" name="Freeform 1002"/>
            <p:cNvSpPr>
              <a:spLocks/>
            </p:cNvSpPr>
            <p:nvPr/>
          </p:nvSpPr>
          <p:spPr bwMode="auto">
            <a:xfrm>
              <a:off x="1161" y="3909"/>
              <a:ext cx="146" cy="19"/>
            </a:xfrm>
            <a:custGeom>
              <a:avLst/>
              <a:gdLst>
                <a:gd name="T0" fmla="*/ 146 w 146"/>
                <a:gd name="T1" fmla="*/ 6 h 19"/>
                <a:gd name="T2" fmla="*/ 142 w 146"/>
                <a:gd name="T3" fmla="*/ 2 h 19"/>
                <a:gd name="T4" fmla="*/ 119 w 146"/>
                <a:gd name="T5" fmla="*/ 4 h 19"/>
                <a:gd name="T6" fmla="*/ 98 w 146"/>
                <a:gd name="T7" fmla="*/ 8 h 19"/>
                <a:gd name="T8" fmla="*/ 77 w 146"/>
                <a:gd name="T9" fmla="*/ 8 h 19"/>
                <a:gd name="T10" fmla="*/ 60 w 146"/>
                <a:gd name="T11" fmla="*/ 10 h 19"/>
                <a:gd name="T12" fmla="*/ 42 w 146"/>
                <a:gd name="T13" fmla="*/ 10 h 19"/>
                <a:gd name="T14" fmla="*/ 27 w 146"/>
                <a:gd name="T15" fmla="*/ 10 h 19"/>
                <a:gd name="T16" fmla="*/ 14 w 146"/>
                <a:gd name="T17" fmla="*/ 10 h 19"/>
                <a:gd name="T18" fmla="*/ 0 w 146"/>
                <a:gd name="T19" fmla="*/ 8 h 19"/>
                <a:gd name="T20" fmla="*/ 0 w 146"/>
                <a:gd name="T21" fmla="*/ 17 h 19"/>
                <a:gd name="T22" fmla="*/ 14 w 146"/>
                <a:gd name="T23" fmla="*/ 17 h 19"/>
                <a:gd name="T24" fmla="*/ 27 w 146"/>
                <a:gd name="T25" fmla="*/ 19 h 19"/>
                <a:gd name="T26" fmla="*/ 42 w 146"/>
                <a:gd name="T27" fmla="*/ 19 h 19"/>
                <a:gd name="T28" fmla="*/ 60 w 146"/>
                <a:gd name="T29" fmla="*/ 17 h 19"/>
                <a:gd name="T30" fmla="*/ 79 w 146"/>
                <a:gd name="T31" fmla="*/ 17 h 19"/>
                <a:gd name="T32" fmla="*/ 98 w 146"/>
                <a:gd name="T33" fmla="*/ 15 h 19"/>
                <a:gd name="T34" fmla="*/ 119 w 146"/>
                <a:gd name="T35" fmla="*/ 12 h 19"/>
                <a:gd name="T36" fmla="*/ 142 w 146"/>
                <a:gd name="T37" fmla="*/ 10 h 19"/>
                <a:gd name="T38" fmla="*/ 138 w 146"/>
                <a:gd name="T39" fmla="*/ 6 h 19"/>
                <a:gd name="T40" fmla="*/ 146 w 146"/>
                <a:gd name="T41" fmla="*/ 6 h 19"/>
                <a:gd name="T42" fmla="*/ 146 w 146"/>
                <a:gd name="T43" fmla="*/ 0 h 19"/>
                <a:gd name="T44" fmla="*/ 142 w 146"/>
                <a:gd name="T45" fmla="*/ 2 h 19"/>
                <a:gd name="T46" fmla="*/ 146 w 146"/>
                <a:gd name="T47" fmla="*/ 6 h 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19"/>
                <a:gd name="T74" fmla="*/ 146 w 146"/>
                <a:gd name="T75" fmla="*/ 19 h 1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19">
                  <a:moveTo>
                    <a:pt x="146" y="6"/>
                  </a:moveTo>
                  <a:lnTo>
                    <a:pt x="142" y="2"/>
                  </a:lnTo>
                  <a:lnTo>
                    <a:pt x="119" y="4"/>
                  </a:lnTo>
                  <a:lnTo>
                    <a:pt x="98" y="8"/>
                  </a:lnTo>
                  <a:lnTo>
                    <a:pt x="77" y="8"/>
                  </a:lnTo>
                  <a:lnTo>
                    <a:pt x="60" y="10"/>
                  </a:lnTo>
                  <a:lnTo>
                    <a:pt x="42" y="10"/>
                  </a:lnTo>
                  <a:lnTo>
                    <a:pt x="27" y="10"/>
                  </a:lnTo>
                  <a:lnTo>
                    <a:pt x="14" y="10"/>
                  </a:lnTo>
                  <a:lnTo>
                    <a:pt x="0" y="8"/>
                  </a:lnTo>
                  <a:lnTo>
                    <a:pt x="0" y="17"/>
                  </a:lnTo>
                  <a:lnTo>
                    <a:pt x="14" y="17"/>
                  </a:lnTo>
                  <a:lnTo>
                    <a:pt x="27" y="19"/>
                  </a:lnTo>
                  <a:lnTo>
                    <a:pt x="42" y="19"/>
                  </a:lnTo>
                  <a:lnTo>
                    <a:pt x="60" y="17"/>
                  </a:lnTo>
                  <a:lnTo>
                    <a:pt x="79" y="17"/>
                  </a:lnTo>
                  <a:lnTo>
                    <a:pt x="98" y="15"/>
                  </a:lnTo>
                  <a:lnTo>
                    <a:pt x="119" y="12"/>
                  </a:lnTo>
                  <a:lnTo>
                    <a:pt x="142" y="10"/>
                  </a:lnTo>
                  <a:lnTo>
                    <a:pt x="138" y="6"/>
                  </a:lnTo>
                  <a:lnTo>
                    <a:pt x="146" y="6"/>
                  </a:lnTo>
                  <a:lnTo>
                    <a:pt x="146" y="0"/>
                  </a:lnTo>
                  <a:lnTo>
                    <a:pt x="142" y="2"/>
                  </a:lnTo>
                  <a:lnTo>
                    <a:pt x="14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1" name="Freeform 1003"/>
            <p:cNvSpPr>
              <a:spLocks/>
            </p:cNvSpPr>
            <p:nvPr/>
          </p:nvSpPr>
          <p:spPr bwMode="auto">
            <a:xfrm>
              <a:off x="1299" y="3915"/>
              <a:ext cx="8" cy="11"/>
            </a:xfrm>
            <a:custGeom>
              <a:avLst/>
              <a:gdLst>
                <a:gd name="T0" fmla="*/ 4 w 8"/>
                <a:gd name="T1" fmla="*/ 2 h 11"/>
                <a:gd name="T2" fmla="*/ 8 w 8"/>
                <a:gd name="T3" fmla="*/ 8 h 11"/>
                <a:gd name="T4" fmla="*/ 8 w 8"/>
                <a:gd name="T5" fmla="*/ 0 h 11"/>
                <a:gd name="T6" fmla="*/ 0 w 8"/>
                <a:gd name="T7" fmla="*/ 0 h 11"/>
                <a:gd name="T8" fmla="*/ 0 w 8"/>
                <a:gd name="T9" fmla="*/ 8 h 11"/>
                <a:gd name="T10" fmla="*/ 4 w 8"/>
                <a:gd name="T11" fmla="*/ 11 h 11"/>
                <a:gd name="T12" fmla="*/ 0 w 8"/>
                <a:gd name="T13" fmla="*/ 8 h 11"/>
                <a:gd name="T14" fmla="*/ 0 w 8"/>
                <a:gd name="T15" fmla="*/ 11 h 11"/>
                <a:gd name="T16" fmla="*/ 4 w 8"/>
                <a:gd name="T17" fmla="*/ 11 h 11"/>
                <a:gd name="T18" fmla="*/ 4 w 8"/>
                <a:gd name="T19" fmla="*/ 2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4" y="2"/>
                  </a:moveTo>
                  <a:lnTo>
                    <a:pt x="8" y="8"/>
                  </a:lnTo>
                  <a:lnTo>
                    <a:pt x="8" y="0"/>
                  </a:lnTo>
                  <a:lnTo>
                    <a:pt x="0" y="0"/>
                  </a:lnTo>
                  <a:lnTo>
                    <a:pt x="0" y="8"/>
                  </a:lnTo>
                  <a:lnTo>
                    <a:pt x="4" y="11"/>
                  </a:lnTo>
                  <a:lnTo>
                    <a:pt x="0" y="8"/>
                  </a:lnTo>
                  <a:lnTo>
                    <a:pt x="0" y="11"/>
                  </a:lnTo>
                  <a:lnTo>
                    <a:pt x="4" y="11"/>
                  </a:ln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2" name="Freeform 1004"/>
            <p:cNvSpPr>
              <a:spLocks/>
            </p:cNvSpPr>
            <p:nvPr/>
          </p:nvSpPr>
          <p:spPr bwMode="auto">
            <a:xfrm>
              <a:off x="1303" y="3917"/>
              <a:ext cx="64" cy="9"/>
            </a:xfrm>
            <a:custGeom>
              <a:avLst/>
              <a:gdLst>
                <a:gd name="T0" fmla="*/ 56 w 64"/>
                <a:gd name="T1" fmla="*/ 6 h 9"/>
                <a:gd name="T2" fmla="*/ 60 w 64"/>
                <a:gd name="T3" fmla="*/ 0 h 9"/>
                <a:gd name="T4" fmla="*/ 0 w 64"/>
                <a:gd name="T5" fmla="*/ 0 h 9"/>
                <a:gd name="T6" fmla="*/ 0 w 64"/>
                <a:gd name="T7" fmla="*/ 9 h 9"/>
                <a:gd name="T8" fmla="*/ 60 w 64"/>
                <a:gd name="T9" fmla="*/ 9 h 9"/>
                <a:gd name="T10" fmla="*/ 64 w 64"/>
                <a:gd name="T11" fmla="*/ 6 h 9"/>
                <a:gd name="T12" fmla="*/ 60 w 64"/>
                <a:gd name="T13" fmla="*/ 9 h 9"/>
                <a:gd name="T14" fmla="*/ 64 w 64"/>
                <a:gd name="T15" fmla="*/ 9 h 9"/>
                <a:gd name="T16" fmla="*/ 64 w 64"/>
                <a:gd name="T17" fmla="*/ 6 h 9"/>
                <a:gd name="T18" fmla="*/ 56 w 64"/>
                <a:gd name="T19" fmla="*/ 6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9"/>
                <a:gd name="T32" fmla="*/ 64 w 64"/>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9">
                  <a:moveTo>
                    <a:pt x="56" y="6"/>
                  </a:moveTo>
                  <a:lnTo>
                    <a:pt x="60" y="0"/>
                  </a:lnTo>
                  <a:lnTo>
                    <a:pt x="0" y="0"/>
                  </a:lnTo>
                  <a:lnTo>
                    <a:pt x="0" y="9"/>
                  </a:lnTo>
                  <a:lnTo>
                    <a:pt x="60" y="9"/>
                  </a:lnTo>
                  <a:lnTo>
                    <a:pt x="64" y="6"/>
                  </a:lnTo>
                  <a:lnTo>
                    <a:pt x="60" y="9"/>
                  </a:lnTo>
                  <a:lnTo>
                    <a:pt x="64" y="9"/>
                  </a:lnTo>
                  <a:lnTo>
                    <a:pt x="64" y="6"/>
                  </a:lnTo>
                  <a:lnTo>
                    <a:pt x="5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3" name="Freeform 1005"/>
            <p:cNvSpPr>
              <a:spLocks/>
            </p:cNvSpPr>
            <p:nvPr/>
          </p:nvSpPr>
          <p:spPr bwMode="auto">
            <a:xfrm>
              <a:off x="1359" y="3896"/>
              <a:ext cx="8" cy="27"/>
            </a:xfrm>
            <a:custGeom>
              <a:avLst/>
              <a:gdLst>
                <a:gd name="T0" fmla="*/ 4 w 8"/>
                <a:gd name="T1" fmla="*/ 7 h 27"/>
                <a:gd name="T2" fmla="*/ 0 w 8"/>
                <a:gd name="T3" fmla="*/ 4 h 27"/>
                <a:gd name="T4" fmla="*/ 0 w 8"/>
                <a:gd name="T5" fmla="*/ 27 h 27"/>
                <a:gd name="T6" fmla="*/ 8 w 8"/>
                <a:gd name="T7" fmla="*/ 27 h 27"/>
                <a:gd name="T8" fmla="*/ 8 w 8"/>
                <a:gd name="T9" fmla="*/ 4 h 27"/>
                <a:gd name="T10" fmla="*/ 4 w 8"/>
                <a:gd name="T11" fmla="*/ 0 h 27"/>
                <a:gd name="T12" fmla="*/ 8 w 8"/>
                <a:gd name="T13" fmla="*/ 4 h 27"/>
                <a:gd name="T14" fmla="*/ 8 w 8"/>
                <a:gd name="T15" fmla="*/ 0 h 27"/>
                <a:gd name="T16" fmla="*/ 4 w 8"/>
                <a:gd name="T17" fmla="*/ 0 h 27"/>
                <a:gd name="T18" fmla="*/ 4 w 8"/>
                <a:gd name="T19" fmla="*/ 7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27"/>
                <a:gd name="T32" fmla="*/ 8 w 8"/>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27">
                  <a:moveTo>
                    <a:pt x="4" y="7"/>
                  </a:moveTo>
                  <a:lnTo>
                    <a:pt x="0" y="4"/>
                  </a:lnTo>
                  <a:lnTo>
                    <a:pt x="0" y="27"/>
                  </a:lnTo>
                  <a:lnTo>
                    <a:pt x="8" y="27"/>
                  </a:lnTo>
                  <a:lnTo>
                    <a:pt x="8" y="4"/>
                  </a:lnTo>
                  <a:lnTo>
                    <a:pt x="4" y="0"/>
                  </a:lnTo>
                  <a:lnTo>
                    <a:pt x="8" y="4"/>
                  </a:lnTo>
                  <a:lnTo>
                    <a:pt x="8" y="0"/>
                  </a:lnTo>
                  <a:lnTo>
                    <a:pt x="4"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4" name="Freeform 1006"/>
            <p:cNvSpPr>
              <a:spLocks/>
            </p:cNvSpPr>
            <p:nvPr/>
          </p:nvSpPr>
          <p:spPr bwMode="auto">
            <a:xfrm>
              <a:off x="887" y="3905"/>
              <a:ext cx="199" cy="23"/>
            </a:xfrm>
            <a:custGeom>
              <a:avLst/>
              <a:gdLst>
                <a:gd name="T0" fmla="*/ 199 w 199"/>
                <a:gd name="T1" fmla="*/ 0 h 23"/>
                <a:gd name="T2" fmla="*/ 174 w 199"/>
                <a:gd name="T3" fmla="*/ 2 h 23"/>
                <a:gd name="T4" fmla="*/ 149 w 199"/>
                <a:gd name="T5" fmla="*/ 4 h 23"/>
                <a:gd name="T6" fmla="*/ 125 w 199"/>
                <a:gd name="T7" fmla="*/ 6 h 23"/>
                <a:gd name="T8" fmla="*/ 100 w 199"/>
                <a:gd name="T9" fmla="*/ 8 h 23"/>
                <a:gd name="T10" fmla="*/ 75 w 199"/>
                <a:gd name="T11" fmla="*/ 12 h 23"/>
                <a:gd name="T12" fmla="*/ 50 w 199"/>
                <a:gd name="T13" fmla="*/ 12 h 23"/>
                <a:gd name="T14" fmla="*/ 25 w 199"/>
                <a:gd name="T15" fmla="*/ 14 h 23"/>
                <a:gd name="T16" fmla="*/ 0 w 199"/>
                <a:gd name="T17" fmla="*/ 14 h 23"/>
                <a:gd name="T18" fmla="*/ 0 w 199"/>
                <a:gd name="T19" fmla="*/ 21 h 23"/>
                <a:gd name="T20" fmla="*/ 11 w 199"/>
                <a:gd name="T21" fmla="*/ 23 h 23"/>
                <a:gd name="T22" fmla="*/ 27 w 199"/>
                <a:gd name="T23" fmla="*/ 23 h 23"/>
                <a:gd name="T24" fmla="*/ 42 w 199"/>
                <a:gd name="T25" fmla="*/ 23 h 23"/>
                <a:gd name="T26" fmla="*/ 57 w 199"/>
                <a:gd name="T27" fmla="*/ 23 h 23"/>
                <a:gd name="T28" fmla="*/ 77 w 199"/>
                <a:gd name="T29" fmla="*/ 21 h 23"/>
                <a:gd name="T30" fmla="*/ 96 w 199"/>
                <a:gd name="T31" fmla="*/ 19 h 23"/>
                <a:gd name="T32" fmla="*/ 117 w 199"/>
                <a:gd name="T33" fmla="*/ 18 h 23"/>
                <a:gd name="T34" fmla="*/ 140 w 199"/>
                <a:gd name="T35" fmla="*/ 14 h 23"/>
                <a:gd name="T36" fmla="*/ 140 w 199"/>
                <a:gd name="T37" fmla="*/ 21 h 23"/>
                <a:gd name="T38" fmla="*/ 199 w 199"/>
                <a:gd name="T39" fmla="*/ 21 h 23"/>
                <a:gd name="T40" fmla="*/ 199 w 199"/>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
                <a:gd name="T64" fmla="*/ 0 h 23"/>
                <a:gd name="T65" fmla="*/ 199 w 199"/>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 h="23">
                  <a:moveTo>
                    <a:pt x="199" y="0"/>
                  </a:moveTo>
                  <a:lnTo>
                    <a:pt x="174" y="2"/>
                  </a:lnTo>
                  <a:lnTo>
                    <a:pt x="149" y="4"/>
                  </a:lnTo>
                  <a:lnTo>
                    <a:pt x="125" y="6"/>
                  </a:lnTo>
                  <a:lnTo>
                    <a:pt x="100" y="8"/>
                  </a:lnTo>
                  <a:lnTo>
                    <a:pt x="75" y="12"/>
                  </a:lnTo>
                  <a:lnTo>
                    <a:pt x="50" y="12"/>
                  </a:lnTo>
                  <a:lnTo>
                    <a:pt x="25" y="14"/>
                  </a:lnTo>
                  <a:lnTo>
                    <a:pt x="0" y="14"/>
                  </a:lnTo>
                  <a:lnTo>
                    <a:pt x="0" y="21"/>
                  </a:lnTo>
                  <a:lnTo>
                    <a:pt x="11" y="23"/>
                  </a:lnTo>
                  <a:lnTo>
                    <a:pt x="27" y="23"/>
                  </a:lnTo>
                  <a:lnTo>
                    <a:pt x="42" y="23"/>
                  </a:lnTo>
                  <a:lnTo>
                    <a:pt x="57" y="23"/>
                  </a:lnTo>
                  <a:lnTo>
                    <a:pt x="77" y="21"/>
                  </a:lnTo>
                  <a:lnTo>
                    <a:pt x="96" y="19"/>
                  </a:lnTo>
                  <a:lnTo>
                    <a:pt x="117" y="18"/>
                  </a:lnTo>
                  <a:lnTo>
                    <a:pt x="140" y="14"/>
                  </a:lnTo>
                  <a:lnTo>
                    <a:pt x="140" y="21"/>
                  </a:lnTo>
                  <a:lnTo>
                    <a:pt x="199" y="21"/>
                  </a:lnTo>
                  <a:lnTo>
                    <a:pt x="199"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5" name="Freeform 1007"/>
            <p:cNvSpPr>
              <a:spLocks/>
            </p:cNvSpPr>
            <p:nvPr/>
          </p:nvSpPr>
          <p:spPr bwMode="auto">
            <a:xfrm>
              <a:off x="881" y="3901"/>
              <a:ext cx="205" cy="22"/>
            </a:xfrm>
            <a:custGeom>
              <a:avLst/>
              <a:gdLst>
                <a:gd name="T0" fmla="*/ 10 w 205"/>
                <a:gd name="T1" fmla="*/ 18 h 22"/>
                <a:gd name="T2" fmla="*/ 4 w 205"/>
                <a:gd name="T3" fmla="*/ 22 h 22"/>
                <a:gd name="T4" fmla="*/ 31 w 205"/>
                <a:gd name="T5" fmla="*/ 22 h 22"/>
                <a:gd name="T6" fmla="*/ 56 w 205"/>
                <a:gd name="T7" fmla="*/ 20 h 22"/>
                <a:gd name="T8" fmla="*/ 81 w 205"/>
                <a:gd name="T9" fmla="*/ 20 h 22"/>
                <a:gd name="T10" fmla="*/ 106 w 205"/>
                <a:gd name="T11" fmla="*/ 18 h 22"/>
                <a:gd name="T12" fmla="*/ 131 w 205"/>
                <a:gd name="T13" fmla="*/ 14 h 22"/>
                <a:gd name="T14" fmla="*/ 155 w 205"/>
                <a:gd name="T15" fmla="*/ 12 h 22"/>
                <a:gd name="T16" fmla="*/ 180 w 205"/>
                <a:gd name="T17" fmla="*/ 10 h 22"/>
                <a:gd name="T18" fmla="*/ 205 w 205"/>
                <a:gd name="T19" fmla="*/ 8 h 22"/>
                <a:gd name="T20" fmla="*/ 205 w 205"/>
                <a:gd name="T21" fmla="*/ 0 h 22"/>
                <a:gd name="T22" fmla="*/ 180 w 205"/>
                <a:gd name="T23" fmla="*/ 2 h 22"/>
                <a:gd name="T24" fmla="*/ 155 w 205"/>
                <a:gd name="T25" fmla="*/ 4 h 22"/>
                <a:gd name="T26" fmla="*/ 131 w 205"/>
                <a:gd name="T27" fmla="*/ 6 h 22"/>
                <a:gd name="T28" fmla="*/ 106 w 205"/>
                <a:gd name="T29" fmla="*/ 8 h 22"/>
                <a:gd name="T30" fmla="*/ 79 w 205"/>
                <a:gd name="T31" fmla="*/ 10 h 22"/>
                <a:gd name="T32" fmla="*/ 54 w 205"/>
                <a:gd name="T33" fmla="*/ 12 h 22"/>
                <a:gd name="T34" fmla="*/ 29 w 205"/>
                <a:gd name="T35" fmla="*/ 14 h 22"/>
                <a:gd name="T36" fmla="*/ 6 w 205"/>
                <a:gd name="T37" fmla="*/ 14 h 22"/>
                <a:gd name="T38" fmla="*/ 0 w 205"/>
                <a:gd name="T39" fmla="*/ 18 h 22"/>
                <a:gd name="T40" fmla="*/ 6 w 205"/>
                <a:gd name="T41" fmla="*/ 14 h 22"/>
                <a:gd name="T42" fmla="*/ 0 w 205"/>
                <a:gd name="T43" fmla="*/ 14 h 22"/>
                <a:gd name="T44" fmla="*/ 0 w 205"/>
                <a:gd name="T45" fmla="*/ 18 h 22"/>
                <a:gd name="T46" fmla="*/ 10 w 205"/>
                <a:gd name="T47" fmla="*/ 18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5"/>
                <a:gd name="T73" fmla="*/ 0 h 22"/>
                <a:gd name="T74" fmla="*/ 205 w 205"/>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5" h="22">
                  <a:moveTo>
                    <a:pt x="10" y="18"/>
                  </a:moveTo>
                  <a:lnTo>
                    <a:pt x="4" y="22"/>
                  </a:lnTo>
                  <a:lnTo>
                    <a:pt x="31" y="22"/>
                  </a:lnTo>
                  <a:lnTo>
                    <a:pt x="56" y="20"/>
                  </a:lnTo>
                  <a:lnTo>
                    <a:pt x="81" y="20"/>
                  </a:lnTo>
                  <a:lnTo>
                    <a:pt x="106" y="18"/>
                  </a:lnTo>
                  <a:lnTo>
                    <a:pt x="131" y="14"/>
                  </a:lnTo>
                  <a:lnTo>
                    <a:pt x="155" y="12"/>
                  </a:lnTo>
                  <a:lnTo>
                    <a:pt x="180" y="10"/>
                  </a:lnTo>
                  <a:lnTo>
                    <a:pt x="205" y="8"/>
                  </a:lnTo>
                  <a:lnTo>
                    <a:pt x="205" y="0"/>
                  </a:lnTo>
                  <a:lnTo>
                    <a:pt x="180" y="2"/>
                  </a:lnTo>
                  <a:lnTo>
                    <a:pt x="155" y="4"/>
                  </a:lnTo>
                  <a:lnTo>
                    <a:pt x="131" y="6"/>
                  </a:lnTo>
                  <a:lnTo>
                    <a:pt x="106" y="8"/>
                  </a:lnTo>
                  <a:lnTo>
                    <a:pt x="79" y="10"/>
                  </a:lnTo>
                  <a:lnTo>
                    <a:pt x="54" y="12"/>
                  </a:lnTo>
                  <a:lnTo>
                    <a:pt x="29" y="14"/>
                  </a:lnTo>
                  <a:lnTo>
                    <a:pt x="6" y="14"/>
                  </a:lnTo>
                  <a:lnTo>
                    <a:pt x="0" y="18"/>
                  </a:lnTo>
                  <a:lnTo>
                    <a:pt x="6" y="14"/>
                  </a:lnTo>
                  <a:lnTo>
                    <a:pt x="0" y="14"/>
                  </a:lnTo>
                  <a:lnTo>
                    <a:pt x="0" y="18"/>
                  </a:lnTo>
                  <a:lnTo>
                    <a:pt x="1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6" name="Freeform 1008"/>
            <p:cNvSpPr>
              <a:spLocks/>
            </p:cNvSpPr>
            <p:nvPr/>
          </p:nvSpPr>
          <p:spPr bwMode="auto">
            <a:xfrm>
              <a:off x="881" y="3919"/>
              <a:ext cx="10" cy="11"/>
            </a:xfrm>
            <a:custGeom>
              <a:avLst/>
              <a:gdLst>
                <a:gd name="T0" fmla="*/ 6 w 10"/>
                <a:gd name="T1" fmla="*/ 4 h 11"/>
                <a:gd name="T2" fmla="*/ 10 w 10"/>
                <a:gd name="T3" fmla="*/ 7 h 11"/>
                <a:gd name="T4" fmla="*/ 10 w 10"/>
                <a:gd name="T5" fmla="*/ 0 h 11"/>
                <a:gd name="T6" fmla="*/ 0 w 10"/>
                <a:gd name="T7" fmla="*/ 0 h 11"/>
                <a:gd name="T8" fmla="*/ 0 w 10"/>
                <a:gd name="T9" fmla="*/ 7 h 11"/>
                <a:gd name="T10" fmla="*/ 4 w 10"/>
                <a:gd name="T11" fmla="*/ 11 h 11"/>
                <a:gd name="T12" fmla="*/ 0 w 10"/>
                <a:gd name="T13" fmla="*/ 7 h 11"/>
                <a:gd name="T14" fmla="*/ 0 w 10"/>
                <a:gd name="T15" fmla="*/ 11 h 11"/>
                <a:gd name="T16" fmla="*/ 4 w 10"/>
                <a:gd name="T17" fmla="*/ 11 h 11"/>
                <a:gd name="T18" fmla="*/ 6 w 10"/>
                <a:gd name="T19" fmla="*/ 4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
                <a:gd name="T32" fmla="*/ 10 w 1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
                  <a:moveTo>
                    <a:pt x="6" y="4"/>
                  </a:moveTo>
                  <a:lnTo>
                    <a:pt x="10" y="7"/>
                  </a:lnTo>
                  <a:lnTo>
                    <a:pt x="10" y="0"/>
                  </a:lnTo>
                  <a:lnTo>
                    <a:pt x="0" y="0"/>
                  </a:lnTo>
                  <a:lnTo>
                    <a:pt x="0" y="7"/>
                  </a:lnTo>
                  <a:lnTo>
                    <a:pt x="4" y="11"/>
                  </a:lnTo>
                  <a:lnTo>
                    <a:pt x="0" y="7"/>
                  </a:lnTo>
                  <a:lnTo>
                    <a:pt x="0" y="11"/>
                  </a:lnTo>
                  <a:lnTo>
                    <a:pt x="4" y="11"/>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7" name="Freeform 1009"/>
            <p:cNvSpPr>
              <a:spLocks/>
            </p:cNvSpPr>
            <p:nvPr/>
          </p:nvSpPr>
          <p:spPr bwMode="auto">
            <a:xfrm>
              <a:off x="885" y="3915"/>
              <a:ext cx="146" cy="17"/>
            </a:xfrm>
            <a:custGeom>
              <a:avLst/>
              <a:gdLst>
                <a:gd name="T0" fmla="*/ 146 w 146"/>
                <a:gd name="T1" fmla="*/ 4 h 17"/>
                <a:gd name="T2" fmla="*/ 142 w 146"/>
                <a:gd name="T3" fmla="*/ 0 h 17"/>
                <a:gd name="T4" fmla="*/ 119 w 146"/>
                <a:gd name="T5" fmla="*/ 4 h 17"/>
                <a:gd name="T6" fmla="*/ 98 w 146"/>
                <a:gd name="T7" fmla="*/ 6 h 17"/>
                <a:gd name="T8" fmla="*/ 79 w 146"/>
                <a:gd name="T9" fmla="*/ 8 h 17"/>
                <a:gd name="T10" fmla="*/ 59 w 146"/>
                <a:gd name="T11" fmla="*/ 9 h 17"/>
                <a:gd name="T12" fmla="*/ 42 w 146"/>
                <a:gd name="T13" fmla="*/ 9 h 17"/>
                <a:gd name="T14" fmla="*/ 29 w 146"/>
                <a:gd name="T15" fmla="*/ 9 h 17"/>
                <a:gd name="T16" fmla="*/ 13 w 146"/>
                <a:gd name="T17" fmla="*/ 9 h 17"/>
                <a:gd name="T18" fmla="*/ 2 w 146"/>
                <a:gd name="T19" fmla="*/ 8 h 17"/>
                <a:gd name="T20" fmla="*/ 0 w 146"/>
                <a:gd name="T21" fmla="*/ 15 h 17"/>
                <a:gd name="T22" fmla="*/ 13 w 146"/>
                <a:gd name="T23" fmla="*/ 17 h 17"/>
                <a:gd name="T24" fmla="*/ 27 w 146"/>
                <a:gd name="T25" fmla="*/ 17 h 17"/>
                <a:gd name="T26" fmla="*/ 44 w 146"/>
                <a:gd name="T27" fmla="*/ 17 h 17"/>
                <a:gd name="T28" fmla="*/ 59 w 146"/>
                <a:gd name="T29" fmla="*/ 17 h 17"/>
                <a:gd name="T30" fmla="*/ 79 w 146"/>
                <a:gd name="T31" fmla="*/ 15 h 17"/>
                <a:gd name="T32" fmla="*/ 98 w 146"/>
                <a:gd name="T33" fmla="*/ 15 h 17"/>
                <a:gd name="T34" fmla="*/ 121 w 146"/>
                <a:gd name="T35" fmla="*/ 11 h 17"/>
                <a:gd name="T36" fmla="*/ 144 w 146"/>
                <a:gd name="T37" fmla="*/ 9 h 17"/>
                <a:gd name="T38" fmla="*/ 138 w 146"/>
                <a:gd name="T39" fmla="*/ 4 h 17"/>
                <a:gd name="T40" fmla="*/ 146 w 146"/>
                <a:gd name="T41" fmla="*/ 4 h 17"/>
                <a:gd name="T42" fmla="*/ 146 w 146"/>
                <a:gd name="T43" fmla="*/ 0 h 17"/>
                <a:gd name="T44" fmla="*/ 142 w 146"/>
                <a:gd name="T45" fmla="*/ 0 h 17"/>
                <a:gd name="T46" fmla="*/ 146 w 146"/>
                <a:gd name="T47" fmla="*/ 4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17"/>
                <a:gd name="T74" fmla="*/ 146 w 146"/>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17">
                  <a:moveTo>
                    <a:pt x="146" y="4"/>
                  </a:moveTo>
                  <a:lnTo>
                    <a:pt x="142" y="0"/>
                  </a:lnTo>
                  <a:lnTo>
                    <a:pt x="119" y="4"/>
                  </a:lnTo>
                  <a:lnTo>
                    <a:pt x="98" y="6"/>
                  </a:lnTo>
                  <a:lnTo>
                    <a:pt x="79" y="8"/>
                  </a:lnTo>
                  <a:lnTo>
                    <a:pt x="59" y="9"/>
                  </a:lnTo>
                  <a:lnTo>
                    <a:pt x="42" y="9"/>
                  </a:lnTo>
                  <a:lnTo>
                    <a:pt x="29" y="9"/>
                  </a:lnTo>
                  <a:lnTo>
                    <a:pt x="13" y="9"/>
                  </a:lnTo>
                  <a:lnTo>
                    <a:pt x="2" y="8"/>
                  </a:lnTo>
                  <a:lnTo>
                    <a:pt x="0" y="15"/>
                  </a:lnTo>
                  <a:lnTo>
                    <a:pt x="13" y="17"/>
                  </a:lnTo>
                  <a:lnTo>
                    <a:pt x="27" y="17"/>
                  </a:lnTo>
                  <a:lnTo>
                    <a:pt x="44" y="17"/>
                  </a:lnTo>
                  <a:lnTo>
                    <a:pt x="59" y="17"/>
                  </a:lnTo>
                  <a:lnTo>
                    <a:pt x="79" y="15"/>
                  </a:lnTo>
                  <a:lnTo>
                    <a:pt x="98" y="15"/>
                  </a:lnTo>
                  <a:lnTo>
                    <a:pt x="121" y="11"/>
                  </a:lnTo>
                  <a:lnTo>
                    <a:pt x="144" y="9"/>
                  </a:lnTo>
                  <a:lnTo>
                    <a:pt x="138" y="4"/>
                  </a:lnTo>
                  <a:lnTo>
                    <a:pt x="146" y="4"/>
                  </a:lnTo>
                  <a:lnTo>
                    <a:pt x="146" y="0"/>
                  </a:lnTo>
                  <a:lnTo>
                    <a:pt x="142" y="0"/>
                  </a:lnTo>
                  <a:lnTo>
                    <a:pt x="14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8" name="Freeform 1010"/>
            <p:cNvSpPr>
              <a:spLocks/>
            </p:cNvSpPr>
            <p:nvPr/>
          </p:nvSpPr>
          <p:spPr bwMode="auto">
            <a:xfrm>
              <a:off x="1023" y="3919"/>
              <a:ext cx="8" cy="11"/>
            </a:xfrm>
            <a:custGeom>
              <a:avLst/>
              <a:gdLst>
                <a:gd name="T0" fmla="*/ 4 w 8"/>
                <a:gd name="T1" fmla="*/ 4 h 11"/>
                <a:gd name="T2" fmla="*/ 8 w 8"/>
                <a:gd name="T3" fmla="*/ 7 h 11"/>
                <a:gd name="T4" fmla="*/ 8 w 8"/>
                <a:gd name="T5" fmla="*/ 0 h 11"/>
                <a:gd name="T6" fmla="*/ 0 w 8"/>
                <a:gd name="T7" fmla="*/ 0 h 11"/>
                <a:gd name="T8" fmla="*/ 0 w 8"/>
                <a:gd name="T9" fmla="*/ 7 h 11"/>
                <a:gd name="T10" fmla="*/ 4 w 8"/>
                <a:gd name="T11" fmla="*/ 11 h 11"/>
                <a:gd name="T12" fmla="*/ 0 w 8"/>
                <a:gd name="T13" fmla="*/ 7 h 11"/>
                <a:gd name="T14" fmla="*/ 0 w 8"/>
                <a:gd name="T15" fmla="*/ 11 h 11"/>
                <a:gd name="T16" fmla="*/ 4 w 8"/>
                <a:gd name="T17" fmla="*/ 11 h 11"/>
                <a:gd name="T18" fmla="*/ 4 w 8"/>
                <a:gd name="T19" fmla="*/ 4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4" y="4"/>
                  </a:moveTo>
                  <a:lnTo>
                    <a:pt x="8" y="7"/>
                  </a:lnTo>
                  <a:lnTo>
                    <a:pt x="8" y="0"/>
                  </a:lnTo>
                  <a:lnTo>
                    <a:pt x="0" y="0"/>
                  </a:lnTo>
                  <a:lnTo>
                    <a:pt x="0" y="7"/>
                  </a:lnTo>
                  <a:lnTo>
                    <a:pt x="4" y="11"/>
                  </a:lnTo>
                  <a:lnTo>
                    <a:pt x="0" y="7"/>
                  </a:lnTo>
                  <a:lnTo>
                    <a:pt x="0" y="11"/>
                  </a:lnTo>
                  <a:lnTo>
                    <a:pt x="4" y="11"/>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19" name="Freeform 1011"/>
            <p:cNvSpPr>
              <a:spLocks/>
            </p:cNvSpPr>
            <p:nvPr/>
          </p:nvSpPr>
          <p:spPr bwMode="auto">
            <a:xfrm>
              <a:off x="1027" y="3923"/>
              <a:ext cx="63" cy="7"/>
            </a:xfrm>
            <a:custGeom>
              <a:avLst/>
              <a:gdLst>
                <a:gd name="T0" fmla="*/ 56 w 63"/>
                <a:gd name="T1" fmla="*/ 3 h 7"/>
                <a:gd name="T2" fmla="*/ 59 w 63"/>
                <a:gd name="T3" fmla="*/ 0 h 7"/>
                <a:gd name="T4" fmla="*/ 0 w 63"/>
                <a:gd name="T5" fmla="*/ 0 h 7"/>
                <a:gd name="T6" fmla="*/ 0 w 63"/>
                <a:gd name="T7" fmla="*/ 7 h 7"/>
                <a:gd name="T8" fmla="*/ 59 w 63"/>
                <a:gd name="T9" fmla="*/ 7 h 7"/>
                <a:gd name="T10" fmla="*/ 63 w 63"/>
                <a:gd name="T11" fmla="*/ 3 h 7"/>
                <a:gd name="T12" fmla="*/ 59 w 63"/>
                <a:gd name="T13" fmla="*/ 7 h 7"/>
                <a:gd name="T14" fmla="*/ 63 w 63"/>
                <a:gd name="T15" fmla="*/ 7 h 7"/>
                <a:gd name="T16" fmla="*/ 63 w 63"/>
                <a:gd name="T17" fmla="*/ 3 h 7"/>
                <a:gd name="T18" fmla="*/ 56 w 63"/>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7"/>
                <a:gd name="T32" fmla="*/ 63 w 6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7">
                  <a:moveTo>
                    <a:pt x="56" y="3"/>
                  </a:moveTo>
                  <a:lnTo>
                    <a:pt x="59" y="0"/>
                  </a:lnTo>
                  <a:lnTo>
                    <a:pt x="0" y="0"/>
                  </a:lnTo>
                  <a:lnTo>
                    <a:pt x="0" y="7"/>
                  </a:lnTo>
                  <a:lnTo>
                    <a:pt x="59" y="7"/>
                  </a:lnTo>
                  <a:lnTo>
                    <a:pt x="63" y="3"/>
                  </a:lnTo>
                  <a:lnTo>
                    <a:pt x="59" y="7"/>
                  </a:lnTo>
                  <a:lnTo>
                    <a:pt x="63" y="7"/>
                  </a:lnTo>
                  <a:lnTo>
                    <a:pt x="63" y="3"/>
                  </a:lnTo>
                  <a:lnTo>
                    <a:pt x="5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0" name="Freeform 1012"/>
            <p:cNvSpPr>
              <a:spLocks/>
            </p:cNvSpPr>
            <p:nvPr/>
          </p:nvSpPr>
          <p:spPr bwMode="auto">
            <a:xfrm>
              <a:off x="1083" y="3900"/>
              <a:ext cx="7" cy="26"/>
            </a:xfrm>
            <a:custGeom>
              <a:avLst/>
              <a:gdLst>
                <a:gd name="T0" fmla="*/ 3 w 7"/>
                <a:gd name="T1" fmla="*/ 9 h 26"/>
                <a:gd name="T2" fmla="*/ 0 w 7"/>
                <a:gd name="T3" fmla="*/ 5 h 26"/>
                <a:gd name="T4" fmla="*/ 0 w 7"/>
                <a:gd name="T5" fmla="*/ 26 h 26"/>
                <a:gd name="T6" fmla="*/ 7 w 7"/>
                <a:gd name="T7" fmla="*/ 26 h 26"/>
                <a:gd name="T8" fmla="*/ 7 w 7"/>
                <a:gd name="T9" fmla="*/ 5 h 26"/>
                <a:gd name="T10" fmla="*/ 3 w 7"/>
                <a:gd name="T11" fmla="*/ 1 h 26"/>
                <a:gd name="T12" fmla="*/ 7 w 7"/>
                <a:gd name="T13" fmla="*/ 5 h 26"/>
                <a:gd name="T14" fmla="*/ 7 w 7"/>
                <a:gd name="T15" fmla="*/ 0 h 26"/>
                <a:gd name="T16" fmla="*/ 3 w 7"/>
                <a:gd name="T17" fmla="*/ 1 h 26"/>
                <a:gd name="T18" fmla="*/ 3 w 7"/>
                <a:gd name="T19" fmla="*/ 9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26"/>
                <a:gd name="T32" fmla="*/ 7 w 7"/>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26">
                  <a:moveTo>
                    <a:pt x="3" y="9"/>
                  </a:moveTo>
                  <a:lnTo>
                    <a:pt x="0" y="5"/>
                  </a:lnTo>
                  <a:lnTo>
                    <a:pt x="0" y="26"/>
                  </a:lnTo>
                  <a:lnTo>
                    <a:pt x="7" y="26"/>
                  </a:lnTo>
                  <a:lnTo>
                    <a:pt x="7" y="5"/>
                  </a:lnTo>
                  <a:lnTo>
                    <a:pt x="3" y="1"/>
                  </a:lnTo>
                  <a:lnTo>
                    <a:pt x="7" y="5"/>
                  </a:lnTo>
                  <a:lnTo>
                    <a:pt x="7" y="0"/>
                  </a:lnTo>
                  <a:lnTo>
                    <a:pt x="3" y="1"/>
                  </a:lnTo>
                  <a:lnTo>
                    <a:pt x="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1" name="Freeform 1013"/>
            <p:cNvSpPr>
              <a:spLocks/>
            </p:cNvSpPr>
            <p:nvPr/>
          </p:nvSpPr>
          <p:spPr bwMode="auto">
            <a:xfrm>
              <a:off x="1121" y="2767"/>
              <a:ext cx="242" cy="267"/>
            </a:xfrm>
            <a:custGeom>
              <a:avLst/>
              <a:gdLst>
                <a:gd name="T0" fmla="*/ 153 w 242"/>
                <a:gd name="T1" fmla="*/ 11 h 267"/>
                <a:gd name="T2" fmla="*/ 0 w 242"/>
                <a:gd name="T3" fmla="*/ 192 h 267"/>
                <a:gd name="T4" fmla="*/ 88 w 242"/>
                <a:gd name="T5" fmla="*/ 267 h 267"/>
                <a:gd name="T6" fmla="*/ 228 w 242"/>
                <a:gd name="T7" fmla="*/ 101 h 267"/>
                <a:gd name="T8" fmla="*/ 236 w 242"/>
                <a:gd name="T9" fmla="*/ 94 h 267"/>
                <a:gd name="T10" fmla="*/ 240 w 242"/>
                <a:gd name="T11" fmla="*/ 84 h 267"/>
                <a:gd name="T12" fmla="*/ 242 w 242"/>
                <a:gd name="T13" fmla="*/ 75 h 267"/>
                <a:gd name="T14" fmla="*/ 242 w 242"/>
                <a:gd name="T15" fmla="*/ 63 h 267"/>
                <a:gd name="T16" fmla="*/ 240 w 242"/>
                <a:gd name="T17" fmla="*/ 53 h 267"/>
                <a:gd name="T18" fmla="*/ 234 w 242"/>
                <a:gd name="T19" fmla="*/ 44 h 267"/>
                <a:gd name="T20" fmla="*/ 230 w 242"/>
                <a:gd name="T21" fmla="*/ 34 h 267"/>
                <a:gd name="T22" fmla="*/ 223 w 242"/>
                <a:gd name="T23" fmla="*/ 25 h 267"/>
                <a:gd name="T24" fmla="*/ 215 w 242"/>
                <a:gd name="T25" fmla="*/ 17 h 267"/>
                <a:gd name="T26" fmla="*/ 205 w 242"/>
                <a:gd name="T27" fmla="*/ 11 h 267"/>
                <a:gd name="T28" fmla="*/ 198 w 242"/>
                <a:gd name="T29" fmla="*/ 5 h 267"/>
                <a:gd name="T30" fmla="*/ 188 w 242"/>
                <a:gd name="T31" fmla="*/ 2 h 267"/>
                <a:gd name="T32" fmla="*/ 178 w 242"/>
                <a:gd name="T33" fmla="*/ 0 h 267"/>
                <a:gd name="T34" fmla="*/ 169 w 242"/>
                <a:gd name="T35" fmla="*/ 2 h 267"/>
                <a:gd name="T36" fmla="*/ 161 w 242"/>
                <a:gd name="T37" fmla="*/ 4 h 267"/>
                <a:gd name="T38" fmla="*/ 153 w 242"/>
                <a:gd name="T39" fmla="*/ 11 h 2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2"/>
                <a:gd name="T61" fmla="*/ 0 h 267"/>
                <a:gd name="T62" fmla="*/ 242 w 242"/>
                <a:gd name="T63" fmla="*/ 267 h 2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2" h="267">
                  <a:moveTo>
                    <a:pt x="153" y="11"/>
                  </a:moveTo>
                  <a:lnTo>
                    <a:pt x="0" y="192"/>
                  </a:lnTo>
                  <a:lnTo>
                    <a:pt x="88" y="267"/>
                  </a:lnTo>
                  <a:lnTo>
                    <a:pt x="228" y="101"/>
                  </a:lnTo>
                  <a:lnTo>
                    <a:pt x="236" y="94"/>
                  </a:lnTo>
                  <a:lnTo>
                    <a:pt x="240" y="84"/>
                  </a:lnTo>
                  <a:lnTo>
                    <a:pt x="242" y="75"/>
                  </a:lnTo>
                  <a:lnTo>
                    <a:pt x="242" y="63"/>
                  </a:lnTo>
                  <a:lnTo>
                    <a:pt x="240" y="53"/>
                  </a:lnTo>
                  <a:lnTo>
                    <a:pt x="234" y="44"/>
                  </a:lnTo>
                  <a:lnTo>
                    <a:pt x="230" y="34"/>
                  </a:lnTo>
                  <a:lnTo>
                    <a:pt x="223" y="25"/>
                  </a:lnTo>
                  <a:lnTo>
                    <a:pt x="215" y="17"/>
                  </a:lnTo>
                  <a:lnTo>
                    <a:pt x="205" y="11"/>
                  </a:lnTo>
                  <a:lnTo>
                    <a:pt x="198" y="5"/>
                  </a:lnTo>
                  <a:lnTo>
                    <a:pt x="188" y="2"/>
                  </a:lnTo>
                  <a:lnTo>
                    <a:pt x="178" y="0"/>
                  </a:lnTo>
                  <a:lnTo>
                    <a:pt x="169" y="2"/>
                  </a:lnTo>
                  <a:lnTo>
                    <a:pt x="161" y="4"/>
                  </a:lnTo>
                  <a:lnTo>
                    <a:pt x="153" y="11"/>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2" name="Freeform 1014"/>
            <p:cNvSpPr>
              <a:spLocks/>
            </p:cNvSpPr>
            <p:nvPr/>
          </p:nvSpPr>
          <p:spPr bwMode="auto">
            <a:xfrm>
              <a:off x="1115" y="2774"/>
              <a:ext cx="163" cy="187"/>
            </a:xfrm>
            <a:custGeom>
              <a:avLst/>
              <a:gdLst>
                <a:gd name="T0" fmla="*/ 10 w 163"/>
                <a:gd name="T1" fmla="*/ 181 h 187"/>
                <a:gd name="T2" fmla="*/ 10 w 163"/>
                <a:gd name="T3" fmla="*/ 187 h 187"/>
                <a:gd name="T4" fmla="*/ 163 w 163"/>
                <a:gd name="T5" fmla="*/ 6 h 187"/>
                <a:gd name="T6" fmla="*/ 158 w 163"/>
                <a:gd name="T7" fmla="*/ 0 h 187"/>
                <a:gd name="T8" fmla="*/ 4 w 163"/>
                <a:gd name="T9" fmla="*/ 181 h 187"/>
                <a:gd name="T10" fmla="*/ 4 w 163"/>
                <a:gd name="T11" fmla="*/ 187 h 187"/>
                <a:gd name="T12" fmla="*/ 4 w 163"/>
                <a:gd name="T13" fmla="*/ 181 h 187"/>
                <a:gd name="T14" fmla="*/ 0 w 163"/>
                <a:gd name="T15" fmla="*/ 185 h 187"/>
                <a:gd name="T16" fmla="*/ 4 w 163"/>
                <a:gd name="T17" fmla="*/ 187 h 187"/>
                <a:gd name="T18" fmla="*/ 10 w 163"/>
                <a:gd name="T19" fmla="*/ 181 h 1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87"/>
                <a:gd name="T32" fmla="*/ 163 w 163"/>
                <a:gd name="T33" fmla="*/ 187 h 1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87">
                  <a:moveTo>
                    <a:pt x="10" y="181"/>
                  </a:moveTo>
                  <a:lnTo>
                    <a:pt x="10" y="187"/>
                  </a:lnTo>
                  <a:lnTo>
                    <a:pt x="163" y="6"/>
                  </a:lnTo>
                  <a:lnTo>
                    <a:pt x="158" y="0"/>
                  </a:lnTo>
                  <a:lnTo>
                    <a:pt x="4" y="181"/>
                  </a:lnTo>
                  <a:lnTo>
                    <a:pt x="4" y="187"/>
                  </a:lnTo>
                  <a:lnTo>
                    <a:pt x="4" y="181"/>
                  </a:lnTo>
                  <a:lnTo>
                    <a:pt x="0" y="185"/>
                  </a:lnTo>
                  <a:lnTo>
                    <a:pt x="4" y="187"/>
                  </a:lnTo>
                  <a:lnTo>
                    <a:pt x="10" y="1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3" name="Freeform 1015"/>
            <p:cNvSpPr>
              <a:spLocks/>
            </p:cNvSpPr>
            <p:nvPr/>
          </p:nvSpPr>
          <p:spPr bwMode="auto">
            <a:xfrm>
              <a:off x="1119" y="2955"/>
              <a:ext cx="94" cy="84"/>
            </a:xfrm>
            <a:custGeom>
              <a:avLst/>
              <a:gdLst>
                <a:gd name="T0" fmla="*/ 88 w 94"/>
                <a:gd name="T1" fmla="*/ 77 h 84"/>
                <a:gd name="T2" fmla="*/ 94 w 94"/>
                <a:gd name="T3" fmla="*/ 75 h 84"/>
                <a:gd name="T4" fmla="*/ 6 w 94"/>
                <a:gd name="T5" fmla="*/ 0 h 84"/>
                <a:gd name="T6" fmla="*/ 0 w 94"/>
                <a:gd name="T7" fmla="*/ 6 h 84"/>
                <a:gd name="T8" fmla="*/ 88 w 94"/>
                <a:gd name="T9" fmla="*/ 82 h 84"/>
                <a:gd name="T10" fmla="*/ 94 w 94"/>
                <a:gd name="T11" fmla="*/ 81 h 84"/>
                <a:gd name="T12" fmla="*/ 88 w 94"/>
                <a:gd name="T13" fmla="*/ 82 h 84"/>
                <a:gd name="T14" fmla="*/ 92 w 94"/>
                <a:gd name="T15" fmla="*/ 84 h 84"/>
                <a:gd name="T16" fmla="*/ 94 w 94"/>
                <a:gd name="T17" fmla="*/ 81 h 84"/>
                <a:gd name="T18" fmla="*/ 88 w 94"/>
                <a:gd name="T19" fmla="*/ 77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4"/>
                <a:gd name="T31" fmla="*/ 0 h 84"/>
                <a:gd name="T32" fmla="*/ 94 w 94"/>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4" h="84">
                  <a:moveTo>
                    <a:pt x="88" y="77"/>
                  </a:moveTo>
                  <a:lnTo>
                    <a:pt x="94" y="75"/>
                  </a:lnTo>
                  <a:lnTo>
                    <a:pt x="6" y="0"/>
                  </a:lnTo>
                  <a:lnTo>
                    <a:pt x="0" y="6"/>
                  </a:lnTo>
                  <a:lnTo>
                    <a:pt x="88" y="82"/>
                  </a:lnTo>
                  <a:lnTo>
                    <a:pt x="94" y="81"/>
                  </a:lnTo>
                  <a:lnTo>
                    <a:pt x="88" y="82"/>
                  </a:lnTo>
                  <a:lnTo>
                    <a:pt x="92" y="84"/>
                  </a:lnTo>
                  <a:lnTo>
                    <a:pt x="94" y="81"/>
                  </a:lnTo>
                  <a:lnTo>
                    <a:pt x="88"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4" name="Freeform 1016"/>
            <p:cNvSpPr>
              <a:spLocks/>
            </p:cNvSpPr>
            <p:nvPr/>
          </p:nvSpPr>
          <p:spPr bwMode="auto">
            <a:xfrm>
              <a:off x="1207" y="2865"/>
              <a:ext cx="146" cy="171"/>
            </a:xfrm>
            <a:custGeom>
              <a:avLst/>
              <a:gdLst>
                <a:gd name="T0" fmla="*/ 140 w 146"/>
                <a:gd name="T1" fmla="*/ 0 h 171"/>
                <a:gd name="T2" fmla="*/ 140 w 146"/>
                <a:gd name="T3" fmla="*/ 2 h 171"/>
                <a:gd name="T4" fmla="*/ 0 w 146"/>
                <a:gd name="T5" fmla="*/ 167 h 171"/>
                <a:gd name="T6" fmla="*/ 6 w 146"/>
                <a:gd name="T7" fmla="*/ 171 h 171"/>
                <a:gd name="T8" fmla="*/ 146 w 146"/>
                <a:gd name="T9" fmla="*/ 5 h 171"/>
                <a:gd name="T10" fmla="*/ 140 w 146"/>
                <a:gd name="T11" fmla="*/ 0 h 171"/>
                <a:gd name="T12" fmla="*/ 0 60000 65536"/>
                <a:gd name="T13" fmla="*/ 0 60000 65536"/>
                <a:gd name="T14" fmla="*/ 0 60000 65536"/>
                <a:gd name="T15" fmla="*/ 0 60000 65536"/>
                <a:gd name="T16" fmla="*/ 0 60000 65536"/>
                <a:gd name="T17" fmla="*/ 0 60000 65536"/>
                <a:gd name="T18" fmla="*/ 0 w 146"/>
                <a:gd name="T19" fmla="*/ 0 h 171"/>
                <a:gd name="T20" fmla="*/ 146 w 146"/>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46" h="171">
                  <a:moveTo>
                    <a:pt x="140" y="0"/>
                  </a:moveTo>
                  <a:lnTo>
                    <a:pt x="140" y="2"/>
                  </a:lnTo>
                  <a:lnTo>
                    <a:pt x="0" y="167"/>
                  </a:lnTo>
                  <a:lnTo>
                    <a:pt x="6" y="171"/>
                  </a:lnTo>
                  <a:lnTo>
                    <a:pt x="146" y="5"/>
                  </a:lnTo>
                  <a:lnTo>
                    <a:pt x="1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5" name="Freeform 1017"/>
            <p:cNvSpPr>
              <a:spLocks/>
            </p:cNvSpPr>
            <p:nvPr/>
          </p:nvSpPr>
          <p:spPr bwMode="auto">
            <a:xfrm>
              <a:off x="1273" y="2763"/>
              <a:ext cx="94" cy="107"/>
            </a:xfrm>
            <a:custGeom>
              <a:avLst/>
              <a:gdLst>
                <a:gd name="T0" fmla="*/ 5 w 94"/>
                <a:gd name="T1" fmla="*/ 17 h 107"/>
                <a:gd name="T2" fmla="*/ 11 w 94"/>
                <a:gd name="T3" fmla="*/ 11 h 107"/>
                <a:gd name="T4" fmla="*/ 19 w 94"/>
                <a:gd name="T5" fmla="*/ 9 h 107"/>
                <a:gd name="T6" fmla="*/ 26 w 94"/>
                <a:gd name="T7" fmla="*/ 8 h 107"/>
                <a:gd name="T8" fmla="*/ 34 w 94"/>
                <a:gd name="T9" fmla="*/ 9 h 107"/>
                <a:gd name="T10" fmla="*/ 44 w 94"/>
                <a:gd name="T11" fmla="*/ 13 h 107"/>
                <a:gd name="T12" fmla="*/ 51 w 94"/>
                <a:gd name="T13" fmla="*/ 17 h 107"/>
                <a:gd name="T14" fmla="*/ 59 w 94"/>
                <a:gd name="T15" fmla="*/ 25 h 107"/>
                <a:gd name="T16" fmla="*/ 67 w 94"/>
                <a:gd name="T17" fmla="*/ 33 h 107"/>
                <a:gd name="T18" fmla="*/ 74 w 94"/>
                <a:gd name="T19" fmla="*/ 40 h 107"/>
                <a:gd name="T20" fmla="*/ 80 w 94"/>
                <a:gd name="T21" fmla="*/ 50 h 107"/>
                <a:gd name="T22" fmla="*/ 84 w 94"/>
                <a:gd name="T23" fmla="*/ 59 h 107"/>
                <a:gd name="T24" fmla="*/ 86 w 94"/>
                <a:gd name="T25" fmla="*/ 69 h 107"/>
                <a:gd name="T26" fmla="*/ 86 w 94"/>
                <a:gd name="T27" fmla="*/ 79 h 107"/>
                <a:gd name="T28" fmla="*/ 84 w 94"/>
                <a:gd name="T29" fmla="*/ 86 h 107"/>
                <a:gd name="T30" fmla="*/ 80 w 94"/>
                <a:gd name="T31" fmla="*/ 94 h 107"/>
                <a:gd name="T32" fmla="*/ 74 w 94"/>
                <a:gd name="T33" fmla="*/ 102 h 107"/>
                <a:gd name="T34" fmla="*/ 80 w 94"/>
                <a:gd name="T35" fmla="*/ 107 h 107"/>
                <a:gd name="T36" fmla="*/ 88 w 94"/>
                <a:gd name="T37" fmla="*/ 100 h 107"/>
                <a:gd name="T38" fmla="*/ 92 w 94"/>
                <a:gd name="T39" fmla="*/ 88 h 107"/>
                <a:gd name="T40" fmla="*/ 94 w 94"/>
                <a:gd name="T41" fmla="*/ 79 h 107"/>
                <a:gd name="T42" fmla="*/ 94 w 94"/>
                <a:gd name="T43" fmla="*/ 67 h 107"/>
                <a:gd name="T44" fmla="*/ 92 w 94"/>
                <a:gd name="T45" fmla="*/ 56 h 107"/>
                <a:gd name="T46" fmla="*/ 86 w 94"/>
                <a:gd name="T47" fmla="*/ 46 h 107"/>
                <a:gd name="T48" fmla="*/ 80 w 94"/>
                <a:gd name="T49" fmla="*/ 36 h 107"/>
                <a:gd name="T50" fmla="*/ 74 w 94"/>
                <a:gd name="T51" fmla="*/ 27 h 107"/>
                <a:gd name="T52" fmla="*/ 65 w 94"/>
                <a:gd name="T53" fmla="*/ 19 h 107"/>
                <a:gd name="T54" fmla="*/ 57 w 94"/>
                <a:gd name="T55" fmla="*/ 11 h 107"/>
                <a:gd name="T56" fmla="*/ 47 w 94"/>
                <a:gd name="T57" fmla="*/ 6 h 107"/>
                <a:gd name="T58" fmla="*/ 36 w 94"/>
                <a:gd name="T59" fmla="*/ 2 h 107"/>
                <a:gd name="T60" fmla="*/ 26 w 94"/>
                <a:gd name="T61" fmla="*/ 0 h 107"/>
                <a:gd name="T62" fmla="*/ 17 w 94"/>
                <a:gd name="T63" fmla="*/ 2 h 107"/>
                <a:gd name="T64" fmla="*/ 7 w 94"/>
                <a:gd name="T65" fmla="*/ 6 h 107"/>
                <a:gd name="T66" fmla="*/ 0 w 94"/>
                <a:gd name="T67" fmla="*/ 11 h 107"/>
                <a:gd name="T68" fmla="*/ 5 w 94"/>
                <a:gd name="T69" fmla="*/ 17 h 1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07"/>
                <a:gd name="T107" fmla="*/ 94 w 94"/>
                <a:gd name="T108" fmla="*/ 107 h 1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07">
                  <a:moveTo>
                    <a:pt x="5" y="17"/>
                  </a:moveTo>
                  <a:lnTo>
                    <a:pt x="11" y="11"/>
                  </a:lnTo>
                  <a:lnTo>
                    <a:pt x="19" y="9"/>
                  </a:lnTo>
                  <a:lnTo>
                    <a:pt x="26" y="8"/>
                  </a:lnTo>
                  <a:lnTo>
                    <a:pt x="34" y="9"/>
                  </a:lnTo>
                  <a:lnTo>
                    <a:pt x="44" y="13"/>
                  </a:lnTo>
                  <a:lnTo>
                    <a:pt x="51" y="17"/>
                  </a:lnTo>
                  <a:lnTo>
                    <a:pt x="59" y="25"/>
                  </a:lnTo>
                  <a:lnTo>
                    <a:pt x="67" y="33"/>
                  </a:lnTo>
                  <a:lnTo>
                    <a:pt x="74" y="40"/>
                  </a:lnTo>
                  <a:lnTo>
                    <a:pt x="80" y="50"/>
                  </a:lnTo>
                  <a:lnTo>
                    <a:pt x="84" y="59"/>
                  </a:lnTo>
                  <a:lnTo>
                    <a:pt x="86" y="69"/>
                  </a:lnTo>
                  <a:lnTo>
                    <a:pt x="86" y="79"/>
                  </a:lnTo>
                  <a:lnTo>
                    <a:pt x="84" y="86"/>
                  </a:lnTo>
                  <a:lnTo>
                    <a:pt x="80" y="94"/>
                  </a:lnTo>
                  <a:lnTo>
                    <a:pt x="74" y="102"/>
                  </a:lnTo>
                  <a:lnTo>
                    <a:pt x="80" y="107"/>
                  </a:lnTo>
                  <a:lnTo>
                    <a:pt x="88" y="100"/>
                  </a:lnTo>
                  <a:lnTo>
                    <a:pt x="92" y="88"/>
                  </a:lnTo>
                  <a:lnTo>
                    <a:pt x="94" y="79"/>
                  </a:lnTo>
                  <a:lnTo>
                    <a:pt x="94" y="67"/>
                  </a:lnTo>
                  <a:lnTo>
                    <a:pt x="92" y="56"/>
                  </a:lnTo>
                  <a:lnTo>
                    <a:pt x="86" y="46"/>
                  </a:lnTo>
                  <a:lnTo>
                    <a:pt x="80" y="36"/>
                  </a:lnTo>
                  <a:lnTo>
                    <a:pt x="74" y="27"/>
                  </a:lnTo>
                  <a:lnTo>
                    <a:pt x="65" y="19"/>
                  </a:lnTo>
                  <a:lnTo>
                    <a:pt x="57" y="11"/>
                  </a:lnTo>
                  <a:lnTo>
                    <a:pt x="47" y="6"/>
                  </a:lnTo>
                  <a:lnTo>
                    <a:pt x="36" y="2"/>
                  </a:lnTo>
                  <a:lnTo>
                    <a:pt x="26" y="0"/>
                  </a:lnTo>
                  <a:lnTo>
                    <a:pt x="17" y="2"/>
                  </a:lnTo>
                  <a:lnTo>
                    <a:pt x="7" y="6"/>
                  </a:lnTo>
                  <a:lnTo>
                    <a:pt x="0" y="11"/>
                  </a:lnTo>
                  <a:lnTo>
                    <a:pt x="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6" name="Freeform 1018"/>
            <p:cNvSpPr>
              <a:spLocks/>
            </p:cNvSpPr>
            <p:nvPr/>
          </p:nvSpPr>
          <p:spPr bwMode="auto">
            <a:xfrm>
              <a:off x="1000" y="2580"/>
              <a:ext cx="169" cy="214"/>
            </a:xfrm>
            <a:custGeom>
              <a:avLst/>
              <a:gdLst>
                <a:gd name="T0" fmla="*/ 165 w 169"/>
                <a:gd name="T1" fmla="*/ 10 h 214"/>
                <a:gd name="T2" fmla="*/ 167 w 169"/>
                <a:gd name="T3" fmla="*/ 24 h 214"/>
                <a:gd name="T4" fmla="*/ 169 w 169"/>
                <a:gd name="T5" fmla="*/ 37 h 214"/>
                <a:gd name="T6" fmla="*/ 169 w 169"/>
                <a:gd name="T7" fmla="*/ 50 h 214"/>
                <a:gd name="T8" fmla="*/ 167 w 169"/>
                <a:gd name="T9" fmla="*/ 66 h 214"/>
                <a:gd name="T10" fmla="*/ 161 w 169"/>
                <a:gd name="T11" fmla="*/ 93 h 214"/>
                <a:gd name="T12" fmla="*/ 152 w 169"/>
                <a:gd name="T13" fmla="*/ 121 h 214"/>
                <a:gd name="T14" fmla="*/ 138 w 169"/>
                <a:gd name="T15" fmla="*/ 148 h 214"/>
                <a:gd name="T16" fmla="*/ 125 w 169"/>
                <a:gd name="T17" fmla="*/ 173 h 214"/>
                <a:gd name="T18" fmla="*/ 111 w 169"/>
                <a:gd name="T19" fmla="*/ 194 h 214"/>
                <a:gd name="T20" fmla="*/ 98 w 169"/>
                <a:gd name="T21" fmla="*/ 214 h 214"/>
                <a:gd name="T22" fmla="*/ 88 w 169"/>
                <a:gd name="T23" fmla="*/ 214 h 214"/>
                <a:gd name="T24" fmla="*/ 79 w 169"/>
                <a:gd name="T25" fmla="*/ 212 h 214"/>
                <a:gd name="T26" fmla="*/ 69 w 169"/>
                <a:gd name="T27" fmla="*/ 210 h 214"/>
                <a:gd name="T28" fmla="*/ 61 w 169"/>
                <a:gd name="T29" fmla="*/ 206 h 214"/>
                <a:gd name="T30" fmla="*/ 46 w 169"/>
                <a:gd name="T31" fmla="*/ 196 h 214"/>
                <a:gd name="T32" fmla="*/ 35 w 169"/>
                <a:gd name="T33" fmla="*/ 185 h 214"/>
                <a:gd name="T34" fmla="*/ 25 w 169"/>
                <a:gd name="T35" fmla="*/ 169 h 214"/>
                <a:gd name="T36" fmla="*/ 17 w 169"/>
                <a:gd name="T37" fmla="*/ 154 h 214"/>
                <a:gd name="T38" fmla="*/ 10 w 169"/>
                <a:gd name="T39" fmla="*/ 137 h 214"/>
                <a:gd name="T40" fmla="*/ 6 w 169"/>
                <a:gd name="T41" fmla="*/ 120 h 214"/>
                <a:gd name="T42" fmla="*/ 2 w 169"/>
                <a:gd name="T43" fmla="*/ 100 h 214"/>
                <a:gd name="T44" fmla="*/ 0 w 169"/>
                <a:gd name="T45" fmla="*/ 81 h 214"/>
                <a:gd name="T46" fmla="*/ 0 w 169"/>
                <a:gd name="T47" fmla="*/ 64 h 214"/>
                <a:gd name="T48" fmla="*/ 2 w 169"/>
                <a:gd name="T49" fmla="*/ 47 h 214"/>
                <a:gd name="T50" fmla="*/ 2 w 169"/>
                <a:gd name="T51" fmla="*/ 31 h 214"/>
                <a:gd name="T52" fmla="*/ 6 w 169"/>
                <a:gd name="T53" fmla="*/ 20 h 214"/>
                <a:gd name="T54" fmla="*/ 8 w 169"/>
                <a:gd name="T55" fmla="*/ 8 h 214"/>
                <a:gd name="T56" fmla="*/ 12 w 169"/>
                <a:gd name="T57" fmla="*/ 0 h 214"/>
                <a:gd name="T58" fmla="*/ 165 w 169"/>
                <a:gd name="T59" fmla="*/ 10 h 2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214"/>
                <a:gd name="T92" fmla="*/ 169 w 169"/>
                <a:gd name="T93" fmla="*/ 214 h 2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214">
                  <a:moveTo>
                    <a:pt x="165" y="10"/>
                  </a:moveTo>
                  <a:lnTo>
                    <a:pt x="167" y="24"/>
                  </a:lnTo>
                  <a:lnTo>
                    <a:pt x="169" y="37"/>
                  </a:lnTo>
                  <a:lnTo>
                    <a:pt x="169" y="50"/>
                  </a:lnTo>
                  <a:lnTo>
                    <a:pt x="167" y="66"/>
                  </a:lnTo>
                  <a:lnTo>
                    <a:pt x="161" y="93"/>
                  </a:lnTo>
                  <a:lnTo>
                    <a:pt x="152" y="121"/>
                  </a:lnTo>
                  <a:lnTo>
                    <a:pt x="138" y="148"/>
                  </a:lnTo>
                  <a:lnTo>
                    <a:pt x="125" y="173"/>
                  </a:lnTo>
                  <a:lnTo>
                    <a:pt x="111" y="194"/>
                  </a:lnTo>
                  <a:lnTo>
                    <a:pt x="98" y="214"/>
                  </a:lnTo>
                  <a:lnTo>
                    <a:pt x="88" y="214"/>
                  </a:lnTo>
                  <a:lnTo>
                    <a:pt x="79" y="212"/>
                  </a:lnTo>
                  <a:lnTo>
                    <a:pt x="69" y="210"/>
                  </a:lnTo>
                  <a:lnTo>
                    <a:pt x="61" y="206"/>
                  </a:lnTo>
                  <a:lnTo>
                    <a:pt x="46" y="196"/>
                  </a:lnTo>
                  <a:lnTo>
                    <a:pt x="35" y="185"/>
                  </a:lnTo>
                  <a:lnTo>
                    <a:pt x="25" y="169"/>
                  </a:lnTo>
                  <a:lnTo>
                    <a:pt x="17" y="154"/>
                  </a:lnTo>
                  <a:lnTo>
                    <a:pt x="10" y="137"/>
                  </a:lnTo>
                  <a:lnTo>
                    <a:pt x="6" y="120"/>
                  </a:lnTo>
                  <a:lnTo>
                    <a:pt x="2" y="100"/>
                  </a:lnTo>
                  <a:lnTo>
                    <a:pt x="0" y="81"/>
                  </a:lnTo>
                  <a:lnTo>
                    <a:pt x="0" y="64"/>
                  </a:lnTo>
                  <a:lnTo>
                    <a:pt x="2" y="47"/>
                  </a:lnTo>
                  <a:lnTo>
                    <a:pt x="2" y="31"/>
                  </a:lnTo>
                  <a:lnTo>
                    <a:pt x="6" y="20"/>
                  </a:lnTo>
                  <a:lnTo>
                    <a:pt x="8" y="8"/>
                  </a:lnTo>
                  <a:lnTo>
                    <a:pt x="12" y="0"/>
                  </a:lnTo>
                  <a:lnTo>
                    <a:pt x="165" y="10"/>
                  </a:lnTo>
                  <a:close/>
                </a:path>
              </a:pathLst>
            </a:custGeom>
            <a:solidFill>
              <a:srgbClr val="8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7" name="Freeform 1019"/>
            <p:cNvSpPr>
              <a:spLocks/>
            </p:cNvSpPr>
            <p:nvPr/>
          </p:nvSpPr>
          <p:spPr bwMode="auto">
            <a:xfrm>
              <a:off x="1017" y="2736"/>
              <a:ext cx="112" cy="58"/>
            </a:xfrm>
            <a:custGeom>
              <a:avLst/>
              <a:gdLst>
                <a:gd name="T0" fmla="*/ 77 w 112"/>
                <a:gd name="T1" fmla="*/ 0 h 58"/>
                <a:gd name="T2" fmla="*/ 0 w 112"/>
                <a:gd name="T3" fmla="*/ 0 h 58"/>
                <a:gd name="T4" fmla="*/ 6 w 112"/>
                <a:gd name="T5" fmla="*/ 12 h 58"/>
                <a:gd name="T6" fmla="*/ 14 w 112"/>
                <a:gd name="T7" fmla="*/ 23 h 58"/>
                <a:gd name="T8" fmla="*/ 21 w 112"/>
                <a:gd name="T9" fmla="*/ 33 h 58"/>
                <a:gd name="T10" fmla="*/ 31 w 112"/>
                <a:gd name="T11" fmla="*/ 40 h 58"/>
                <a:gd name="T12" fmla="*/ 41 w 112"/>
                <a:gd name="T13" fmla="*/ 48 h 58"/>
                <a:gd name="T14" fmla="*/ 52 w 112"/>
                <a:gd name="T15" fmla="*/ 54 h 58"/>
                <a:gd name="T16" fmla="*/ 66 w 112"/>
                <a:gd name="T17" fmla="*/ 58 h 58"/>
                <a:gd name="T18" fmla="*/ 81 w 112"/>
                <a:gd name="T19" fmla="*/ 58 h 58"/>
                <a:gd name="T20" fmla="*/ 85 w 112"/>
                <a:gd name="T21" fmla="*/ 54 h 58"/>
                <a:gd name="T22" fmla="*/ 89 w 112"/>
                <a:gd name="T23" fmla="*/ 48 h 58"/>
                <a:gd name="T24" fmla="*/ 92 w 112"/>
                <a:gd name="T25" fmla="*/ 42 h 58"/>
                <a:gd name="T26" fmla="*/ 96 w 112"/>
                <a:gd name="T27" fmla="*/ 36 h 58"/>
                <a:gd name="T28" fmla="*/ 100 w 112"/>
                <a:gd name="T29" fmla="*/ 31 h 58"/>
                <a:gd name="T30" fmla="*/ 104 w 112"/>
                <a:gd name="T31" fmla="*/ 25 h 58"/>
                <a:gd name="T32" fmla="*/ 108 w 112"/>
                <a:gd name="T33" fmla="*/ 17 h 58"/>
                <a:gd name="T34" fmla="*/ 112 w 112"/>
                <a:gd name="T35" fmla="*/ 12 h 58"/>
                <a:gd name="T36" fmla="*/ 108 w 112"/>
                <a:gd name="T37" fmla="*/ 12 h 58"/>
                <a:gd name="T38" fmla="*/ 106 w 112"/>
                <a:gd name="T39" fmla="*/ 12 h 58"/>
                <a:gd name="T40" fmla="*/ 104 w 112"/>
                <a:gd name="T41" fmla="*/ 12 h 58"/>
                <a:gd name="T42" fmla="*/ 100 w 112"/>
                <a:gd name="T43" fmla="*/ 10 h 58"/>
                <a:gd name="T44" fmla="*/ 94 w 112"/>
                <a:gd name="T45" fmla="*/ 10 h 58"/>
                <a:gd name="T46" fmla="*/ 90 w 112"/>
                <a:gd name="T47" fmla="*/ 8 h 58"/>
                <a:gd name="T48" fmla="*/ 85 w 112"/>
                <a:gd name="T49" fmla="*/ 6 h 58"/>
                <a:gd name="T50" fmla="*/ 81 w 112"/>
                <a:gd name="T51" fmla="*/ 2 h 58"/>
                <a:gd name="T52" fmla="*/ 77 w 112"/>
                <a:gd name="T53" fmla="*/ 0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2"/>
                <a:gd name="T82" fmla="*/ 0 h 58"/>
                <a:gd name="T83" fmla="*/ 112 w 112"/>
                <a:gd name="T84" fmla="*/ 58 h 5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2" h="58">
                  <a:moveTo>
                    <a:pt x="77" y="0"/>
                  </a:moveTo>
                  <a:lnTo>
                    <a:pt x="0" y="0"/>
                  </a:lnTo>
                  <a:lnTo>
                    <a:pt x="6" y="12"/>
                  </a:lnTo>
                  <a:lnTo>
                    <a:pt x="14" y="23"/>
                  </a:lnTo>
                  <a:lnTo>
                    <a:pt x="21" y="33"/>
                  </a:lnTo>
                  <a:lnTo>
                    <a:pt x="31" y="40"/>
                  </a:lnTo>
                  <a:lnTo>
                    <a:pt x="41" y="48"/>
                  </a:lnTo>
                  <a:lnTo>
                    <a:pt x="52" y="54"/>
                  </a:lnTo>
                  <a:lnTo>
                    <a:pt x="66" y="58"/>
                  </a:lnTo>
                  <a:lnTo>
                    <a:pt x="81" y="58"/>
                  </a:lnTo>
                  <a:lnTo>
                    <a:pt x="85" y="54"/>
                  </a:lnTo>
                  <a:lnTo>
                    <a:pt x="89" y="48"/>
                  </a:lnTo>
                  <a:lnTo>
                    <a:pt x="92" y="42"/>
                  </a:lnTo>
                  <a:lnTo>
                    <a:pt x="96" y="36"/>
                  </a:lnTo>
                  <a:lnTo>
                    <a:pt x="100" y="31"/>
                  </a:lnTo>
                  <a:lnTo>
                    <a:pt x="104" y="25"/>
                  </a:lnTo>
                  <a:lnTo>
                    <a:pt x="108" y="17"/>
                  </a:lnTo>
                  <a:lnTo>
                    <a:pt x="112" y="12"/>
                  </a:lnTo>
                  <a:lnTo>
                    <a:pt x="108" y="12"/>
                  </a:lnTo>
                  <a:lnTo>
                    <a:pt x="106" y="12"/>
                  </a:lnTo>
                  <a:lnTo>
                    <a:pt x="104" y="12"/>
                  </a:lnTo>
                  <a:lnTo>
                    <a:pt x="100" y="10"/>
                  </a:lnTo>
                  <a:lnTo>
                    <a:pt x="94" y="10"/>
                  </a:lnTo>
                  <a:lnTo>
                    <a:pt x="90" y="8"/>
                  </a:lnTo>
                  <a:lnTo>
                    <a:pt x="85" y="6"/>
                  </a:lnTo>
                  <a:lnTo>
                    <a:pt x="81" y="2"/>
                  </a:lnTo>
                  <a:lnTo>
                    <a:pt x="77"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8" name="Freeform 1020"/>
            <p:cNvSpPr>
              <a:spLocks/>
            </p:cNvSpPr>
            <p:nvPr/>
          </p:nvSpPr>
          <p:spPr bwMode="auto">
            <a:xfrm>
              <a:off x="1015" y="2732"/>
              <a:ext cx="79" cy="8"/>
            </a:xfrm>
            <a:custGeom>
              <a:avLst/>
              <a:gdLst>
                <a:gd name="T0" fmla="*/ 4 w 79"/>
                <a:gd name="T1" fmla="*/ 8 h 8"/>
                <a:gd name="T2" fmla="*/ 79 w 79"/>
                <a:gd name="T3" fmla="*/ 8 h 8"/>
                <a:gd name="T4" fmla="*/ 79 w 79"/>
                <a:gd name="T5" fmla="*/ 0 h 8"/>
                <a:gd name="T6" fmla="*/ 0 w 79"/>
                <a:gd name="T7" fmla="*/ 0 h 8"/>
                <a:gd name="T8" fmla="*/ 0 w 79"/>
                <a:gd name="T9" fmla="*/ 0 h 8"/>
                <a:gd name="T10" fmla="*/ 0 w 79"/>
                <a:gd name="T11" fmla="*/ 2 h 8"/>
                <a:gd name="T12" fmla="*/ 2 w 79"/>
                <a:gd name="T13" fmla="*/ 2 h 8"/>
                <a:gd name="T14" fmla="*/ 2 w 79"/>
                <a:gd name="T15" fmla="*/ 4 h 8"/>
                <a:gd name="T16" fmla="*/ 2 w 79"/>
                <a:gd name="T17" fmla="*/ 4 h 8"/>
                <a:gd name="T18" fmla="*/ 2 w 79"/>
                <a:gd name="T19" fmla="*/ 6 h 8"/>
                <a:gd name="T20" fmla="*/ 4 w 79"/>
                <a:gd name="T21" fmla="*/ 6 h 8"/>
                <a:gd name="T22" fmla="*/ 4 w 79"/>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8"/>
                <a:gd name="T38" fmla="*/ 79 w 79"/>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8">
                  <a:moveTo>
                    <a:pt x="4" y="8"/>
                  </a:moveTo>
                  <a:lnTo>
                    <a:pt x="79" y="8"/>
                  </a:lnTo>
                  <a:lnTo>
                    <a:pt x="79" y="0"/>
                  </a:lnTo>
                  <a:lnTo>
                    <a:pt x="0" y="0"/>
                  </a:lnTo>
                  <a:lnTo>
                    <a:pt x="0" y="2"/>
                  </a:lnTo>
                  <a:lnTo>
                    <a:pt x="2" y="2"/>
                  </a:lnTo>
                  <a:lnTo>
                    <a:pt x="2" y="4"/>
                  </a:lnTo>
                  <a:lnTo>
                    <a:pt x="2" y="6"/>
                  </a:lnTo>
                  <a:lnTo>
                    <a:pt x="4" y="6"/>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29" name="Freeform 1021"/>
            <p:cNvSpPr>
              <a:spLocks/>
            </p:cNvSpPr>
            <p:nvPr/>
          </p:nvSpPr>
          <p:spPr bwMode="auto">
            <a:xfrm>
              <a:off x="1123" y="2744"/>
              <a:ext cx="7" cy="7"/>
            </a:xfrm>
            <a:custGeom>
              <a:avLst/>
              <a:gdLst>
                <a:gd name="T0" fmla="*/ 0 w 7"/>
                <a:gd name="T1" fmla="*/ 7 h 7"/>
                <a:gd name="T2" fmla="*/ 2 w 7"/>
                <a:gd name="T3" fmla="*/ 7 h 7"/>
                <a:gd name="T4" fmla="*/ 4 w 7"/>
                <a:gd name="T5" fmla="*/ 7 h 7"/>
                <a:gd name="T6" fmla="*/ 4 w 7"/>
                <a:gd name="T7" fmla="*/ 5 h 7"/>
                <a:gd name="T8" fmla="*/ 4 w 7"/>
                <a:gd name="T9" fmla="*/ 5 h 7"/>
                <a:gd name="T10" fmla="*/ 6 w 7"/>
                <a:gd name="T11" fmla="*/ 4 h 7"/>
                <a:gd name="T12" fmla="*/ 6 w 7"/>
                <a:gd name="T13" fmla="*/ 4 h 7"/>
                <a:gd name="T14" fmla="*/ 6 w 7"/>
                <a:gd name="T15" fmla="*/ 2 h 7"/>
                <a:gd name="T16" fmla="*/ 6 w 7"/>
                <a:gd name="T17" fmla="*/ 2 h 7"/>
                <a:gd name="T18" fmla="*/ 7 w 7"/>
                <a:gd name="T19" fmla="*/ 0 h 7"/>
                <a:gd name="T20" fmla="*/ 7 w 7"/>
                <a:gd name="T21" fmla="*/ 0 h 7"/>
                <a:gd name="T22" fmla="*/ 2 w 7"/>
                <a:gd name="T23" fmla="*/ 0 h 7"/>
                <a:gd name="T24" fmla="*/ 2 w 7"/>
                <a:gd name="T25" fmla="*/ 0 h 7"/>
                <a:gd name="T26" fmla="*/ 0 w 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7"/>
                <a:gd name="T44" fmla="*/ 7 w 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7">
                  <a:moveTo>
                    <a:pt x="0" y="7"/>
                  </a:moveTo>
                  <a:lnTo>
                    <a:pt x="2" y="7"/>
                  </a:lnTo>
                  <a:lnTo>
                    <a:pt x="4" y="7"/>
                  </a:lnTo>
                  <a:lnTo>
                    <a:pt x="4" y="5"/>
                  </a:lnTo>
                  <a:lnTo>
                    <a:pt x="6" y="4"/>
                  </a:lnTo>
                  <a:lnTo>
                    <a:pt x="6" y="2"/>
                  </a:lnTo>
                  <a:lnTo>
                    <a:pt x="7" y="0"/>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0" name="Freeform 1022"/>
            <p:cNvSpPr>
              <a:spLocks/>
            </p:cNvSpPr>
            <p:nvPr/>
          </p:nvSpPr>
          <p:spPr bwMode="auto">
            <a:xfrm>
              <a:off x="1090" y="2732"/>
              <a:ext cx="35" cy="19"/>
            </a:xfrm>
            <a:custGeom>
              <a:avLst/>
              <a:gdLst>
                <a:gd name="T0" fmla="*/ 4 w 35"/>
                <a:gd name="T1" fmla="*/ 8 h 19"/>
                <a:gd name="T2" fmla="*/ 0 w 35"/>
                <a:gd name="T3" fmla="*/ 8 h 19"/>
                <a:gd name="T4" fmla="*/ 6 w 35"/>
                <a:gd name="T5" fmla="*/ 10 h 19"/>
                <a:gd name="T6" fmla="*/ 10 w 35"/>
                <a:gd name="T7" fmla="*/ 14 h 19"/>
                <a:gd name="T8" fmla="*/ 16 w 35"/>
                <a:gd name="T9" fmla="*/ 16 h 19"/>
                <a:gd name="T10" fmla="*/ 21 w 35"/>
                <a:gd name="T11" fmla="*/ 17 h 19"/>
                <a:gd name="T12" fmla="*/ 25 w 35"/>
                <a:gd name="T13" fmla="*/ 17 h 19"/>
                <a:gd name="T14" fmla="*/ 31 w 35"/>
                <a:gd name="T15" fmla="*/ 19 h 19"/>
                <a:gd name="T16" fmla="*/ 33 w 35"/>
                <a:gd name="T17" fmla="*/ 19 h 19"/>
                <a:gd name="T18" fmla="*/ 33 w 35"/>
                <a:gd name="T19" fmla="*/ 19 h 19"/>
                <a:gd name="T20" fmla="*/ 35 w 35"/>
                <a:gd name="T21" fmla="*/ 12 h 19"/>
                <a:gd name="T22" fmla="*/ 35 w 35"/>
                <a:gd name="T23" fmla="*/ 12 h 19"/>
                <a:gd name="T24" fmla="*/ 31 w 35"/>
                <a:gd name="T25" fmla="*/ 10 h 19"/>
                <a:gd name="T26" fmla="*/ 27 w 35"/>
                <a:gd name="T27" fmla="*/ 10 h 19"/>
                <a:gd name="T28" fmla="*/ 23 w 35"/>
                <a:gd name="T29" fmla="*/ 10 h 19"/>
                <a:gd name="T30" fmla="*/ 19 w 35"/>
                <a:gd name="T31" fmla="*/ 8 h 19"/>
                <a:gd name="T32" fmla="*/ 14 w 35"/>
                <a:gd name="T33" fmla="*/ 6 h 19"/>
                <a:gd name="T34" fmla="*/ 10 w 35"/>
                <a:gd name="T35" fmla="*/ 4 h 19"/>
                <a:gd name="T36" fmla="*/ 6 w 35"/>
                <a:gd name="T37" fmla="*/ 0 h 19"/>
                <a:gd name="T38" fmla="*/ 4 w 35"/>
                <a:gd name="T39" fmla="*/ 0 h 19"/>
                <a:gd name="T40" fmla="*/ 4 w 35"/>
                <a:gd name="T41" fmla="*/ 8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19"/>
                <a:gd name="T65" fmla="*/ 35 w 35"/>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19">
                  <a:moveTo>
                    <a:pt x="4" y="8"/>
                  </a:moveTo>
                  <a:lnTo>
                    <a:pt x="0" y="8"/>
                  </a:lnTo>
                  <a:lnTo>
                    <a:pt x="6" y="10"/>
                  </a:lnTo>
                  <a:lnTo>
                    <a:pt x="10" y="14"/>
                  </a:lnTo>
                  <a:lnTo>
                    <a:pt x="16" y="16"/>
                  </a:lnTo>
                  <a:lnTo>
                    <a:pt x="21" y="17"/>
                  </a:lnTo>
                  <a:lnTo>
                    <a:pt x="25" y="17"/>
                  </a:lnTo>
                  <a:lnTo>
                    <a:pt x="31" y="19"/>
                  </a:lnTo>
                  <a:lnTo>
                    <a:pt x="33" y="19"/>
                  </a:lnTo>
                  <a:lnTo>
                    <a:pt x="35" y="12"/>
                  </a:lnTo>
                  <a:lnTo>
                    <a:pt x="31" y="10"/>
                  </a:lnTo>
                  <a:lnTo>
                    <a:pt x="27" y="10"/>
                  </a:lnTo>
                  <a:lnTo>
                    <a:pt x="23" y="10"/>
                  </a:lnTo>
                  <a:lnTo>
                    <a:pt x="19" y="8"/>
                  </a:lnTo>
                  <a:lnTo>
                    <a:pt x="14" y="6"/>
                  </a:lnTo>
                  <a:lnTo>
                    <a:pt x="10" y="4"/>
                  </a:lnTo>
                  <a:lnTo>
                    <a:pt x="6" y="0"/>
                  </a:lnTo>
                  <a:lnTo>
                    <a:pt x="4" y="0"/>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1" name="Freeform 1023"/>
            <p:cNvSpPr>
              <a:spLocks/>
            </p:cNvSpPr>
            <p:nvPr/>
          </p:nvSpPr>
          <p:spPr bwMode="auto">
            <a:xfrm>
              <a:off x="1071" y="2584"/>
              <a:ext cx="98" cy="171"/>
            </a:xfrm>
            <a:custGeom>
              <a:avLst/>
              <a:gdLst>
                <a:gd name="T0" fmla="*/ 2 w 98"/>
                <a:gd name="T1" fmla="*/ 0 h 171"/>
                <a:gd name="T2" fmla="*/ 2 w 98"/>
                <a:gd name="T3" fmla="*/ 4 h 171"/>
                <a:gd name="T4" fmla="*/ 2 w 98"/>
                <a:gd name="T5" fmla="*/ 8 h 171"/>
                <a:gd name="T6" fmla="*/ 0 w 98"/>
                <a:gd name="T7" fmla="*/ 12 h 171"/>
                <a:gd name="T8" fmla="*/ 0 w 98"/>
                <a:gd name="T9" fmla="*/ 16 h 171"/>
                <a:gd name="T10" fmla="*/ 0 w 98"/>
                <a:gd name="T11" fmla="*/ 20 h 171"/>
                <a:gd name="T12" fmla="*/ 0 w 98"/>
                <a:gd name="T13" fmla="*/ 23 h 171"/>
                <a:gd name="T14" fmla="*/ 0 w 98"/>
                <a:gd name="T15" fmla="*/ 27 h 171"/>
                <a:gd name="T16" fmla="*/ 0 w 98"/>
                <a:gd name="T17" fmla="*/ 31 h 171"/>
                <a:gd name="T18" fmla="*/ 2 w 98"/>
                <a:gd name="T19" fmla="*/ 85 h 171"/>
                <a:gd name="T20" fmla="*/ 4 w 98"/>
                <a:gd name="T21" fmla="*/ 98 h 171"/>
                <a:gd name="T22" fmla="*/ 6 w 98"/>
                <a:gd name="T23" fmla="*/ 112 h 171"/>
                <a:gd name="T24" fmla="*/ 10 w 98"/>
                <a:gd name="T25" fmla="*/ 123 h 171"/>
                <a:gd name="T26" fmla="*/ 17 w 98"/>
                <a:gd name="T27" fmla="*/ 135 h 171"/>
                <a:gd name="T28" fmla="*/ 23 w 98"/>
                <a:gd name="T29" fmla="*/ 146 h 171"/>
                <a:gd name="T30" fmla="*/ 33 w 98"/>
                <a:gd name="T31" fmla="*/ 156 h 171"/>
                <a:gd name="T32" fmla="*/ 42 w 98"/>
                <a:gd name="T33" fmla="*/ 164 h 171"/>
                <a:gd name="T34" fmla="*/ 52 w 98"/>
                <a:gd name="T35" fmla="*/ 171 h 171"/>
                <a:gd name="T36" fmla="*/ 63 w 98"/>
                <a:gd name="T37" fmla="*/ 154 h 171"/>
                <a:gd name="T38" fmla="*/ 73 w 98"/>
                <a:gd name="T39" fmla="*/ 133 h 171"/>
                <a:gd name="T40" fmla="*/ 83 w 98"/>
                <a:gd name="T41" fmla="*/ 112 h 171"/>
                <a:gd name="T42" fmla="*/ 88 w 98"/>
                <a:gd name="T43" fmla="*/ 91 h 171"/>
                <a:gd name="T44" fmla="*/ 94 w 98"/>
                <a:gd name="T45" fmla="*/ 69 h 171"/>
                <a:gd name="T46" fmla="*/ 98 w 98"/>
                <a:gd name="T47" fmla="*/ 48 h 171"/>
                <a:gd name="T48" fmla="*/ 98 w 98"/>
                <a:gd name="T49" fmla="*/ 27 h 171"/>
                <a:gd name="T50" fmla="*/ 94 w 98"/>
                <a:gd name="T51" fmla="*/ 6 h 171"/>
                <a:gd name="T52" fmla="*/ 2 w 98"/>
                <a:gd name="T53" fmla="*/ 0 h 1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8"/>
                <a:gd name="T82" fmla="*/ 0 h 171"/>
                <a:gd name="T83" fmla="*/ 98 w 98"/>
                <a:gd name="T84" fmla="*/ 171 h 1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8" h="171">
                  <a:moveTo>
                    <a:pt x="2" y="0"/>
                  </a:moveTo>
                  <a:lnTo>
                    <a:pt x="2" y="4"/>
                  </a:lnTo>
                  <a:lnTo>
                    <a:pt x="2" y="8"/>
                  </a:lnTo>
                  <a:lnTo>
                    <a:pt x="0" y="12"/>
                  </a:lnTo>
                  <a:lnTo>
                    <a:pt x="0" y="16"/>
                  </a:lnTo>
                  <a:lnTo>
                    <a:pt x="0" y="20"/>
                  </a:lnTo>
                  <a:lnTo>
                    <a:pt x="0" y="23"/>
                  </a:lnTo>
                  <a:lnTo>
                    <a:pt x="0" y="27"/>
                  </a:lnTo>
                  <a:lnTo>
                    <a:pt x="0" y="31"/>
                  </a:lnTo>
                  <a:lnTo>
                    <a:pt x="2" y="85"/>
                  </a:lnTo>
                  <a:lnTo>
                    <a:pt x="4" y="98"/>
                  </a:lnTo>
                  <a:lnTo>
                    <a:pt x="6" y="112"/>
                  </a:lnTo>
                  <a:lnTo>
                    <a:pt x="10" y="123"/>
                  </a:lnTo>
                  <a:lnTo>
                    <a:pt x="17" y="135"/>
                  </a:lnTo>
                  <a:lnTo>
                    <a:pt x="23" y="146"/>
                  </a:lnTo>
                  <a:lnTo>
                    <a:pt x="33" y="156"/>
                  </a:lnTo>
                  <a:lnTo>
                    <a:pt x="42" y="164"/>
                  </a:lnTo>
                  <a:lnTo>
                    <a:pt x="52" y="171"/>
                  </a:lnTo>
                  <a:lnTo>
                    <a:pt x="63" y="154"/>
                  </a:lnTo>
                  <a:lnTo>
                    <a:pt x="73" y="133"/>
                  </a:lnTo>
                  <a:lnTo>
                    <a:pt x="83" y="112"/>
                  </a:lnTo>
                  <a:lnTo>
                    <a:pt x="88" y="91"/>
                  </a:lnTo>
                  <a:lnTo>
                    <a:pt x="94" y="69"/>
                  </a:lnTo>
                  <a:lnTo>
                    <a:pt x="98" y="48"/>
                  </a:lnTo>
                  <a:lnTo>
                    <a:pt x="98" y="27"/>
                  </a:lnTo>
                  <a:lnTo>
                    <a:pt x="94" y="6"/>
                  </a:lnTo>
                  <a:lnTo>
                    <a:pt x="2" y="0"/>
                  </a:lnTo>
                  <a:close/>
                </a:path>
              </a:pathLst>
            </a:custGeom>
            <a:solidFill>
              <a:srgbClr val="35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2" name="Freeform 1024"/>
            <p:cNvSpPr>
              <a:spLocks/>
            </p:cNvSpPr>
            <p:nvPr/>
          </p:nvSpPr>
          <p:spPr bwMode="auto">
            <a:xfrm>
              <a:off x="1067" y="2584"/>
              <a:ext cx="12" cy="31"/>
            </a:xfrm>
            <a:custGeom>
              <a:avLst/>
              <a:gdLst>
                <a:gd name="T0" fmla="*/ 8 w 12"/>
                <a:gd name="T1" fmla="*/ 31 h 31"/>
                <a:gd name="T2" fmla="*/ 8 w 12"/>
                <a:gd name="T3" fmla="*/ 31 h 31"/>
                <a:gd name="T4" fmla="*/ 8 w 12"/>
                <a:gd name="T5" fmla="*/ 20 h 31"/>
                <a:gd name="T6" fmla="*/ 10 w 12"/>
                <a:gd name="T7" fmla="*/ 10 h 31"/>
                <a:gd name="T8" fmla="*/ 12 w 12"/>
                <a:gd name="T9" fmla="*/ 2 h 31"/>
                <a:gd name="T10" fmla="*/ 2 w 12"/>
                <a:gd name="T11" fmla="*/ 0 h 31"/>
                <a:gd name="T12" fmla="*/ 2 w 12"/>
                <a:gd name="T13" fmla="*/ 8 h 31"/>
                <a:gd name="T14" fmla="*/ 0 w 12"/>
                <a:gd name="T15" fmla="*/ 20 h 31"/>
                <a:gd name="T16" fmla="*/ 0 w 12"/>
                <a:gd name="T17" fmla="*/ 31 h 31"/>
                <a:gd name="T18" fmla="*/ 0 w 12"/>
                <a:gd name="T19" fmla="*/ 31 h 31"/>
                <a:gd name="T20" fmla="*/ 8 w 12"/>
                <a:gd name="T21" fmla="*/ 3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31"/>
                <a:gd name="T35" fmla="*/ 12 w 12"/>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31">
                  <a:moveTo>
                    <a:pt x="8" y="31"/>
                  </a:moveTo>
                  <a:lnTo>
                    <a:pt x="8" y="31"/>
                  </a:lnTo>
                  <a:lnTo>
                    <a:pt x="8" y="20"/>
                  </a:lnTo>
                  <a:lnTo>
                    <a:pt x="10" y="10"/>
                  </a:lnTo>
                  <a:lnTo>
                    <a:pt x="12" y="2"/>
                  </a:lnTo>
                  <a:lnTo>
                    <a:pt x="2" y="0"/>
                  </a:lnTo>
                  <a:lnTo>
                    <a:pt x="2" y="8"/>
                  </a:lnTo>
                  <a:lnTo>
                    <a:pt x="0" y="20"/>
                  </a:lnTo>
                  <a:lnTo>
                    <a:pt x="0" y="31"/>
                  </a:lnTo>
                  <a:lnTo>
                    <a:pt x="8"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3" name="Freeform 1025"/>
            <p:cNvSpPr>
              <a:spLocks/>
            </p:cNvSpPr>
            <p:nvPr/>
          </p:nvSpPr>
          <p:spPr bwMode="auto">
            <a:xfrm>
              <a:off x="1067" y="2615"/>
              <a:ext cx="10" cy="54"/>
            </a:xfrm>
            <a:custGeom>
              <a:avLst/>
              <a:gdLst>
                <a:gd name="T0" fmla="*/ 10 w 10"/>
                <a:gd name="T1" fmla="*/ 54 h 54"/>
                <a:gd name="T2" fmla="*/ 10 w 10"/>
                <a:gd name="T3" fmla="*/ 54 h 54"/>
                <a:gd name="T4" fmla="*/ 8 w 10"/>
                <a:gd name="T5" fmla="*/ 0 h 54"/>
                <a:gd name="T6" fmla="*/ 0 w 10"/>
                <a:gd name="T7" fmla="*/ 0 h 54"/>
                <a:gd name="T8" fmla="*/ 2 w 10"/>
                <a:gd name="T9" fmla="*/ 54 h 54"/>
                <a:gd name="T10" fmla="*/ 2 w 10"/>
                <a:gd name="T11" fmla="*/ 54 h 54"/>
                <a:gd name="T12" fmla="*/ 10 w 10"/>
                <a:gd name="T13" fmla="*/ 54 h 54"/>
                <a:gd name="T14" fmla="*/ 0 60000 65536"/>
                <a:gd name="T15" fmla="*/ 0 60000 65536"/>
                <a:gd name="T16" fmla="*/ 0 60000 65536"/>
                <a:gd name="T17" fmla="*/ 0 60000 65536"/>
                <a:gd name="T18" fmla="*/ 0 60000 65536"/>
                <a:gd name="T19" fmla="*/ 0 60000 65536"/>
                <a:gd name="T20" fmla="*/ 0 60000 65536"/>
                <a:gd name="T21" fmla="*/ 0 w 10"/>
                <a:gd name="T22" fmla="*/ 0 h 54"/>
                <a:gd name="T23" fmla="*/ 10 w 1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54">
                  <a:moveTo>
                    <a:pt x="10" y="54"/>
                  </a:moveTo>
                  <a:lnTo>
                    <a:pt x="10" y="54"/>
                  </a:lnTo>
                  <a:lnTo>
                    <a:pt x="8" y="0"/>
                  </a:lnTo>
                  <a:lnTo>
                    <a:pt x="0" y="0"/>
                  </a:lnTo>
                  <a:lnTo>
                    <a:pt x="2"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4" name="Freeform 1026"/>
            <p:cNvSpPr>
              <a:spLocks/>
            </p:cNvSpPr>
            <p:nvPr/>
          </p:nvSpPr>
          <p:spPr bwMode="auto">
            <a:xfrm>
              <a:off x="1069" y="2669"/>
              <a:ext cx="56" cy="90"/>
            </a:xfrm>
            <a:custGeom>
              <a:avLst/>
              <a:gdLst>
                <a:gd name="T0" fmla="*/ 56 w 56"/>
                <a:gd name="T1" fmla="*/ 82 h 90"/>
                <a:gd name="T2" fmla="*/ 40 w 56"/>
                <a:gd name="T3" fmla="*/ 71 h 90"/>
                <a:gd name="T4" fmla="*/ 27 w 56"/>
                <a:gd name="T5" fmla="*/ 55 h 90"/>
                <a:gd name="T6" fmla="*/ 17 w 56"/>
                <a:gd name="T7" fmla="*/ 38 h 90"/>
                <a:gd name="T8" fmla="*/ 14 w 56"/>
                <a:gd name="T9" fmla="*/ 29 h 90"/>
                <a:gd name="T10" fmla="*/ 10 w 56"/>
                <a:gd name="T11" fmla="*/ 19 h 90"/>
                <a:gd name="T12" fmla="*/ 8 w 56"/>
                <a:gd name="T13" fmla="*/ 9 h 90"/>
                <a:gd name="T14" fmla="*/ 8 w 56"/>
                <a:gd name="T15" fmla="*/ 0 h 90"/>
                <a:gd name="T16" fmla="*/ 0 w 56"/>
                <a:gd name="T17" fmla="*/ 0 h 90"/>
                <a:gd name="T18" fmla="*/ 0 w 56"/>
                <a:gd name="T19" fmla="*/ 11 h 90"/>
                <a:gd name="T20" fmla="*/ 2 w 56"/>
                <a:gd name="T21" fmla="*/ 21 h 90"/>
                <a:gd name="T22" fmla="*/ 6 w 56"/>
                <a:gd name="T23" fmla="*/ 32 h 90"/>
                <a:gd name="T24" fmla="*/ 10 w 56"/>
                <a:gd name="T25" fmla="*/ 42 h 90"/>
                <a:gd name="T26" fmla="*/ 21 w 56"/>
                <a:gd name="T27" fmla="*/ 61 h 90"/>
                <a:gd name="T28" fmla="*/ 35 w 56"/>
                <a:gd name="T29" fmla="*/ 77 h 90"/>
                <a:gd name="T30" fmla="*/ 52 w 56"/>
                <a:gd name="T31" fmla="*/ 90 h 90"/>
                <a:gd name="T32" fmla="*/ 52 w 56"/>
                <a:gd name="T33" fmla="*/ 90 h 90"/>
                <a:gd name="T34" fmla="*/ 54 w 56"/>
                <a:gd name="T35" fmla="*/ 88 h 90"/>
                <a:gd name="T36" fmla="*/ 54 w 56"/>
                <a:gd name="T37" fmla="*/ 88 h 90"/>
                <a:gd name="T38" fmla="*/ 54 w 56"/>
                <a:gd name="T39" fmla="*/ 86 h 90"/>
                <a:gd name="T40" fmla="*/ 56 w 56"/>
                <a:gd name="T41" fmla="*/ 86 h 90"/>
                <a:gd name="T42" fmla="*/ 56 w 56"/>
                <a:gd name="T43" fmla="*/ 84 h 90"/>
                <a:gd name="T44" fmla="*/ 56 w 56"/>
                <a:gd name="T45" fmla="*/ 84 h 90"/>
                <a:gd name="T46" fmla="*/ 56 w 56"/>
                <a:gd name="T47" fmla="*/ 82 h 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90"/>
                <a:gd name="T74" fmla="*/ 56 w 56"/>
                <a:gd name="T75" fmla="*/ 90 h 9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90">
                  <a:moveTo>
                    <a:pt x="56" y="82"/>
                  </a:moveTo>
                  <a:lnTo>
                    <a:pt x="40" y="71"/>
                  </a:lnTo>
                  <a:lnTo>
                    <a:pt x="27" y="55"/>
                  </a:lnTo>
                  <a:lnTo>
                    <a:pt x="17" y="38"/>
                  </a:lnTo>
                  <a:lnTo>
                    <a:pt x="14" y="29"/>
                  </a:lnTo>
                  <a:lnTo>
                    <a:pt x="10" y="19"/>
                  </a:lnTo>
                  <a:lnTo>
                    <a:pt x="8" y="9"/>
                  </a:lnTo>
                  <a:lnTo>
                    <a:pt x="8" y="0"/>
                  </a:lnTo>
                  <a:lnTo>
                    <a:pt x="0" y="0"/>
                  </a:lnTo>
                  <a:lnTo>
                    <a:pt x="0" y="11"/>
                  </a:lnTo>
                  <a:lnTo>
                    <a:pt x="2" y="21"/>
                  </a:lnTo>
                  <a:lnTo>
                    <a:pt x="6" y="32"/>
                  </a:lnTo>
                  <a:lnTo>
                    <a:pt x="10" y="42"/>
                  </a:lnTo>
                  <a:lnTo>
                    <a:pt x="21" y="61"/>
                  </a:lnTo>
                  <a:lnTo>
                    <a:pt x="35" y="77"/>
                  </a:lnTo>
                  <a:lnTo>
                    <a:pt x="52" y="90"/>
                  </a:lnTo>
                  <a:lnTo>
                    <a:pt x="54" y="88"/>
                  </a:lnTo>
                  <a:lnTo>
                    <a:pt x="54" y="86"/>
                  </a:lnTo>
                  <a:lnTo>
                    <a:pt x="56" y="86"/>
                  </a:lnTo>
                  <a:lnTo>
                    <a:pt x="56" y="84"/>
                  </a:lnTo>
                  <a:lnTo>
                    <a:pt x="56"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5" name="Freeform 1027"/>
            <p:cNvSpPr>
              <a:spLocks/>
            </p:cNvSpPr>
            <p:nvPr/>
          </p:nvSpPr>
          <p:spPr bwMode="auto">
            <a:xfrm>
              <a:off x="1031" y="2584"/>
              <a:ext cx="138" cy="35"/>
            </a:xfrm>
            <a:custGeom>
              <a:avLst/>
              <a:gdLst>
                <a:gd name="T0" fmla="*/ 23 w 138"/>
                <a:gd name="T1" fmla="*/ 0 h 35"/>
                <a:gd name="T2" fmla="*/ 0 w 138"/>
                <a:gd name="T3" fmla="*/ 25 h 35"/>
                <a:gd name="T4" fmla="*/ 138 w 138"/>
                <a:gd name="T5" fmla="*/ 35 h 35"/>
                <a:gd name="T6" fmla="*/ 138 w 138"/>
                <a:gd name="T7" fmla="*/ 31 h 35"/>
                <a:gd name="T8" fmla="*/ 138 w 138"/>
                <a:gd name="T9" fmla="*/ 27 h 35"/>
                <a:gd name="T10" fmla="*/ 136 w 138"/>
                <a:gd name="T11" fmla="*/ 23 h 35"/>
                <a:gd name="T12" fmla="*/ 136 w 138"/>
                <a:gd name="T13" fmla="*/ 21 h 35"/>
                <a:gd name="T14" fmla="*/ 136 w 138"/>
                <a:gd name="T15" fmla="*/ 18 h 35"/>
                <a:gd name="T16" fmla="*/ 136 w 138"/>
                <a:gd name="T17" fmla="*/ 14 h 35"/>
                <a:gd name="T18" fmla="*/ 134 w 138"/>
                <a:gd name="T19" fmla="*/ 10 h 35"/>
                <a:gd name="T20" fmla="*/ 134 w 138"/>
                <a:gd name="T21" fmla="*/ 6 h 35"/>
                <a:gd name="T22" fmla="*/ 23 w 138"/>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35"/>
                <a:gd name="T38" fmla="*/ 138 w 138"/>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35">
                  <a:moveTo>
                    <a:pt x="23" y="0"/>
                  </a:moveTo>
                  <a:lnTo>
                    <a:pt x="0" y="25"/>
                  </a:lnTo>
                  <a:lnTo>
                    <a:pt x="138" y="35"/>
                  </a:lnTo>
                  <a:lnTo>
                    <a:pt x="138" y="31"/>
                  </a:lnTo>
                  <a:lnTo>
                    <a:pt x="138" y="27"/>
                  </a:lnTo>
                  <a:lnTo>
                    <a:pt x="136" y="23"/>
                  </a:lnTo>
                  <a:lnTo>
                    <a:pt x="136" y="21"/>
                  </a:lnTo>
                  <a:lnTo>
                    <a:pt x="136" y="18"/>
                  </a:lnTo>
                  <a:lnTo>
                    <a:pt x="136" y="14"/>
                  </a:lnTo>
                  <a:lnTo>
                    <a:pt x="134" y="10"/>
                  </a:lnTo>
                  <a:lnTo>
                    <a:pt x="134" y="6"/>
                  </a:lnTo>
                  <a:lnTo>
                    <a:pt x="23"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6" name="Freeform 1028"/>
            <p:cNvSpPr>
              <a:spLocks/>
            </p:cNvSpPr>
            <p:nvPr/>
          </p:nvSpPr>
          <p:spPr bwMode="auto">
            <a:xfrm>
              <a:off x="1023" y="2584"/>
              <a:ext cx="36" cy="29"/>
            </a:xfrm>
            <a:custGeom>
              <a:avLst/>
              <a:gdLst>
                <a:gd name="T0" fmla="*/ 10 w 36"/>
                <a:gd name="T1" fmla="*/ 21 h 29"/>
                <a:gd name="T2" fmla="*/ 12 w 36"/>
                <a:gd name="T3" fmla="*/ 29 h 29"/>
                <a:gd name="T4" fmla="*/ 36 w 36"/>
                <a:gd name="T5" fmla="*/ 0 h 29"/>
                <a:gd name="T6" fmla="*/ 27 w 36"/>
                <a:gd name="T7" fmla="*/ 0 h 29"/>
                <a:gd name="T8" fmla="*/ 6 w 36"/>
                <a:gd name="T9" fmla="*/ 23 h 29"/>
                <a:gd name="T10" fmla="*/ 8 w 36"/>
                <a:gd name="T11" fmla="*/ 29 h 29"/>
                <a:gd name="T12" fmla="*/ 6 w 36"/>
                <a:gd name="T13" fmla="*/ 23 h 29"/>
                <a:gd name="T14" fmla="*/ 0 w 36"/>
                <a:gd name="T15" fmla="*/ 29 h 29"/>
                <a:gd name="T16" fmla="*/ 8 w 36"/>
                <a:gd name="T17" fmla="*/ 29 h 29"/>
                <a:gd name="T18" fmla="*/ 10 w 36"/>
                <a:gd name="T19" fmla="*/ 21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9"/>
                <a:gd name="T32" fmla="*/ 36 w 3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9">
                  <a:moveTo>
                    <a:pt x="10" y="21"/>
                  </a:moveTo>
                  <a:lnTo>
                    <a:pt x="12" y="29"/>
                  </a:lnTo>
                  <a:lnTo>
                    <a:pt x="36" y="0"/>
                  </a:lnTo>
                  <a:lnTo>
                    <a:pt x="27" y="0"/>
                  </a:lnTo>
                  <a:lnTo>
                    <a:pt x="6" y="23"/>
                  </a:lnTo>
                  <a:lnTo>
                    <a:pt x="8" y="29"/>
                  </a:lnTo>
                  <a:lnTo>
                    <a:pt x="6" y="23"/>
                  </a:lnTo>
                  <a:lnTo>
                    <a:pt x="0" y="29"/>
                  </a:lnTo>
                  <a:lnTo>
                    <a:pt x="8" y="29"/>
                  </a:lnTo>
                  <a:lnTo>
                    <a:pt x="1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7" name="Freeform 1029"/>
            <p:cNvSpPr>
              <a:spLocks/>
            </p:cNvSpPr>
            <p:nvPr/>
          </p:nvSpPr>
          <p:spPr bwMode="auto">
            <a:xfrm>
              <a:off x="1031" y="2605"/>
              <a:ext cx="138" cy="18"/>
            </a:xfrm>
            <a:custGeom>
              <a:avLst/>
              <a:gdLst>
                <a:gd name="T0" fmla="*/ 138 w 138"/>
                <a:gd name="T1" fmla="*/ 10 h 18"/>
                <a:gd name="T2" fmla="*/ 2 w 138"/>
                <a:gd name="T3" fmla="*/ 0 h 18"/>
                <a:gd name="T4" fmla="*/ 0 w 138"/>
                <a:gd name="T5" fmla="*/ 8 h 18"/>
                <a:gd name="T6" fmla="*/ 138 w 138"/>
                <a:gd name="T7" fmla="*/ 18 h 18"/>
                <a:gd name="T8" fmla="*/ 138 w 138"/>
                <a:gd name="T9" fmla="*/ 16 h 18"/>
                <a:gd name="T10" fmla="*/ 138 w 138"/>
                <a:gd name="T11" fmla="*/ 16 h 18"/>
                <a:gd name="T12" fmla="*/ 138 w 138"/>
                <a:gd name="T13" fmla="*/ 14 h 18"/>
                <a:gd name="T14" fmla="*/ 138 w 138"/>
                <a:gd name="T15" fmla="*/ 14 h 18"/>
                <a:gd name="T16" fmla="*/ 138 w 138"/>
                <a:gd name="T17" fmla="*/ 12 h 18"/>
                <a:gd name="T18" fmla="*/ 138 w 138"/>
                <a:gd name="T19" fmla="*/ 12 h 18"/>
                <a:gd name="T20" fmla="*/ 138 w 138"/>
                <a:gd name="T21" fmla="*/ 10 h 18"/>
                <a:gd name="T22" fmla="*/ 138 w 138"/>
                <a:gd name="T23" fmla="*/ 1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8"/>
                <a:gd name="T38" fmla="*/ 138 w 138"/>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8">
                  <a:moveTo>
                    <a:pt x="138" y="10"/>
                  </a:moveTo>
                  <a:lnTo>
                    <a:pt x="2" y="0"/>
                  </a:lnTo>
                  <a:lnTo>
                    <a:pt x="0" y="8"/>
                  </a:lnTo>
                  <a:lnTo>
                    <a:pt x="138" y="18"/>
                  </a:lnTo>
                  <a:lnTo>
                    <a:pt x="138" y="16"/>
                  </a:lnTo>
                  <a:lnTo>
                    <a:pt x="138" y="14"/>
                  </a:lnTo>
                  <a:lnTo>
                    <a:pt x="138" y="12"/>
                  </a:lnTo>
                  <a:lnTo>
                    <a:pt x="138"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8" name="Freeform 1030"/>
            <p:cNvSpPr>
              <a:spLocks/>
            </p:cNvSpPr>
            <p:nvPr/>
          </p:nvSpPr>
          <p:spPr bwMode="auto">
            <a:xfrm>
              <a:off x="1092" y="2590"/>
              <a:ext cx="83" cy="209"/>
            </a:xfrm>
            <a:custGeom>
              <a:avLst/>
              <a:gdLst>
                <a:gd name="T0" fmla="*/ 6 w 83"/>
                <a:gd name="T1" fmla="*/ 209 h 209"/>
                <a:gd name="T2" fmla="*/ 10 w 83"/>
                <a:gd name="T3" fmla="*/ 207 h 209"/>
                <a:gd name="T4" fmla="*/ 23 w 83"/>
                <a:gd name="T5" fmla="*/ 188 h 209"/>
                <a:gd name="T6" fmla="*/ 38 w 83"/>
                <a:gd name="T7" fmla="*/ 165 h 209"/>
                <a:gd name="T8" fmla="*/ 52 w 83"/>
                <a:gd name="T9" fmla="*/ 140 h 209"/>
                <a:gd name="T10" fmla="*/ 63 w 83"/>
                <a:gd name="T11" fmla="*/ 113 h 209"/>
                <a:gd name="T12" fmla="*/ 75 w 83"/>
                <a:gd name="T13" fmla="*/ 85 h 209"/>
                <a:gd name="T14" fmla="*/ 81 w 83"/>
                <a:gd name="T15" fmla="*/ 56 h 209"/>
                <a:gd name="T16" fmla="*/ 83 w 83"/>
                <a:gd name="T17" fmla="*/ 40 h 209"/>
                <a:gd name="T18" fmla="*/ 83 w 83"/>
                <a:gd name="T19" fmla="*/ 27 h 209"/>
                <a:gd name="T20" fmla="*/ 81 w 83"/>
                <a:gd name="T21" fmla="*/ 14 h 209"/>
                <a:gd name="T22" fmla="*/ 79 w 83"/>
                <a:gd name="T23" fmla="*/ 0 h 209"/>
                <a:gd name="T24" fmla="*/ 67 w 83"/>
                <a:gd name="T25" fmla="*/ 2 h 209"/>
                <a:gd name="T26" fmla="*/ 69 w 83"/>
                <a:gd name="T27" fmla="*/ 15 h 209"/>
                <a:gd name="T28" fmla="*/ 71 w 83"/>
                <a:gd name="T29" fmla="*/ 27 h 209"/>
                <a:gd name="T30" fmla="*/ 71 w 83"/>
                <a:gd name="T31" fmla="*/ 40 h 209"/>
                <a:gd name="T32" fmla="*/ 69 w 83"/>
                <a:gd name="T33" fmla="*/ 54 h 209"/>
                <a:gd name="T34" fmla="*/ 63 w 83"/>
                <a:gd name="T35" fmla="*/ 81 h 209"/>
                <a:gd name="T36" fmla="*/ 54 w 83"/>
                <a:gd name="T37" fmla="*/ 110 h 209"/>
                <a:gd name="T38" fmla="*/ 42 w 83"/>
                <a:gd name="T39" fmla="*/ 134 h 209"/>
                <a:gd name="T40" fmla="*/ 29 w 83"/>
                <a:gd name="T41" fmla="*/ 159 h 209"/>
                <a:gd name="T42" fmla="*/ 14 w 83"/>
                <a:gd name="T43" fmla="*/ 182 h 209"/>
                <a:gd name="T44" fmla="*/ 0 w 83"/>
                <a:gd name="T45" fmla="*/ 200 h 209"/>
                <a:gd name="T46" fmla="*/ 6 w 83"/>
                <a:gd name="T47" fmla="*/ 198 h 209"/>
                <a:gd name="T48" fmla="*/ 6 w 83"/>
                <a:gd name="T49" fmla="*/ 209 h 209"/>
                <a:gd name="T50" fmla="*/ 8 w 83"/>
                <a:gd name="T51" fmla="*/ 209 h 209"/>
                <a:gd name="T52" fmla="*/ 10 w 83"/>
                <a:gd name="T53" fmla="*/ 207 h 209"/>
                <a:gd name="T54" fmla="*/ 6 w 83"/>
                <a:gd name="T55" fmla="*/ 209 h 2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209"/>
                <a:gd name="T86" fmla="*/ 83 w 83"/>
                <a:gd name="T87" fmla="*/ 209 h 2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209">
                  <a:moveTo>
                    <a:pt x="6" y="209"/>
                  </a:moveTo>
                  <a:lnTo>
                    <a:pt x="10" y="207"/>
                  </a:lnTo>
                  <a:lnTo>
                    <a:pt x="23" y="188"/>
                  </a:lnTo>
                  <a:lnTo>
                    <a:pt x="38" y="165"/>
                  </a:lnTo>
                  <a:lnTo>
                    <a:pt x="52" y="140"/>
                  </a:lnTo>
                  <a:lnTo>
                    <a:pt x="63" y="113"/>
                  </a:lnTo>
                  <a:lnTo>
                    <a:pt x="75" y="85"/>
                  </a:lnTo>
                  <a:lnTo>
                    <a:pt x="81" y="56"/>
                  </a:lnTo>
                  <a:lnTo>
                    <a:pt x="83" y="40"/>
                  </a:lnTo>
                  <a:lnTo>
                    <a:pt x="83" y="27"/>
                  </a:lnTo>
                  <a:lnTo>
                    <a:pt x="81" y="14"/>
                  </a:lnTo>
                  <a:lnTo>
                    <a:pt x="79" y="0"/>
                  </a:lnTo>
                  <a:lnTo>
                    <a:pt x="67" y="2"/>
                  </a:lnTo>
                  <a:lnTo>
                    <a:pt x="69" y="15"/>
                  </a:lnTo>
                  <a:lnTo>
                    <a:pt x="71" y="27"/>
                  </a:lnTo>
                  <a:lnTo>
                    <a:pt x="71" y="40"/>
                  </a:lnTo>
                  <a:lnTo>
                    <a:pt x="69" y="54"/>
                  </a:lnTo>
                  <a:lnTo>
                    <a:pt x="63" y="81"/>
                  </a:lnTo>
                  <a:lnTo>
                    <a:pt x="54" y="110"/>
                  </a:lnTo>
                  <a:lnTo>
                    <a:pt x="42" y="134"/>
                  </a:lnTo>
                  <a:lnTo>
                    <a:pt x="29" y="159"/>
                  </a:lnTo>
                  <a:lnTo>
                    <a:pt x="14" y="182"/>
                  </a:lnTo>
                  <a:lnTo>
                    <a:pt x="0" y="200"/>
                  </a:lnTo>
                  <a:lnTo>
                    <a:pt x="6" y="198"/>
                  </a:lnTo>
                  <a:lnTo>
                    <a:pt x="6" y="209"/>
                  </a:lnTo>
                  <a:lnTo>
                    <a:pt x="8" y="209"/>
                  </a:lnTo>
                  <a:lnTo>
                    <a:pt x="10" y="207"/>
                  </a:lnTo>
                  <a:lnTo>
                    <a:pt x="6" y="2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39" name="Freeform 1031"/>
            <p:cNvSpPr>
              <a:spLocks/>
            </p:cNvSpPr>
            <p:nvPr/>
          </p:nvSpPr>
          <p:spPr bwMode="auto">
            <a:xfrm>
              <a:off x="994" y="2575"/>
              <a:ext cx="104" cy="224"/>
            </a:xfrm>
            <a:custGeom>
              <a:avLst/>
              <a:gdLst>
                <a:gd name="T0" fmla="*/ 18 w 104"/>
                <a:gd name="T1" fmla="*/ 0 h 224"/>
                <a:gd name="T2" fmla="*/ 12 w 104"/>
                <a:gd name="T3" fmla="*/ 4 h 224"/>
                <a:gd name="T4" fmla="*/ 8 w 104"/>
                <a:gd name="T5" fmla="*/ 11 h 224"/>
                <a:gd name="T6" fmla="*/ 6 w 104"/>
                <a:gd name="T7" fmla="*/ 23 h 224"/>
                <a:gd name="T8" fmla="*/ 2 w 104"/>
                <a:gd name="T9" fmla="*/ 36 h 224"/>
                <a:gd name="T10" fmla="*/ 2 w 104"/>
                <a:gd name="T11" fmla="*/ 52 h 224"/>
                <a:gd name="T12" fmla="*/ 0 w 104"/>
                <a:gd name="T13" fmla="*/ 69 h 224"/>
                <a:gd name="T14" fmla="*/ 2 w 104"/>
                <a:gd name="T15" fmla="*/ 86 h 224"/>
                <a:gd name="T16" fmla="*/ 2 w 104"/>
                <a:gd name="T17" fmla="*/ 105 h 224"/>
                <a:gd name="T18" fmla="*/ 6 w 104"/>
                <a:gd name="T19" fmla="*/ 125 h 224"/>
                <a:gd name="T20" fmla="*/ 10 w 104"/>
                <a:gd name="T21" fmla="*/ 144 h 224"/>
                <a:gd name="T22" fmla="*/ 18 w 104"/>
                <a:gd name="T23" fmla="*/ 161 h 224"/>
                <a:gd name="T24" fmla="*/ 25 w 104"/>
                <a:gd name="T25" fmla="*/ 178 h 224"/>
                <a:gd name="T26" fmla="*/ 37 w 104"/>
                <a:gd name="T27" fmla="*/ 194 h 224"/>
                <a:gd name="T28" fmla="*/ 48 w 104"/>
                <a:gd name="T29" fmla="*/ 205 h 224"/>
                <a:gd name="T30" fmla="*/ 64 w 104"/>
                <a:gd name="T31" fmla="*/ 215 h 224"/>
                <a:gd name="T32" fmla="*/ 73 w 104"/>
                <a:gd name="T33" fmla="*/ 219 h 224"/>
                <a:gd name="T34" fmla="*/ 83 w 104"/>
                <a:gd name="T35" fmla="*/ 222 h 224"/>
                <a:gd name="T36" fmla="*/ 92 w 104"/>
                <a:gd name="T37" fmla="*/ 224 h 224"/>
                <a:gd name="T38" fmla="*/ 104 w 104"/>
                <a:gd name="T39" fmla="*/ 224 h 224"/>
                <a:gd name="T40" fmla="*/ 104 w 104"/>
                <a:gd name="T41" fmla="*/ 213 h 224"/>
                <a:gd name="T42" fmla="*/ 94 w 104"/>
                <a:gd name="T43" fmla="*/ 213 h 224"/>
                <a:gd name="T44" fmla="*/ 85 w 104"/>
                <a:gd name="T45" fmla="*/ 211 h 224"/>
                <a:gd name="T46" fmla="*/ 77 w 104"/>
                <a:gd name="T47" fmla="*/ 209 h 224"/>
                <a:gd name="T48" fmla="*/ 69 w 104"/>
                <a:gd name="T49" fmla="*/ 205 h 224"/>
                <a:gd name="T50" fmla="*/ 56 w 104"/>
                <a:gd name="T51" fmla="*/ 197 h 224"/>
                <a:gd name="T52" fmla="*/ 44 w 104"/>
                <a:gd name="T53" fmla="*/ 186 h 224"/>
                <a:gd name="T54" fmla="*/ 35 w 104"/>
                <a:gd name="T55" fmla="*/ 173 h 224"/>
                <a:gd name="T56" fmla="*/ 27 w 104"/>
                <a:gd name="T57" fmla="*/ 157 h 224"/>
                <a:gd name="T58" fmla="*/ 21 w 104"/>
                <a:gd name="T59" fmla="*/ 140 h 224"/>
                <a:gd name="T60" fmla="*/ 18 w 104"/>
                <a:gd name="T61" fmla="*/ 123 h 224"/>
                <a:gd name="T62" fmla="*/ 14 w 104"/>
                <a:gd name="T63" fmla="*/ 105 h 224"/>
                <a:gd name="T64" fmla="*/ 12 w 104"/>
                <a:gd name="T65" fmla="*/ 86 h 224"/>
                <a:gd name="T66" fmla="*/ 12 w 104"/>
                <a:gd name="T67" fmla="*/ 69 h 224"/>
                <a:gd name="T68" fmla="*/ 14 w 104"/>
                <a:gd name="T69" fmla="*/ 53 h 224"/>
                <a:gd name="T70" fmla="*/ 14 w 104"/>
                <a:gd name="T71" fmla="*/ 38 h 224"/>
                <a:gd name="T72" fmla="*/ 16 w 104"/>
                <a:gd name="T73" fmla="*/ 25 h 224"/>
                <a:gd name="T74" fmla="*/ 19 w 104"/>
                <a:gd name="T75" fmla="*/ 15 h 224"/>
                <a:gd name="T76" fmla="*/ 21 w 104"/>
                <a:gd name="T77" fmla="*/ 9 h 224"/>
                <a:gd name="T78" fmla="*/ 18 w 104"/>
                <a:gd name="T79" fmla="*/ 11 h 224"/>
                <a:gd name="T80" fmla="*/ 18 w 104"/>
                <a:gd name="T81" fmla="*/ 0 h 224"/>
                <a:gd name="T82" fmla="*/ 14 w 104"/>
                <a:gd name="T83" fmla="*/ 0 h 224"/>
                <a:gd name="T84" fmla="*/ 12 w 104"/>
                <a:gd name="T85" fmla="*/ 4 h 224"/>
                <a:gd name="T86" fmla="*/ 18 w 104"/>
                <a:gd name="T87" fmla="*/ 0 h 2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4"/>
                <a:gd name="T133" fmla="*/ 0 h 224"/>
                <a:gd name="T134" fmla="*/ 104 w 104"/>
                <a:gd name="T135" fmla="*/ 224 h 2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4" h="224">
                  <a:moveTo>
                    <a:pt x="18" y="0"/>
                  </a:moveTo>
                  <a:lnTo>
                    <a:pt x="12" y="4"/>
                  </a:lnTo>
                  <a:lnTo>
                    <a:pt x="8" y="11"/>
                  </a:lnTo>
                  <a:lnTo>
                    <a:pt x="6" y="23"/>
                  </a:lnTo>
                  <a:lnTo>
                    <a:pt x="2" y="36"/>
                  </a:lnTo>
                  <a:lnTo>
                    <a:pt x="2" y="52"/>
                  </a:lnTo>
                  <a:lnTo>
                    <a:pt x="0" y="69"/>
                  </a:lnTo>
                  <a:lnTo>
                    <a:pt x="2" y="86"/>
                  </a:lnTo>
                  <a:lnTo>
                    <a:pt x="2" y="105"/>
                  </a:lnTo>
                  <a:lnTo>
                    <a:pt x="6" y="125"/>
                  </a:lnTo>
                  <a:lnTo>
                    <a:pt x="10" y="144"/>
                  </a:lnTo>
                  <a:lnTo>
                    <a:pt x="18" y="161"/>
                  </a:lnTo>
                  <a:lnTo>
                    <a:pt x="25" y="178"/>
                  </a:lnTo>
                  <a:lnTo>
                    <a:pt x="37" y="194"/>
                  </a:lnTo>
                  <a:lnTo>
                    <a:pt x="48" y="205"/>
                  </a:lnTo>
                  <a:lnTo>
                    <a:pt x="64" y="215"/>
                  </a:lnTo>
                  <a:lnTo>
                    <a:pt x="73" y="219"/>
                  </a:lnTo>
                  <a:lnTo>
                    <a:pt x="83" y="222"/>
                  </a:lnTo>
                  <a:lnTo>
                    <a:pt x="92" y="224"/>
                  </a:lnTo>
                  <a:lnTo>
                    <a:pt x="104" y="224"/>
                  </a:lnTo>
                  <a:lnTo>
                    <a:pt x="104" y="213"/>
                  </a:lnTo>
                  <a:lnTo>
                    <a:pt x="94" y="213"/>
                  </a:lnTo>
                  <a:lnTo>
                    <a:pt x="85" y="211"/>
                  </a:lnTo>
                  <a:lnTo>
                    <a:pt x="77" y="209"/>
                  </a:lnTo>
                  <a:lnTo>
                    <a:pt x="69" y="205"/>
                  </a:lnTo>
                  <a:lnTo>
                    <a:pt x="56" y="197"/>
                  </a:lnTo>
                  <a:lnTo>
                    <a:pt x="44" y="186"/>
                  </a:lnTo>
                  <a:lnTo>
                    <a:pt x="35" y="173"/>
                  </a:lnTo>
                  <a:lnTo>
                    <a:pt x="27" y="157"/>
                  </a:lnTo>
                  <a:lnTo>
                    <a:pt x="21" y="140"/>
                  </a:lnTo>
                  <a:lnTo>
                    <a:pt x="18" y="123"/>
                  </a:lnTo>
                  <a:lnTo>
                    <a:pt x="14" y="105"/>
                  </a:lnTo>
                  <a:lnTo>
                    <a:pt x="12" y="86"/>
                  </a:lnTo>
                  <a:lnTo>
                    <a:pt x="12" y="69"/>
                  </a:lnTo>
                  <a:lnTo>
                    <a:pt x="14" y="53"/>
                  </a:lnTo>
                  <a:lnTo>
                    <a:pt x="14" y="38"/>
                  </a:lnTo>
                  <a:lnTo>
                    <a:pt x="16" y="25"/>
                  </a:lnTo>
                  <a:lnTo>
                    <a:pt x="19" y="15"/>
                  </a:lnTo>
                  <a:lnTo>
                    <a:pt x="21" y="9"/>
                  </a:lnTo>
                  <a:lnTo>
                    <a:pt x="18" y="11"/>
                  </a:lnTo>
                  <a:lnTo>
                    <a:pt x="18" y="0"/>
                  </a:lnTo>
                  <a:lnTo>
                    <a:pt x="14" y="0"/>
                  </a:lnTo>
                  <a:lnTo>
                    <a:pt x="12" y="4"/>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0" name="Freeform 1032"/>
            <p:cNvSpPr>
              <a:spLocks/>
            </p:cNvSpPr>
            <p:nvPr/>
          </p:nvSpPr>
          <p:spPr bwMode="auto">
            <a:xfrm>
              <a:off x="1012" y="2575"/>
              <a:ext cx="159" cy="21"/>
            </a:xfrm>
            <a:custGeom>
              <a:avLst/>
              <a:gdLst>
                <a:gd name="T0" fmla="*/ 159 w 159"/>
                <a:gd name="T1" fmla="*/ 15 h 21"/>
                <a:gd name="T2" fmla="*/ 153 w 159"/>
                <a:gd name="T3" fmla="*/ 11 h 21"/>
                <a:gd name="T4" fmla="*/ 0 w 159"/>
                <a:gd name="T5" fmla="*/ 0 h 21"/>
                <a:gd name="T6" fmla="*/ 0 w 159"/>
                <a:gd name="T7" fmla="*/ 11 h 21"/>
                <a:gd name="T8" fmla="*/ 153 w 159"/>
                <a:gd name="T9" fmla="*/ 21 h 21"/>
                <a:gd name="T10" fmla="*/ 147 w 159"/>
                <a:gd name="T11" fmla="*/ 17 h 21"/>
                <a:gd name="T12" fmla="*/ 159 w 159"/>
                <a:gd name="T13" fmla="*/ 15 h 21"/>
                <a:gd name="T14" fmla="*/ 157 w 159"/>
                <a:gd name="T15" fmla="*/ 11 h 21"/>
                <a:gd name="T16" fmla="*/ 153 w 159"/>
                <a:gd name="T17" fmla="*/ 11 h 21"/>
                <a:gd name="T18" fmla="*/ 159 w 159"/>
                <a:gd name="T19" fmla="*/ 15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9"/>
                <a:gd name="T31" fmla="*/ 0 h 21"/>
                <a:gd name="T32" fmla="*/ 159 w 1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9" h="21">
                  <a:moveTo>
                    <a:pt x="159" y="15"/>
                  </a:moveTo>
                  <a:lnTo>
                    <a:pt x="153" y="11"/>
                  </a:lnTo>
                  <a:lnTo>
                    <a:pt x="0" y="0"/>
                  </a:lnTo>
                  <a:lnTo>
                    <a:pt x="0" y="11"/>
                  </a:lnTo>
                  <a:lnTo>
                    <a:pt x="153" y="21"/>
                  </a:lnTo>
                  <a:lnTo>
                    <a:pt x="147" y="17"/>
                  </a:lnTo>
                  <a:lnTo>
                    <a:pt x="159" y="15"/>
                  </a:lnTo>
                  <a:lnTo>
                    <a:pt x="157" y="11"/>
                  </a:lnTo>
                  <a:lnTo>
                    <a:pt x="153" y="11"/>
                  </a:lnTo>
                  <a:lnTo>
                    <a:pt x="1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1" name="Freeform 1033"/>
            <p:cNvSpPr>
              <a:spLocks/>
            </p:cNvSpPr>
            <p:nvPr/>
          </p:nvSpPr>
          <p:spPr bwMode="auto">
            <a:xfrm>
              <a:off x="653" y="2717"/>
              <a:ext cx="209" cy="157"/>
            </a:xfrm>
            <a:custGeom>
              <a:avLst/>
              <a:gdLst>
                <a:gd name="T0" fmla="*/ 99 w 209"/>
                <a:gd name="T1" fmla="*/ 27 h 157"/>
                <a:gd name="T2" fmla="*/ 53 w 209"/>
                <a:gd name="T3" fmla="*/ 29 h 157"/>
                <a:gd name="T4" fmla="*/ 42 w 209"/>
                <a:gd name="T5" fmla="*/ 31 h 157"/>
                <a:gd name="T6" fmla="*/ 32 w 209"/>
                <a:gd name="T7" fmla="*/ 34 h 157"/>
                <a:gd name="T8" fmla="*/ 23 w 209"/>
                <a:gd name="T9" fmla="*/ 40 h 157"/>
                <a:gd name="T10" fmla="*/ 13 w 209"/>
                <a:gd name="T11" fmla="*/ 48 h 157"/>
                <a:gd name="T12" fmla="*/ 7 w 209"/>
                <a:gd name="T13" fmla="*/ 57 h 157"/>
                <a:gd name="T14" fmla="*/ 2 w 209"/>
                <a:gd name="T15" fmla="*/ 67 h 157"/>
                <a:gd name="T16" fmla="*/ 0 w 209"/>
                <a:gd name="T17" fmla="*/ 79 h 157"/>
                <a:gd name="T18" fmla="*/ 0 w 209"/>
                <a:gd name="T19" fmla="*/ 90 h 157"/>
                <a:gd name="T20" fmla="*/ 2 w 209"/>
                <a:gd name="T21" fmla="*/ 102 h 157"/>
                <a:gd name="T22" fmla="*/ 5 w 209"/>
                <a:gd name="T23" fmla="*/ 113 h 157"/>
                <a:gd name="T24" fmla="*/ 11 w 209"/>
                <a:gd name="T25" fmla="*/ 123 h 157"/>
                <a:gd name="T26" fmla="*/ 19 w 209"/>
                <a:gd name="T27" fmla="*/ 130 h 157"/>
                <a:gd name="T28" fmla="*/ 28 w 209"/>
                <a:gd name="T29" fmla="*/ 136 h 157"/>
                <a:gd name="T30" fmla="*/ 38 w 209"/>
                <a:gd name="T31" fmla="*/ 142 h 157"/>
                <a:gd name="T32" fmla="*/ 50 w 209"/>
                <a:gd name="T33" fmla="*/ 144 h 157"/>
                <a:gd name="T34" fmla="*/ 61 w 209"/>
                <a:gd name="T35" fmla="*/ 144 h 157"/>
                <a:gd name="T36" fmla="*/ 107 w 209"/>
                <a:gd name="T37" fmla="*/ 142 h 157"/>
                <a:gd name="T38" fmla="*/ 209 w 209"/>
                <a:gd name="T39" fmla="*/ 157 h 157"/>
                <a:gd name="T40" fmla="*/ 209 w 209"/>
                <a:gd name="T41" fmla="*/ 0 h 157"/>
                <a:gd name="T42" fmla="*/ 99 w 209"/>
                <a:gd name="T43" fmla="*/ 27 h 1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157"/>
                <a:gd name="T68" fmla="*/ 209 w 209"/>
                <a:gd name="T69" fmla="*/ 157 h 1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157">
                  <a:moveTo>
                    <a:pt x="99" y="27"/>
                  </a:moveTo>
                  <a:lnTo>
                    <a:pt x="53" y="29"/>
                  </a:lnTo>
                  <a:lnTo>
                    <a:pt x="42" y="31"/>
                  </a:lnTo>
                  <a:lnTo>
                    <a:pt x="32" y="34"/>
                  </a:lnTo>
                  <a:lnTo>
                    <a:pt x="23" y="40"/>
                  </a:lnTo>
                  <a:lnTo>
                    <a:pt x="13" y="48"/>
                  </a:lnTo>
                  <a:lnTo>
                    <a:pt x="7" y="57"/>
                  </a:lnTo>
                  <a:lnTo>
                    <a:pt x="2" y="67"/>
                  </a:lnTo>
                  <a:lnTo>
                    <a:pt x="0" y="79"/>
                  </a:lnTo>
                  <a:lnTo>
                    <a:pt x="0" y="90"/>
                  </a:lnTo>
                  <a:lnTo>
                    <a:pt x="2" y="102"/>
                  </a:lnTo>
                  <a:lnTo>
                    <a:pt x="5" y="113"/>
                  </a:lnTo>
                  <a:lnTo>
                    <a:pt x="11" y="123"/>
                  </a:lnTo>
                  <a:lnTo>
                    <a:pt x="19" y="130"/>
                  </a:lnTo>
                  <a:lnTo>
                    <a:pt x="28" y="136"/>
                  </a:lnTo>
                  <a:lnTo>
                    <a:pt x="38" y="142"/>
                  </a:lnTo>
                  <a:lnTo>
                    <a:pt x="50" y="144"/>
                  </a:lnTo>
                  <a:lnTo>
                    <a:pt x="61" y="144"/>
                  </a:lnTo>
                  <a:lnTo>
                    <a:pt x="107" y="142"/>
                  </a:lnTo>
                  <a:lnTo>
                    <a:pt x="209" y="157"/>
                  </a:lnTo>
                  <a:lnTo>
                    <a:pt x="209" y="0"/>
                  </a:lnTo>
                  <a:lnTo>
                    <a:pt x="99" y="2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2" name="Freeform 1034"/>
            <p:cNvSpPr>
              <a:spLocks/>
            </p:cNvSpPr>
            <p:nvPr/>
          </p:nvSpPr>
          <p:spPr bwMode="auto">
            <a:xfrm>
              <a:off x="706" y="2740"/>
              <a:ext cx="46" cy="9"/>
            </a:xfrm>
            <a:custGeom>
              <a:avLst/>
              <a:gdLst>
                <a:gd name="T0" fmla="*/ 0 w 46"/>
                <a:gd name="T1" fmla="*/ 9 h 9"/>
                <a:gd name="T2" fmla="*/ 46 w 46"/>
                <a:gd name="T3" fmla="*/ 8 h 9"/>
                <a:gd name="T4" fmla="*/ 46 w 46"/>
                <a:gd name="T5" fmla="*/ 0 h 9"/>
                <a:gd name="T6" fmla="*/ 0 w 46"/>
                <a:gd name="T7" fmla="*/ 2 h 9"/>
                <a:gd name="T8" fmla="*/ 0 w 46"/>
                <a:gd name="T9" fmla="*/ 9 h 9"/>
                <a:gd name="T10" fmla="*/ 0 60000 65536"/>
                <a:gd name="T11" fmla="*/ 0 60000 65536"/>
                <a:gd name="T12" fmla="*/ 0 60000 65536"/>
                <a:gd name="T13" fmla="*/ 0 60000 65536"/>
                <a:gd name="T14" fmla="*/ 0 60000 65536"/>
                <a:gd name="T15" fmla="*/ 0 w 46"/>
                <a:gd name="T16" fmla="*/ 0 h 9"/>
                <a:gd name="T17" fmla="*/ 46 w 46"/>
                <a:gd name="T18" fmla="*/ 9 h 9"/>
              </a:gdLst>
              <a:ahLst/>
              <a:cxnLst>
                <a:cxn ang="T10">
                  <a:pos x="T0" y="T1"/>
                </a:cxn>
                <a:cxn ang="T11">
                  <a:pos x="T2" y="T3"/>
                </a:cxn>
                <a:cxn ang="T12">
                  <a:pos x="T4" y="T5"/>
                </a:cxn>
                <a:cxn ang="T13">
                  <a:pos x="T6" y="T7"/>
                </a:cxn>
                <a:cxn ang="T14">
                  <a:pos x="T8" y="T9"/>
                </a:cxn>
              </a:cxnLst>
              <a:rect l="T15" t="T16" r="T17" b="T18"/>
              <a:pathLst>
                <a:path w="46" h="9">
                  <a:moveTo>
                    <a:pt x="0" y="9"/>
                  </a:moveTo>
                  <a:lnTo>
                    <a:pt x="46" y="8"/>
                  </a:lnTo>
                  <a:lnTo>
                    <a:pt x="46" y="0"/>
                  </a:lnTo>
                  <a:lnTo>
                    <a:pt x="0" y="2"/>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3" name="Freeform 1035"/>
            <p:cNvSpPr>
              <a:spLocks/>
            </p:cNvSpPr>
            <p:nvPr/>
          </p:nvSpPr>
          <p:spPr bwMode="auto">
            <a:xfrm>
              <a:off x="649" y="2742"/>
              <a:ext cx="57" cy="65"/>
            </a:xfrm>
            <a:custGeom>
              <a:avLst/>
              <a:gdLst>
                <a:gd name="T0" fmla="*/ 7 w 57"/>
                <a:gd name="T1" fmla="*/ 65 h 65"/>
                <a:gd name="T2" fmla="*/ 7 w 57"/>
                <a:gd name="T3" fmla="*/ 54 h 65"/>
                <a:gd name="T4" fmla="*/ 9 w 57"/>
                <a:gd name="T5" fmla="*/ 44 h 65"/>
                <a:gd name="T6" fmla="*/ 15 w 57"/>
                <a:gd name="T7" fmla="*/ 34 h 65"/>
                <a:gd name="T8" fmla="*/ 21 w 57"/>
                <a:gd name="T9" fmla="*/ 25 h 65"/>
                <a:gd name="T10" fmla="*/ 29 w 57"/>
                <a:gd name="T11" fmla="*/ 19 h 65"/>
                <a:gd name="T12" fmla="*/ 36 w 57"/>
                <a:gd name="T13" fmla="*/ 13 h 65"/>
                <a:gd name="T14" fmla="*/ 48 w 57"/>
                <a:gd name="T15" fmla="*/ 9 h 65"/>
                <a:gd name="T16" fmla="*/ 57 w 57"/>
                <a:gd name="T17" fmla="*/ 7 h 65"/>
                <a:gd name="T18" fmla="*/ 57 w 57"/>
                <a:gd name="T19" fmla="*/ 0 h 65"/>
                <a:gd name="T20" fmla="*/ 46 w 57"/>
                <a:gd name="T21" fmla="*/ 2 h 65"/>
                <a:gd name="T22" fmla="*/ 34 w 57"/>
                <a:gd name="T23" fmla="*/ 6 h 65"/>
                <a:gd name="T24" fmla="*/ 23 w 57"/>
                <a:gd name="T25" fmla="*/ 11 h 65"/>
                <a:gd name="T26" fmla="*/ 15 w 57"/>
                <a:gd name="T27" fmla="*/ 21 h 65"/>
                <a:gd name="T28" fmla="*/ 7 w 57"/>
                <a:gd name="T29" fmla="*/ 30 h 65"/>
                <a:gd name="T30" fmla="*/ 2 w 57"/>
                <a:gd name="T31" fmla="*/ 40 h 65"/>
                <a:gd name="T32" fmla="*/ 0 w 57"/>
                <a:gd name="T33" fmla="*/ 52 h 65"/>
                <a:gd name="T34" fmla="*/ 0 w 57"/>
                <a:gd name="T35" fmla="*/ 65 h 65"/>
                <a:gd name="T36" fmla="*/ 7 w 57"/>
                <a:gd name="T37" fmla="*/ 65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
                <a:gd name="T58" fmla="*/ 0 h 65"/>
                <a:gd name="T59" fmla="*/ 57 w 57"/>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 h="65">
                  <a:moveTo>
                    <a:pt x="7" y="65"/>
                  </a:moveTo>
                  <a:lnTo>
                    <a:pt x="7" y="54"/>
                  </a:lnTo>
                  <a:lnTo>
                    <a:pt x="9" y="44"/>
                  </a:lnTo>
                  <a:lnTo>
                    <a:pt x="15" y="34"/>
                  </a:lnTo>
                  <a:lnTo>
                    <a:pt x="21" y="25"/>
                  </a:lnTo>
                  <a:lnTo>
                    <a:pt x="29" y="19"/>
                  </a:lnTo>
                  <a:lnTo>
                    <a:pt x="36" y="13"/>
                  </a:lnTo>
                  <a:lnTo>
                    <a:pt x="48" y="9"/>
                  </a:lnTo>
                  <a:lnTo>
                    <a:pt x="57" y="7"/>
                  </a:lnTo>
                  <a:lnTo>
                    <a:pt x="57" y="0"/>
                  </a:lnTo>
                  <a:lnTo>
                    <a:pt x="46" y="2"/>
                  </a:lnTo>
                  <a:lnTo>
                    <a:pt x="34" y="6"/>
                  </a:lnTo>
                  <a:lnTo>
                    <a:pt x="23" y="11"/>
                  </a:lnTo>
                  <a:lnTo>
                    <a:pt x="15" y="21"/>
                  </a:lnTo>
                  <a:lnTo>
                    <a:pt x="7" y="30"/>
                  </a:lnTo>
                  <a:lnTo>
                    <a:pt x="2" y="40"/>
                  </a:lnTo>
                  <a:lnTo>
                    <a:pt x="0" y="52"/>
                  </a:lnTo>
                  <a:lnTo>
                    <a:pt x="0" y="65"/>
                  </a:lnTo>
                  <a:lnTo>
                    <a:pt x="7"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4" name="Freeform 1036"/>
            <p:cNvSpPr>
              <a:spLocks/>
            </p:cNvSpPr>
            <p:nvPr/>
          </p:nvSpPr>
          <p:spPr bwMode="auto">
            <a:xfrm>
              <a:off x="649" y="2807"/>
              <a:ext cx="7" cy="0"/>
            </a:xfrm>
            <a:custGeom>
              <a:avLst/>
              <a:gdLst>
                <a:gd name="T0" fmla="*/ 7 w 7"/>
                <a:gd name="T1" fmla="*/ 4 w 7"/>
                <a:gd name="T2" fmla="*/ 0 w 7"/>
                <a:gd name="T3" fmla="*/ 7 w 7"/>
                <a:gd name="T4" fmla="*/ 0 60000 65536"/>
                <a:gd name="T5" fmla="*/ 0 60000 65536"/>
                <a:gd name="T6" fmla="*/ 0 60000 65536"/>
                <a:gd name="T7" fmla="*/ 0 60000 65536"/>
                <a:gd name="T8" fmla="*/ 0 w 7"/>
                <a:gd name="T9" fmla="*/ 7 w 7"/>
              </a:gdLst>
              <a:ahLst/>
              <a:cxnLst>
                <a:cxn ang="T4">
                  <a:pos x="T0" y="0"/>
                </a:cxn>
                <a:cxn ang="T5">
                  <a:pos x="T1" y="0"/>
                </a:cxn>
                <a:cxn ang="T6">
                  <a:pos x="T2" y="0"/>
                </a:cxn>
                <a:cxn ang="T7">
                  <a:pos x="T3" y="0"/>
                </a:cxn>
              </a:cxnLst>
              <a:rect l="T8" t="0" r="T9" b="0"/>
              <a:pathLst>
                <a:path w="7">
                  <a:moveTo>
                    <a:pt x="7" y="0"/>
                  </a:moveTo>
                  <a:lnTo>
                    <a:pt x="4" y="0"/>
                  </a:lnTo>
                  <a:lnTo>
                    <a:pt x="0" y="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5" name="Freeform 1037"/>
            <p:cNvSpPr>
              <a:spLocks/>
            </p:cNvSpPr>
            <p:nvPr/>
          </p:nvSpPr>
          <p:spPr bwMode="auto">
            <a:xfrm>
              <a:off x="649" y="2807"/>
              <a:ext cx="65" cy="58"/>
            </a:xfrm>
            <a:custGeom>
              <a:avLst/>
              <a:gdLst>
                <a:gd name="T0" fmla="*/ 65 w 65"/>
                <a:gd name="T1" fmla="*/ 50 h 58"/>
                <a:gd name="T2" fmla="*/ 54 w 65"/>
                <a:gd name="T3" fmla="*/ 50 h 58"/>
                <a:gd name="T4" fmla="*/ 44 w 65"/>
                <a:gd name="T5" fmla="*/ 48 h 58"/>
                <a:gd name="T6" fmla="*/ 34 w 65"/>
                <a:gd name="T7" fmla="*/ 42 h 58"/>
                <a:gd name="T8" fmla="*/ 27 w 65"/>
                <a:gd name="T9" fmla="*/ 37 h 58"/>
                <a:gd name="T10" fmla="*/ 19 w 65"/>
                <a:gd name="T11" fmla="*/ 29 h 58"/>
                <a:gd name="T12" fmla="*/ 13 w 65"/>
                <a:gd name="T13" fmla="*/ 21 h 58"/>
                <a:gd name="T14" fmla="*/ 9 w 65"/>
                <a:gd name="T15" fmla="*/ 10 h 58"/>
                <a:gd name="T16" fmla="*/ 7 w 65"/>
                <a:gd name="T17" fmla="*/ 0 h 58"/>
                <a:gd name="T18" fmla="*/ 0 w 65"/>
                <a:gd name="T19" fmla="*/ 0 h 58"/>
                <a:gd name="T20" fmla="*/ 2 w 65"/>
                <a:gd name="T21" fmla="*/ 13 h 58"/>
                <a:gd name="T22" fmla="*/ 6 w 65"/>
                <a:gd name="T23" fmla="*/ 25 h 58"/>
                <a:gd name="T24" fmla="*/ 13 w 65"/>
                <a:gd name="T25" fmla="*/ 35 h 58"/>
                <a:gd name="T26" fmla="*/ 21 w 65"/>
                <a:gd name="T27" fmla="*/ 42 h 58"/>
                <a:gd name="T28" fmla="*/ 31 w 65"/>
                <a:gd name="T29" fmla="*/ 50 h 58"/>
                <a:gd name="T30" fmla="*/ 42 w 65"/>
                <a:gd name="T31" fmla="*/ 56 h 58"/>
                <a:gd name="T32" fmla="*/ 54 w 65"/>
                <a:gd name="T33" fmla="*/ 58 h 58"/>
                <a:gd name="T34" fmla="*/ 65 w 65"/>
                <a:gd name="T35" fmla="*/ 58 h 58"/>
                <a:gd name="T36" fmla="*/ 65 w 65"/>
                <a:gd name="T37" fmla="*/ 50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8"/>
                <a:gd name="T59" fmla="*/ 65 w 65"/>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8">
                  <a:moveTo>
                    <a:pt x="65" y="50"/>
                  </a:moveTo>
                  <a:lnTo>
                    <a:pt x="54" y="50"/>
                  </a:lnTo>
                  <a:lnTo>
                    <a:pt x="44" y="48"/>
                  </a:lnTo>
                  <a:lnTo>
                    <a:pt x="34" y="42"/>
                  </a:lnTo>
                  <a:lnTo>
                    <a:pt x="27" y="37"/>
                  </a:lnTo>
                  <a:lnTo>
                    <a:pt x="19" y="29"/>
                  </a:lnTo>
                  <a:lnTo>
                    <a:pt x="13" y="21"/>
                  </a:lnTo>
                  <a:lnTo>
                    <a:pt x="9" y="10"/>
                  </a:lnTo>
                  <a:lnTo>
                    <a:pt x="7" y="0"/>
                  </a:lnTo>
                  <a:lnTo>
                    <a:pt x="0" y="0"/>
                  </a:lnTo>
                  <a:lnTo>
                    <a:pt x="2" y="13"/>
                  </a:lnTo>
                  <a:lnTo>
                    <a:pt x="6" y="25"/>
                  </a:lnTo>
                  <a:lnTo>
                    <a:pt x="13" y="35"/>
                  </a:lnTo>
                  <a:lnTo>
                    <a:pt x="21" y="42"/>
                  </a:lnTo>
                  <a:lnTo>
                    <a:pt x="31" y="50"/>
                  </a:lnTo>
                  <a:lnTo>
                    <a:pt x="42" y="56"/>
                  </a:lnTo>
                  <a:lnTo>
                    <a:pt x="54" y="58"/>
                  </a:lnTo>
                  <a:lnTo>
                    <a:pt x="65" y="58"/>
                  </a:lnTo>
                  <a:lnTo>
                    <a:pt x="6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6" name="Freeform 1038"/>
            <p:cNvSpPr>
              <a:spLocks/>
            </p:cNvSpPr>
            <p:nvPr/>
          </p:nvSpPr>
          <p:spPr bwMode="auto">
            <a:xfrm>
              <a:off x="714" y="2853"/>
              <a:ext cx="46" cy="12"/>
            </a:xfrm>
            <a:custGeom>
              <a:avLst/>
              <a:gdLst>
                <a:gd name="T0" fmla="*/ 46 w 46"/>
                <a:gd name="T1" fmla="*/ 2 h 12"/>
                <a:gd name="T2" fmla="*/ 44 w 46"/>
                <a:gd name="T3" fmla="*/ 0 h 12"/>
                <a:gd name="T4" fmla="*/ 0 w 46"/>
                <a:gd name="T5" fmla="*/ 4 h 12"/>
                <a:gd name="T6" fmla="*/ 0 w 46"/>
                <a:gd name="T7" fmla="*/ 12 h 12"/>
                <a:gd name="T8" fmla="*/ 46 w 46"/>
                <a:gd name="T9" fmla="*/ 10 h 12"/>
                <a:gd name="T10" fmla="*/ 44 w 46"/>
                <a:gd name="T11" fmla="*/ 10 h 12"/>
                <a:gd name="T12" fmla="*/ 46 w 46"/>
                <a:gd name="T13" fmla="*/ 2 h 12"/>
                <a:gd name="T14" fmla="*/ 0 60000 65536"/>
                <a:gd name="T15" fmla="*/ 0 60000 65536"/>
                <a:gd name="T16" fmla="*/ 0 60000 65536"/>
                <a:gd name="T17" fmla="*/ 0 60000 65536"/>
                <a:gd name="T18" fmla="*/ 0 60000 65536"/>
                <a:gd name="T19" fmla="*/ 0 60000 65536"/>
                <a:gd name="T20" fmla="*/ 0 60000 65536"/>
                <a:gd name="T21" fmla="*/ 0 w 46"/>
                <a:gd name="T22" fmla="*/ 0 h 12"/>
                <a:gd name="T23" fmla="*/ 46 w 4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12">
                  <a:moveTo>
                    <a:pt x="46" y="2"/>
                  </a:moveTo>
                  <a:lnTo>
                    <a:pt x="44" y="0"/>
                  </a:lnTo>
                  <a:lnTo>
                    <a:pt x="0" y="4"/>
                  </a:lnTo>
                  <a:lnTo>
                    <a:pt x="0" y="12"/>
                  </a:lnTo>
                  <a:lnTo>
                    <a:pt x="46" y="10"/>
                  </a:lnTo>
                  <a:lnTo>
                    <a:pt x="44" y="10"/>
                  </a:lnTo>
                  <a:lnTo>
                    <a:pt x="4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7" name="Freeform 1039"/>
            <p:cNvSpPr>
              <a:spLocks/>
            </p:cNvSpPr>
            <p:nvPr/>
          </p:nvSpPr>
          <p:spPr bwMode="auto">
            <a:xfrm>
              <a:off x="758" y="2855"/>
              <a:ext cx="110" cy="23"/>
            </a:xfrm>
            <a:custGeom>
              <a:avLst/>
              <a:gdLst>
                <a:gd name="T0" fmla="*/ 100 w 110"/>
                <a:gd name="T1" fmla="*/ 19 h 23"/>
                <a:gd name="T2" fmla="*/ 106 w 110"/>
                <a:gd name="T3" fmla="*/ 15 h 23"/>
                <a:gd name="T4" fmla="*/ 2 w 110"/>
                <a:gd name="T5" fmla="*/ 0 h 23"/>
                <a:gd name="T6" fmla="*/ 0 w 110"/>
                <a:gd name="T7" fmla="*/ 8 h 23"/>
                <a:gd name="T8" fmla="*/ 104 w 110"/>
                <a:gd name="T9" fmla="*/ 23 h 23"/>
                <a:gd name="T10" fmla="*/ 110 w 110"/>
                <a:gd name="T11" fmla="*/ 19 h 23"/>
                <a:gd name="T12" fmla="*/ 104 w 110"/>
                <a:gd name="T13" fmla="*/ 23 h 23"/>
                <a:gd name="T14" fmla="*/ 110 w 110"/>
                <a:gd name="T15" fmla="*/ 23 h 23"/>
                <a:gd name="T16" fmla="*/ 110 w 110"/>
                <a:gd name="T17" fmla="*/ 19 h 23"/>
                <a:gd name="T18" fmla="*/ 100 w 110"/>
                <a:gd name="T19" fmla="*/ 19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
                <a:gd name="T31" fmla="*/ 0 h 23"/>
                <a:gd name="T32" fmla="*/ 110 w 110"/>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 h="23">
                  <a:moveTo>
                    <a:pt x="100" y="19"/>
                  </a:moveTo>
                  <a:lnTo>
                    <a:pt x="106" y="15"/>
                  </a:lnTo>
                  <a:lnTo>
                    <a:pt x="2" y="0"/>
                  </a:lnTo>
                  <a:lnTo>
                    <a:pt x="0" y="8"/>
                  </a:lnTo>
                  <a:lnTo>
                    <a:pt x="104" y="23"/>
                  </a:lnTo>
                  <a:lnTo>
                    <a:pt x="110" y="19"/>
                  </a:lnTo>
                  <a:lnTo>
                    <a:pt x="104" y="23"/>
                  </a:lnTo>
                  <a:lnTo>
                    <a:pt x="110" y="23"/>
                  </a:lnTo>
                  <a:lnTo>
                    <a:pt x="110" y="19"/>
                  </a:lnTo>
                  <a:lnTo>
                    <a:pt x="10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8" name="Freeform 1040"/>
            <p:cNvSpPr>
              <a:spLocks/>
            </p:cNvSpPr>
            <p:nvPr/>
          </p:nvSpPr>
          <p:spPr bwMode="auto">
            <a:xfrm>
              <a:off x="858" y="2711"/>
              <a:ext cx="10" cy="163"/>
            </a:xfrm>
            <a:custGeom>
              <a:avLst/>
              <a:gdLst>
                <a:gd name="T0" fmla="*/ 6 w 10"/>
                <a:gd name="T1" fmla="*/ 10 h 163"/>
                <a:gd name="T2" fmla="*/ 0 w 10"/>
                <a:gd name="T3" fmla="*/ 6 h 163"/>
                <a:gd name="T4" fmla="*/ 0 w 10"/>
                <a:gd name="T5" fmla="*/ 163 h 163"/>
                <a:gd name="T6" fmla="*/ 10 w 10"/>
                <a:gd name="T7" fmla="*/ 163 h 163"/>
                <a:gd name="T8" fmla="*/ 8 w 10"/>
                <a:gd name="T9" fmla="*/ 6 h 163"/>
                <a:gd name="T10" fmla="*/ 4 w 10"/>
                <a:gd name="T11" fmla="*/ 2 h 163"/>
                <a:gd name="T12" fmla="*/ 8 w 10"/>
                <a:gd name="T13" fmla="*/ 6 h 163"/>
                <a:gd name="T14" fmla="*/ 8 w 10"/>
                <a:gd name="T15" fmla="*/ 0 h 163"/>
                <a:gd name="T16" fmla="*/ 4 w 10"/>
                <a:gd name="T17" fmla="*/ 2 h 163"/>
                <a:gd name="T18" fmla="*/ 6 w 10"/>
                <a:gd name="T19" fmla="*/ 10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63"/>
                <a:gd name="T32" fmla="*/ 10 w 10"/>
                <a:gd name="T33" fmla="*/ 163 h 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63">
                  <a:moveTo>
                    <a:pt x="6" y="10"/>
                  </a:moveTo>
                  <a:lnTo>
                    <a:pt x="0" y="6"/>
                  </a:lnTo>
                  <a:lnTo>
                    <a:pt x="0" y="163"/>
                  </a:lnTo>
                  <a:lnTo>
                    <a:pt x="10" y="163"/>
                  </a:lnTo>
                  <a:lnTo>
                    <a:pt x="8" y="6"/>
                  </a:lnTo>
                  <a:lnTo>
                    <a:pt x="4" y="2"/>
                  </a:lnTo>
                  <a:lnTo>
                    <a:pt x="8" y="6"/>
                  </a:lnTo>
                  <a:lnTo>
                    <a:pt x="8" y="0"/>
                  </a:lnTo>
                  <a:lnTo>
                    <a:pt x="4" y="2"/>
                  </a:lnTo>
                  <a:lnTo>
                    <a:pt x="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49" name="Freeform 1041"/>
            <p:cNvSpPr>
              <a:spLocks/>
            </p:cNvSpPr>
            <p:nvPr/>
          </p:nvSpPr>
          <p:spPr bwMode="auto">
            <a:xfrm>
              <a:off x="751" y="2713"/>
              <a:ext cx="113" cy="35"/>
            </a:xfrm>
            <a:custGeom>
              <a:avLst/>
              <a:gdLst>
                <a:gd name="T0" fmla="*/ 1 w 113"/>
                <a:gd name="T1" fmla="*/ 35 h 35"/>
                <a:gd name="T2" fmla="*/ 113 w 113"/>
                <a:gd name="T3" fmla="*/ 8 h 35"/>
                <a:gd name="T4" fmla="*/ 111 w 113"/>
                <a:gd name="T5" fmla="*/ 0 h 35"/>
                <a:gd name="T6" fmla="*/ 0 w 113"/>
                <a:gd name="T7" fmla="*/ 27 h 35"/>
                <a:gd name="T8" fmla="*/ 1 w 113"/>
                <a:gd name="T9" fmla="*/ 27 h 35"/>
                <a:gd name="T10" fmla="*/ 1 w 113"/>
                <a:gd name="T11" fmla="*/ 35 h 35"/>
                <a:gd name="T12" fmla="*/ 0 60000 65536"/>
                <a:gd name="T13" fmla="*/ 0 60000 65536"/>
                <a:gd name="T14" fmla="*/ 0 60000 65536"/>
                <a:gd name="T15" fmla="*/ 0 60000 65536"/>
                <a:gd name="T16" fmla="*/ 0 60000 65536"/>
                <a:gd name="T17" fmla="*/ 0 60000 65536"/>
                <a:gd name="T18" fmla="*/ 0 w 113"/>
                <a:gd name="T19" fmla="*/ 0 h 35"/>
                <a:gd name="T20" fmla="*/ 113 w 113"/>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13" h="35">
                  <a:moveTo>
                    <a:pt x="1" y="35"/>
                  </a:moveTo>
                  <a:lnTo>
                    <a:pt x="113" y="8"/>
                  </a:lnTo>
                  <a:lnTo>
                    <a:pt x="111" y="0"/>
                  </a:lnTo>
                  <a:lnTo>
                    <a:pt x="0" y="27"/>
                  </a:lnTo>
                  <a:lnTo>
                    <a:pt x="1" y="27"/>
                  </a:lnTo>
                  <a:lnTo>
                    <a:pt x="1"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0" name="Freeform 1042"/>
            <p:cNvSpPr>
              <a:spLocks/>
            </p:cNvSpPr>
            <p:nvPr/>
          </p:nvSpPr>
          <p:spPr bwMode="auto">
            <a:xfrm>
              <a:off x="1052" y="2892"/>
              <a:ext cx="215" cy="228"/>
            </a:xfrm>
            <a:custGeom>
              <a:avLst/>
              <a:gdLst>
                <a:gd name="T0" fmla="*/ 44 w 215"/>
                <a:gd name="T1" fmla="*/ 97 h 228"/>
                <a:gd name="T2" fmla="*/ 13 w 215"/>
                <a:gd name="T3" fmla="*/ 132 h 228"/>
                <a:gd name="T4" fmla="*/ 7 w 215"/>
                <a:gd name="T5" fmla="*/ 142 h 228"/>
                <a:gd name="T6" fmla="*/ 2 w 215"/>
                <a:gd name="T7" fmla="*/ 151 h 228"/>
                <a:gd name="T8" fmla="*/ 0 w 215"/>
                <a:gd name="T9" fmla="*/ 163 h 228"/>
                <a:gd name="T10" fmla="*/ 0 w 215"/>
                <a:gd name="T11" fmla="*/ 174 h 228"/>
                <a:gd name="T12" fmla="*/ 2 w 215"/>
                <a:gd name="T13" fmla="*/ 186 h 228"/>
                <a:gd name="T14" fmla="*/ 6 w 215"/>
                <a:gd name="T15" fmla="*/ 195 h 228"/>
                <a:gd name="T16" fmla="*/ 11 w 215"/>
                <a:gd name="T17" fmla="*/ 205 h 228"/>
                <a:gd name="T18" fmla="*/ 19 w 215"/>
                <a:gd name="T19" fmla="*/ 215 h 228"/>
                <a:gd name="T20" fmla="*/ 31 w 215"/>
                <a:gd name="T21" fmla="*/ 220 h 228"/>
                <a:gd name="T22" fmla="*/ 40 w 215"/>
                <a:gd name="T23" fmla="*/ 224 h 228"/>
                <a:gd name="T24" fmla="*/ 52 w 215"/>
                <a:gd name="T25" fmla="*/ 228 h 228"/>
                <a:gd name="T26" fmla="*/ 63 w 215"/>
                <a:gd name="T27" fmla="*/ 228 h 228"/>
                <a:gd name="T28" fmla="*/ 75 w 215"/>
                <a:gd name="T29" fmla="*/ 226 h 228"/>
                <a:gd name="T30" fmla="*/ 84 w 215"/>
                <a:gd name="T31" fmla="*/ 220 h 228"/>
                <a:gd name="T32" fmla="*/ 94 w 215"/>
                <a:gd name="T33" fmla="*/ 215 h 228"/>
                <a:gd name="T34" fmla="*/ 102 w 215"/>
                <a:gd name="T35" fmla="*/ 207 h 228"/>
                <a:gd name="T36" fmla="*/ 132 w 215"/>
                <a:gd name="T37" fmla="*/ 172 h 228"/>
                <a:gd name="T38" fmla="*/ 215 w 215"/>
                <a:gd name="T39" fmla="*/ 109 h 228"/>
                <a:gd name="T40" fmla="*/ 100 w 215"/>
                <a:gd name="T41" fmla="*/ 0 h 228"/>
                <a:gd name="T42" fmla="*/ 44 w 215"/>
                <a:gd name="T43" fmla="*/ 97 h 2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5"/>
                <a:gd name="T67" fmla="*/ 0 h 228"/>
                <a:gd name="T68" fmla="*/ 215 w 215"/>
                <a:gd name="T69" fmla="*/ 228 h 2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5" h="228">
                  <a:moveTo>
                    <a:pt x="44" y="97"/>
                  </a:moveTo>
                  <a:lnTo>
                    <a:pt x="13" y="132"/>
                  </a:lnTo>
                  <a:lnTo>
                    <a:pt x="7" y="142"/>
                  </a:lnTo>
                  <a:lnTo>
                    <a:pt x="2" y="151"/>
                  </a:lnTo>
                  <a:lnTo>
                    <a:pt x="0" y="163"/>
                  </a:lnTo>
                  <a:lnTo>
                    <a:pt x="0" y="174"/>
                  </a:lnTo>
                  <a:lnTo>
                    <a:pt x="2" y="186"/>
                  </a:lnTo>
                  <a:lnTo>
                    <a:pt x="6" y="195"/>
                  </a:lnTo>
                  <a:lnTo>
                    <a:pt x="11" y="205"/>
                  </a:lnTo>
                  <a:lnTo>
                    <a:pt x="19" y="215"/>
                  </a:lnTo>
                  <a:lnTo>
                    <a:pt x="31" y="220"/>
                  </a:lnTo>
                  <a:lnTo>
                    <a:pt x="40" y="224"/>
                  </a:lnTo>
                  <a:lnTo>
                    <a:pt x="52" y="228"/>
                  </a:lnTo>
                  <a:lnTo>
                    <a:pt x="63" y="228"/>
                  </a:lnTo>
                  <a:lnTo>
                    <a:pt x="75" y="226"/>
                  </a:lnTo>
                  <a:lnTo>
                    <a:pt x="84" y="220"/>
                  </a:lnTo>
                  <a:lnTo>
                    <a:pt x="94" y="215"/>
                  </a:lnTo>
                  <a:lnTo>
                    <a:pt x="102" y="207"/>
                  </a:lnTo>
                  <a:lnTo>
                    <a:pt x="132" y="172"/>
                  </a:lnTo>
                  <a:lnTo>
                    <a:pt x="215" y="109"/>
                  </a:lnTo>
                  <a:lnTo>
                    <a:pt x="100" y="0"/>
                  </a:lnTo>
                  <a:lnTo>
                    <a:pt x="44" y="9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1" name="Freeform 1043"/>
            <p:cNvSpPr>
              <a:spLocks/>
            </p:cNvSpPr>
            <p:nvPr/>
          </p:nvSpPr>
          <p:spPr bwMode="auto">
            <a:xfrm>
              <a:off x="1063" y="2988"/>
              <a:ext cx="35" cy="38"/>
            </a:xfrm>
            <a:custGeom>
              <a:avLst/>
              <a:gdLst>
                <a:gd name="T0" fmla="*/ 6 w 35"/>
                <a:gd name="T1" fmla="*/ 38 h 38"/>
                <a:gd name="T2" fmla="*/ 35 w 35"/>
                <a:gd name="T3" fmla="*/ 3 h 38"/>
                <a:gd name="T4" fmla="*/ 29 w 35"/>
                <a:gd name="T5" fmla="*/ 0 h 38"/>
                <a:gd name="T6" fmla="*/ 0 w 35"/>
                <a:gd name="T7" fmla="*/ 32 h 38"/>
                <a:gd name="T8" fmla="*/ 0 w 35"/>
                <a:gd name="T9" fmla="*/ 34 h 38"/>
                <a:gd name="T10" fmla="*/ 6 w 35"/>
                <a:gd name="T11" fmla="*/ 38 h 38"/>
                <a:gd name="T12" fmla="*/ 0 60000 65536"/>
                <a:gd name="T13" fmla="*/ 0 60000 65536"/>
                <a:gd name="T14" fmla="*/ 0 60000 65536"/>
                <a:gd name="T15" fmla="*/ 0 60000 65536"/>
                <a:gd name="T16" fmla="*/ 0 60000 65536"/>
                <a:gd name="T17" fmla="*/ 0 60000 65536"/>
                <a:gd name="T18" fmla="*/ 0 w 35"/>
                <a:gd name="T19" fmla="*/ 0 h 38"/>
                <a:gd name="T20" fmla="*/ 35 w 3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5" h="38">
                  <a:moveTo>
                    <a:pt x="6" y="38"/>
                  </a:moveTo>
                  <a:lnTo>
                    <a:pt x="35" y="3"/>
                  </a:lnTo>
                  <a:lnTo>
                    <a:pt x="29" y="0"/>
                  </a:lnTo>
                  <a:lnTo>
                    <a:pt x="0" y="32"/>
                  </a:lnTo>
                  <a:lnTo>
                    <a:pt x="0" y="34"/>
                  </a:lnTo>
                  <a:lnTo>
                    <a:pt x="6"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2" name="Freeform 1044"/>
            <p:cNvSpPr>
              <a:spLocks/>
            </p:cNvSpPr>
            <p:nvPr/>
          </p:nvSpPr>
          <p:spPr bwMode="auto">
            <a:xfrm>
              <a:off x="1048" y="3022"/>
              <a:ext cx="27" cy="86"/>
            </a:xfrm>
            <a:custGeom>
              <a:avLst/>
              <a:gdLst>
                <a:gd name="T0" fmla="*/ 27 w 27"/>
                <a:gd name="T1" fmla="*/ 81 h 86"/>
                <a:gd name="T2" fmla="*/ 19 w 27"/>
                <a:gd name="T3" fmla="*/ 73 h 86"/>
                <a:gd name="T4" fmla="*/ 13 w 27"/>
                <a:gd name="T5" fmla="*/ 63 h 86"/>
                <a:gd name="T6" fmla="*/ 10 w 27"/>
                <a:gd name="T7" fmla="*/ 54 h 86"/>
                <a:gd name="T8" fmla="*/ 8 w 27"/>
                <a:gd name="T9" fmla="*/ 44 h 86"/>
                <a:gd name="T10" fmla="*/ 8 w 27"/>
                <a:gd name="T11" fmla="*/ 33 h 86"/>
                <a:gd name="T12" fmla="*/ 10 w 27"/>
                <a:gd name="T13" fmla="*/ 23 h 86"/>
                <a:gd name="T14" fmla="*/ 15 w 27"/>
                <a:gd name="T15" fmla="*/ 14 h 86"/>
                <a:gd name="T16" fmla="*/ 21 w 27"/>
                <a:gd name="T17" fmla="*/ 4 h 86"/>
                <a:gd name="T18" fmla="*/ 15 w 27"/>
                <a:gd name="T19" fmla="*/ 0 h 86"/>
                <a:gd name="T20" fmla="*/ 8 w 27"/>
                <a:gd name="T21" fmla="*/ 10 h 86"/>
                <a:gd name="T22" fmla="*/ 2 w 27"/>
                <a:gd name="T23" fmla="*/ 21 h 86"/>
                <a:gd name="T24" fmla="*/ 0 w 27"/>
                <a:gd name="T25" fmla="*/ 33 h 86"/>
                <a:gd name="T26" fmla="*/ 0 w 27"/>
                <a:gd name="T27" fmla="*/ 44 h 86"/>
                <a:gd name="T28" fmla="*/ 2 w 27"/>
                <a:gd name="T29" fmla="*/ 56 h 86"/>
                <a:gd name="T30" fmla="*/ 6 w 27"/>
                <a:gd name="T31" fmla="*/ 67 h 86"/>
                <a:gd name="T32" fmla="*/ 13 w 27"/>
                <a:gd name="T33" fmla="*/ 77 h 86"/>
                <a:gd name="T34" fmla="*/ 21 w 27"/>
                <a:gd name="T35" fmla="*/ 86 h 86"/>
                <a:gd name="T36" fmla="*/ 27 w 27"/>
                <a:gd name="T37" fmla="*/ 81 h 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86"/>
                <a:gd name="T59" fmla="*/ 27 w 27"/>
                <a:gd name="T60" fmla="*/ 86 h 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86">
                  <a:moveTo>
                    <a:pt x="27" y="81"/>
                  </a:moveTo>
                  <a:lnTo>
                    <a:pt x="19" y="73"/>
                  </a:lnTo>
                  <a:lnTo>
                    <a:pt x="13" y="63"/>
                  </a:lnTo>
                  <a:lnTo>
                    <a:pt x="10" y="54"/>
                  </a:lnTo>
                  <a:lnTo>
                    <a:pt x="8" y="44"/>
                  </a:lnTo>
                  <a:lnTo>
                    <a:pt x="8" y="33"/>
                  </a:lnTo>
                  <a:lnTo>
                    <a:pt x="10" y="23"/>
                  </a:lnTo>
                  <a:lnTo>
                    <a:pt x="15" y="14"/>
                  </a:lnTo>
                  <a:lnTo>
                    <a:pt x="21" y="4"/>
                  </a:lnTo>
                  <a:lnTo>
                    <a:pt x="15" y="0"/>
                  </a:lnTo>
                  <a:lnTo>
                    <a:pt x="8" y="10"/>
                  </a:lnTo>
                  <a:lnTo>
                    <a:pt x="2" y="21"/>
                  </a:lnTo>
                  <a:lnTo>
                    <a:pt x="0" y="33"/>
                  </a:lnTo>
                  <a:lnTo>
                    <a:pt x="0" y="44"/>
                  </a:lnTo>
                  <a:lnTo>
                    <a:pt x="2" y="56"/>
                  </a:lnTo>
                  <a:lnTo>
                    <a:pt x="6" y="67"/>
                  </a:lnTo>
                  <a:lnTo>
                    <a:pt x="13" y="77"/>
                  </a:lnTo>
                  <a:lnTo>
                    <a:pt x="21" y="86"/>
                  </a:lnTo>
                  <a:lnTo>
                    <a:pt x="27"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3" name="Freeform 1045"/>
            <p:cNvSpPr>
              <a:spLocks/>
            </p:cNvSpPr>
            <p:nvPr/>
          </p:nvSpPr>
          <p:spPr bwMode="auto">
            <a:xfrm>
              <a:off x="1069" y="3103"/>
              <a:ext cx="6" cy="5"/>
            </a:xfrm>
            <a:custGeom>
              <a:avLst/>
              <a:gdLst>
                <a:gd name="T0" fmla="*/ 6 w 6"/>
                <a:gd name="T1" fmla="*/ 0 h 5"/>
                <a:gd name="T2" fmla="*/ 2 w 6"/>
                <a:gd name="T3" fmla="*/ 4 h 5"/>
                <a:gd name="T4" fmla="*/ 0 w 6"/>
                <a:gd name="T5" fmla="*/ 5 h 5"/>
                <a:gd name="T6" fmla="*/ 6 w 6"/>
                <a:gd name="T7" fmla="*/ 0 h 5"/>
                <a:gd name="T8" fmla="*/ 0 60000 65536"/>
                <a:gd name="T9" fmla="*/ 0 60000 65536"/>
                <a:gd name="T10" fmla="*/ 0 60000 65536"/>
                <a:gd name="T11" fmla="*/ 0 60000 65536"/>
                <a:gd name="T12" fmla="*/ 0 w 6"/>
                <a:gd name="T13" fmla="*/ 0 h 5"/>
                <a:gd name="T14" fmla="*/ 6 w 6"/>
                <a:gd name="T15" fmla="*/ 5 h 5"/>
              </a:gdLst>
              <a:ahLst/>
              <a:cxnLst>
                <a:cxn ang="T8">
                  <a:pos x="T0" y="T1"/>
                </a:cxn>
                <a:cxn ang="T9">
                  <a:pos x="T2" y="T3"/>
                </a:cxn>
                <a:cxn ang="T10">
                  <a:pos x="T4" y="T5"/>
                </a:cxn>
                <a:cxn ang="T11">
                  <a:pos x="T6" y="T7"/>
                </a:cxn>
              </a:cxnLst>
              <a:rect l="T12" t="T13" r="T14" b="T15"/>
              <a:pathLst>
                <a:path w="6" h="5">
                  <a:moveTo>
                    <a:pt x="6" y="0"/>
                  </a:moveTo>
                  <a:lnTo>
                    <a:pt x="2" y="4"/>
                  </a:lnTo>
                  <a:lnTo>
                    <a:pt x="0" y="5"/>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4" name="Freeform 1046"/>
            <p:cNvSpPr>
              <a:spLocks/>
            </p:cNvSpPr>
            <p:nvPr/>
          </p:nvSpPr>
          <p:spPr bwMode="auto">
            <a:xfrm>
              <a:off x="1069" y="3095"/>
              <a:ext cx="88" cy="29"/>
            </a:xfrm>
            <a:custGeom>
              <a:avLst/>
              <a:gdLst>
                <a:gd name="T0" fmla="*/ 83 w 88"/>
                <a:gd name="T1" fmla="*/ 0 h 29"/>
                <a:gd name="T2" fmla="*/ 81 w 88"/>
                <a:gd name="T3" fmla="*/ 0 h 29"/>
                <a:gd name="T4" fmla="*/ 75 w 88"/>
                <a:gd name="T5" fmla="*/ 8 h 29"/>
                <a:gd name="T6" fmla="*/ 65 w 88"/>
                <a:gd name="T7" fmla="*/ 15 h 29"/>
                <a:gd name="T8" fmla="*/ 56 w 88"/>
                <a:gd name="T9" fmla="*/ 19 h 29"/>
                <a:gd name="T10" fmla="*/ 46 w 88"/>
                <a:gd name="T11" fmla="*/ 21 h 29"/>
                <a:gd name="T12" fmla="*/ 35 w 88"/>
                <a:gd name="T13" fmla="*/ 19 h 29"/>
                <a:gd name="T14" fmla="*/ 25 w 88"/>
                <a:gd name="T15" fmla="*/ 17 h 29"/>
                <a:gd name="T16" fmla="*/ 15 w 88"/>
                <a:gd name="T17" fmla="*/ 13 h 29"/>
                <a:gd name="T18" fmla="*/ 6 w 88"/>
                <a:gd name="T19" fmla="*/ 8 h 29"/>
                <a:gd name="T20" fmla="*/ 0 w 88"/>
                <a:gd name="T21" fmla="*/ 13 h 29"/>
                <a:gd name="T22" fmla="*/ 12 w 88"/>
                <a:gd name="T23" fmla="*/ 21 h 29"/>
                <a:gd name="T24" fmla="*/ 23 w 88"/>
                <a:gd name="T25" fmla="*/ 25 h 29"/>
                <a:gd name="T26" fmla="*/ 35 w 88"/>
                <a:gd name="T27" fmla="*/ 29 h 29"/>
                <a:gd name="T28" fmla="*/ 46 w 88"/>
                <a:gd name="T29" fmla="*/ 29 h 29"/>
                <a:gd name="T30" fmla="*/ 58 w 88"/>
                <a:gd name="T31" fmla="*/ 27 h 29"/>
                <a:gd name="T32" fmla="*/ 69 w 88"/>
                <a:gd name="T33" fmla="*/ 21 h 29"/>
                <a:gd name="T34" fmla="*/ 79 w 88"/>
                <a:gd name="T35" fmla="*/ 15 h 29"/>
                <a:gd name="T36" fmla="*/ 88 w 88"/>
                <a:gd name="T37" fmla="*/ 6 h 29"/>
                <a:gd name="T38" fmla="*/ 83 w 88"/>
                <a:gd name="T39" fmla="*/ 0 h 2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29"/>
                <a:gd name="T62" fmla="*/ 88 w 88"/>
                <a:gd name="T63" fmla="*/ 29 h 2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29">
                  <a:moveTo>
                    <a:pt x="83" y="0"/>
                  </a:moveTo>
                  <a:lnTo>
                    <a:pt x="81" y="0"/>
                  </a:lnTo>
                  <a:lnTo>
                    <a:pt x="75" y="8"/>
                  </a:lnTo>
                  <a:lnTo>
                    <a:pt x="65" y="15"/>
                  </a:lnTo>
                  <a:lnTo>
                    <a:pt x="56" y="19"/>
                  </a:lnTo>
                  <a:lnTo>
                    <a:pt x="46" y="21"/>
                  </a:lnTo>
                  <a:lnTo>
                    <a:pt x="35" y="19"/>
                  </a:lnTo>
                  <a:lnTo>
                    <a:pt x="25" y="17"/>
                  </a:lnTo>
                  <a:lnTo>
                    <a:pt x="15" y="13"/>
                  </a:lnTo>
                  <a:lnTo>
                    <a:pt x="6" y="8"/>
                  </a:lnTo>
                  <a:lnTo>
                    <a:pt x="0" y="13"/>
                  </a:lnTo>
                  <a:lnTo>
                    <a:pt x="12" y="21"/>
                  </a:lnTo>
                  <a:lnTo>
                    <a:pt x="23" y="25"/>
                  </a:lnTo>
                  <a:lnTo>
                    <a:pt x="35" y="29"/>
                  </a:lnTo>
                  <a:lnTo>
                    <a:pt x="46" y="29"/>
                  </a:lnTo>
                  <a:lnTo>
                    <a:pt x="58" y="27"/>
                  </a:lnTo>
                  <a:lnTo>
                    <a:pt x="69" y="21"/>
                  </a:lnTo>
                  <a:lnTo>
                    <a:pt x="79" y="15"/>
                  </a:lnTo>
                  <a:lnTo>
                    <a:pt x="88" y="6"/>
                  </a:ln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5" name="Freeform 1047"/>
            <p:cNvSpPr>
              <a:spLocks/>
            </p:cNvSpPr>
            <p:nvPr/>
          </p:nvSpPr>
          <p:spPr bwMode="auto">
            <a:xfrm>
              <a:off x="1152" y="3060"/>
              <a:ext cx="34" cy="41"/>
            </a:xfrm>
            <a:custGeom>
              <a:avLst/>
              <a:gdLst>
                <a:gd name="T0" fmla="*/ 28 w 34"/>
                <a:gd name="T1" fmla="*/ 0 h 41"/>
                <a:gd name="T2" fmla="*/ 0 w 34"/>
                <a:gd name="T3" fmla="*/ 35 h 41"/>
                <a:gd name="T4" fmla="*/ 5 w 34"/>
                <a:gd name="T5" fmla="*/ 41 h 41"/>
                <a:gd name="T6" fmla="*/ 34 w 34"/>
                <a:gd name="T7" fmla="*/ 6 h 41"/>
                <a:gd name="T8" fmla="*/ 28 w 34"/>
                <a:gd name="T9" fmla="*/ 0 h 41"/>
                <a:gd name="T10" fmla="*/ 0 60000 65536"/>
                <a:gd name="T11" fmla="*/ 0 60000 65536"/>
                <a:gd name="T12" fmla="*/ 0 60000 65536"/>
                <a:gd name="T13" fmla="*/ 0 60000 65536"/>
                <a:gd name="T14" fmla="*/ 0 60000 65536"/>
                <a:gd name="T15" fmla="*/ 0 w 34"/>
                <a:gd name="T16" fmla="*/ 0 h 41"/>
                <a:gd name="T17" fmla="*/ 34 w 34"/>
                <a:gd name="T18" fmla="*/ 41 h 41"/>
              </a:gdLst>
              <a:ahLst/>
              <a:cxnLst>
                <a:cxn ang="T10">
                  <a:pos x="T0" y="T1"/>
                </a:cxn>
                <a:cxn ang="T11">
                  <a:pos x="T2" y="T3"/>
                </a:cxn>
                <a:cxn ang="T12">
                  <a:pos x="T4" y="T5"/>
                </a:cxn>
                <a:cxn ang="T13">
                  <a:pos x="T6" y="T7"/>
                </a:cxn>
                <a:cxn ang="T14">
                  <a:pos x="T8" y="T9"/>
                </a:cxn>
              </a:cxnLst>
              <a:rect l="T15" t="T16" r="T17" b="T18"/>
              <a:pathLst>
                <a:path w="34" h="41">
                  <a:moveTo>
                    <a:pt x="28" y="0"/>
                  </a:moveTo>
                  <a:lnTo>
                    <a:pt x="0" y="35"/>
                  </a:lnTo>
                  <a:lnTo>
                    <a:pt x="5" y="41"/>
                  </a:lnTo>
                  <a:lnTo>
                    <a:pt x="34" y="6"/>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6" name="Freeform 1048"/>
            <p:cNvSpPr>
              <a:spLocks/>
            </p:cNvSpPr>
            <p:nvPr/>
          </p:nvSpPr>
          <p:spPr bwMode="auto">
            <a:xfrm>
              <a:off x="1180" y="2997"/>
              <a:ext cx="93" cy="69"/>
            </a:xfrm>
            <a:custGeom>
              <a:avLst/>
              <a:gdLst>
                <a:gd name="T0" fmla="*/ 83 w 93"/>
                <a:gd name="T1" fmla="*/ 6 h 69"/>
                <a:gd name="T2" fmla="*/ 85 w 93"/>
                <a:gd name="T3" fmla="*/ 0 h 69"/>
                <a:gd name="T4" fmla="*/ 0 w 93"/>
                <a:gd name="T5" fmla="*/ 63 h 69"/>
                <a:gd name="T6" fmla="*/ 6 w 93"/>
                <a:gd name="T7" fmla="*/ 69 h 69"/>
                <a:gd name="T8" fmla="*/ 89 w 93"/>
                <a:gd name="T9" fmla="*/ 8 h 69"/>
                <a:gd name="T10" fmla="*/ 89 w 93"/>
                <a:gd name="T11" fmla="*/ 0 h 69"/>
                <a:gd name="T12" fmla="*/ 89 w 93"/>
                <a:gd name="T13" fmla="*/ 8 h 69"/>
                <a:gd name="T14" fmla="*/ 93 w 93"/>
                <a:gd name="T15" fmla="*/ 4 h 69"/>
                <a:gd name="T16" fmla="*/ 89 w 93"/>
                <a:gd name="T17" fmla="*/ 0 h 69"/>
                <a:gd name="T18" fmla="*/ 83 w 93"/>
                <a:gd name="T19" fmla="*/ 6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69"/>
                <a:gd name="T32" fmla="*/ 93 w 93"/>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69">
                  <a:moveTo>
                    <a:pt x="83" y="6"/>
                  </a:moveTo>
                  <a:lnTo>
                    <a:pt x="85" y="0"/>
                  </a:lnTo>
                  <a:lnTo>
                    <a:pt x="0" y="63"/>
                  </a:lnTo>
                  <a:lnTo>
                    <a:pt x="6" y="69"/>
                  </a:lnTo>
                  <a:lnTo>
                    <a:pt x="89" y="8"/>
                  </a:lnTo>
                  <a:lnTo>
                    <a:pt x="89" y="0"/>
                  </a:lnTo>
                  <a:lnTo>
                    <a:pt x="89" y="8"/>
                  </a:lnTo>
                  <a:lnTo>
                    <a:pt x="93" y="4"/>
                  </a:lnTo>
                  <a:lnTo>
                    <a:pt x="89" y="0"/>
                  </a:lnTo>
                  <a:lnTo>
                    <a:pt x="8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7" name="Freeform 1049"/>
            <p:cNvSpPr>
              <a:spLocks/>
            </p:cNvSpPr>
            <p:nvPr/>
          </p:nvSpPr>
          <p:spPr bwMode="auto">
            <a:xfrm>
              <a:off x="1150" y="2886"/>
              <a:ext cx="119" cy="117"/>
            </a:xfrm>
            <a:custGeom>
              <a:avLst/>
              <a:gdLst>
                <a:gd name="T0" fmla="*/ 5 w 119"/>
                <a:gd name="T1" fmla="*/ 7 h 117"/>
                <a:gd name="T2" fmla="*/ 0 w 119"/>
                <a:gd name="T3" fmla="*/ 7 h 117"/>
                <a:gd name="T4" fmla="*/ 113 w 119"/>
                <a:gd name="T5" fmla="*/ 117 h 117"/>
                <a:gd name="T6" fmla="*/ 119 w 119"/>
                <a:gd name="T7" fmla="*/ 111 h 117"/>
                <a:gd name="T8" fmla="*/ 5 w 119"/>
                <a:gd name="T9" fmla="*/ 2 h 117"/>
                <a:gd name="T10" fmla="*/ 0 w 119"/>
                <a:gd name="T11" fmla="*/ 4 h 117"/>
                <a:gd name="T12" fmla="*/ 5 w 119"/>
                <a:gd name="T13" fmla="*/ 2 h 117"/>
                <a:gd name="T14" fmla="*/ 2 w 119"/>
                <a:gd name="T15" fmla="*/ 0 h 117"/>
                <a:gd name="T16" fmla="*/ 0 w 119"/>
                <a:gd name="T17" fmla="*/ 4 h 117"/>
                <a:gd name="T18" fmla="*/ 5 w 119"/>
                <a:gd name="T19" fmla="*/ 7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117"/>
                <a:gd name="T32" fmla="*/ 119 w 119"/>
                <a:gd name="T33" fmla="*/ 117 h 1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117">
                  <a:moveTo>
                    <a:pt x="5" y="7"/>
                  </a:moveTo>
                  <a:lnTo>
                    <a:pt x="0" y="7"/>
                  </a:lnTo>
                  <a:lnTo>
                    <a:pt x="113" y="117"/>
                  </a:lnTo>
                  <a:lnTo>
                    <a:pt x="119" y="111"/>
                  </a:lnTo>
                  <a:lnTo>
                    <a:pt x="5" y="2"/>
                  </a:lnTo>
                  <a:lnTo>
                    <a:pt x="0" y="4"/>
                  </a:lnTo>
                  <a:lnTo>
                    <a:pt x="5" y="2"/>
                  </a:lnTo>
                  <a:lnTo>
                    <a:pt x="2" y="0"/>
                  </a:lnTo>
                  <a:lnTo>
                    <a:pt x="0" y="4"/>
                  </a:lnTo>
                  <a:lnTo>
                    <a:pt x="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8" name="Freeform 1050"/>
            <p:cNvSpPr>
              <a:spLocks/>
            </p:cNvSpPr>
            <p:nvPr/>
          </p:nvSpPr>
          <p:spPr bwMode="auto">
            <a:xfrm>
              <a:off x="1092" y="2890"/>
              <a:ext cx="63" cy="101"/>
            </a:xfrm>
            <a:custGeom>
              <a:avLst/>
              <a:gdLst>
                <a:gd name="T0" fmla="*/ 6 w 63"/>
                <a:gd name="T1" fmla="*/ 101 h 101"/>
                <a:gd name="T2" fmla="*/ 8 w 63"/>
                <a:gd name="T3" fmla="*/ 101 h 101"/>
                <a:gd name="T4" fmla="*/ 63 w 63"/>
                <a:gd name="T5" fmla="*/ 3 h 101"/>
                <a:gd name="T6" fmla="*/ 58 w 63"/>
                <a:gd name="T7" fmla="*/ 0 h 101"/>
                <a:gd name="T8" fmla="*/ 0 w 63"/>
                <a:gd name="T9" fmla="*/ 98 h 101"/>
                <a:gd name="T10" fmla="*/ 6 w 63"/>
                <a:gd name="T11" fmla="*/ 101 h 101"/>
                <a:gd name="T12" fmla="*/ 0 60000 65536"/>
                <a:gd name="T13" fmla="*/ 0 60000 65536"/>
                <a:gd name="T14" fmla="*/ 0 60000 65536"/>
                <a:gd name="T15" fmla="*/ 0 60000 65536"/>
                <a:gd name="T16" fmla="*/ 0 60000 65536"/>
                <a:gd name="T17" fmla="*/ 0 60000 65536"/>
                <a:gd name="T18" fmla="*/ 0 w 63"/>
                <a:gd name="T19" fmla="*/ 0 h 101"/>
                <a:gd name="T20" fmla="*/ 63 w 63"/>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63" h="101">
                  <a:moveTo>
                    <a:pt x="6" y="101"/>
                  </a:moveTo>
                  <a:lnTo>
                    <a:pt x="8" y="101"/>
                  </a:lnTo>
                  <a:lnTo>
                    <a:pt x="63" y="3"/>
                  </a:lnTo>
                  <a:lnTo>
                    <a:pt x="58" y="0"/>
                  </a:lnTo>
                  <a:lnTo>
                    <a:pt x="0" y="98"/>
                  </a:lnTo>
                  <a:lnTo>
                    <a:pt x="6"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59" name="Freeform 1055"/>
            <p:cNvSpPr>
              <a:spLocks/>
            </p:cNvSpPr>
            <p:nvPr/>
          </p:nvSpPr>
          <p:spPr bwMode="auto">
            <a:xfrm>
              <a:off x="2034" y="2907"/>
              <a:ext cx="448" cy="409"/>
            </a:xfrm>
            <a:custGeom>
              <a:avLst/>
              <a:gdLst>
                <a:gd name="T0" fmla="*/ 69 w 448"/>
                <a:gd name="T1" fmla="*/ 336 h 409"/>
                <a:gd name="T2" fmla="*/ 75 w 448"/>
                <a:gd name="T3" fmla="*/ 369 h 409"/>
                <a:gd name="T4" fmla="*/ 83 w 448"/>
                <a:gd name="T5" fmla="*/ 397 h 409"/>
                <a:gd name="T6" fmla="*/ 85 w 448"/>
                <a:gd name="T7" fmla="*/ 409 h 409"/>
                <a:gd name="T8" fmla="*/ 94 w 448"/>
                <a:gd name="T9" fmla="*/ 403 h 409"/>
                <a:gd name="T10" fmla="*/ 104 w 448"/>
                <a:gd name="T11" fmla="*/ 397 h 409"/>
                <a:gd name="T12" fmla="*/ 117 w 448"/>
                <a:gd name="T13" fmla="*/ 388 h 409"/>
                <a:gd name="T14" fmla="*/ 135 w 448"/>
                <a:gd name="T15" fmla="*/ 378 h 409"/>
                <a:gd name="T16" fmla="*/ 158 w 448"/>
                <a:gd name="T17" fmla="*/ 363 h 409"/>
                <a:gd name="T18" fmla="*/ 398 w 448"/>
                <a:gd name="T19" fmla="*/ 196 h 409"/>
                <a:gd name="T20" fmla="*/ 424 w 448"/>
                <a:gd name="T21" fmla="*/ 175 h 409"/>
                <a:gd name="T22" fmla="*/ 444 w 448"/>
                <a:gd name="T23" fmla="*/ 146 h 409"/>
                <a:gd name="T24" fmla="*/ 438 w 448"/>
                <a:gd name="T25" fmla="*/ 134 h 409"/>
                <a:gd name="T26" fmla="*/ 424 w 448"/>
                <a:gd name="T27" fmla="*/ 130 h 409"/>
                <a:gd name="T28" fmla="*/ 411 w 448"/>
                <a:gd name="T29" fmla="*/ 130 h 409"/>
                <a:gd name="T30" fmla="*/ 396 w 448"/>
                <a:gd name="T31" fmla="*/ 138 h 409"/>
                <a:gd name="T32" fmla="*/ 378 w 448"/>
                <a:gd name="T33" fmla="*/ 148 h 409"/>
                <a:gd name="T34" fmla="*/ 380 w 448"/>
                <a:gd name="T35" fmla="*/ 142 h 409"/>
                <a:gd name="T36" fmla="*/ 413 w 448"/>
                <a:gd name="T37" fmla="*/ 115 h 409"/>
                <a:gd name="T38" fmla="*/ 434 w 448"/>
                <a:gd name="T39" fmla="*/ 79 h 409"/>
                <a:gd name="T40" fmla="*/ 426 w 448"/>
                <a:gd name="T41" fmla="*/ 63 h 409"/>
                <a:gd name="T42" fmla="*/ 417 w 448"/>
                <a:gd name="T43" fmla="*/ 59 h 409"/>
                <a:gd name="T44" fmla="*/ 403 w 448"/>
                <a:gd name="T45" fmla="*/ 61 h 409"/>
                <a:gd name="T46" fmla="*/ 386 w 448"/>
                <a:gd name="T47" fmla="*/ 71 h 409"/>
                <a:gd name="T48" fmla="*/ 369 w 448"/>
                <a:gd name="T49" fmla="*/ 86 h 409"/>
                <a:gd name="T50" fmla="*/ 367 w 448"/>
                <a:gd name="T51" fmla="*/ 81 h 409"/>
                <a:gd name="T52" fmla="*/ 382 w 448"/>
                <a:gd name="T53" fmla="*/ 56 h 409"/>
                <a:gd name="T54" fmla="*/ 392 w 448"/>
                <a:gd name="T55" fmla="*/ 29 h 409"/>
                <a:gd name="T56" fmla="*/ 388 w 448"/>
                <a:gd name="T57" fmla="*/ 15 h 409"/>
                <a:gd name="T58" fmla="*/ 378 w 448"/>
                <a:gd name="T59" fmla="*/ 15 h 409"/>
                <a:gd name="T60" fmla="*/ 371 w 448"/>
                <a:gd name="T61" fmla="*/ 15 h 409"/>
                <a:gd name="T62" fmla="*/ 355 w 448"/>
                <a:gd name="T63" fmla="*/ 29 h 409"/>
                <a:gd name="T64" fmla="*/ 336 w 448"/>
                <a:gd name="T65" fmla="*/ 44 h 409"/>
                <a:gd name="T66" fmla="*/ 329 w 448"/>
                <a:gd name="T67" fmla="*/ 46 h 409"/>
                <a:gd name="T68" fmla="*/ 336 w 448"/>
                <a:gd name="T69" fmla="*/ 29 h 409"/>
                <a:gd name="T70" fmla="*/ 342 w 448"/>
                <a:gd name="T71" fmla="*/ 11 h 409"/>
                <a:gd name="T72" fmla="*/ 327 w 448"/>
                <a:gd name="T73" fmla="*/ 0 h 409"/>
                <a:gd name="T74" fmla="*/ 309 w 448"/>
                <a:gd name="T75" fmla="*/ 4 h 409"/>
                <a:gd name="T76" fmla="*/ 296 w 448"/>
                <a:gd name="T77" fmla="*/ 17 h 409"/>
                <a:gd name="T78" fmla="*/ 288 w 448"/>
                <a:gd name="T79" fmla="*/ 27 h 409"/>
                <a:gd name="T80" fmla="*/ 281 w 448"/>
                <a:gd name="T81" fmla="*/ 36 h 409"/>
                <a:gd name="T82" fmla="*/ 269 w 448"/>
                <a:gd name="T83" fmla="*/ 52 h 409"/>
                <a:gd name="T84" fmla="*/ 252 w 448"/>
                <a:gd name="T85" fmla="*/ 84 h 409"/>
                <a:gd name="T86" fmla="*/ 236 w 448"/>
                <a:gd name="T87" fmla="*/ 115 h 409"/>
                <a:gd name="T88" fmla="*/ 233 w 448"/>
                <a:gd name="T89" fmla="*/ 100 h 409"/>
                <a:gd name="T90" fmla="*/ 238 w 448"/>
                <a:gd name="T91" fmla="*/ 56 h 409"/>
                <a:gd name="T92" fmla="*/ 233 w 448"/>
                <a:gd name="T93" fmla="*/ 29 h 409"/>
                <a:gd name="T94" fmla="*/ 233 w 448"/>
                <a:gd name="T95" fmla="*/ 23 h 409"/>
                <a:gd name="T96" fmla="*/ 208 w 448"/>
                <a:gd name="T97" fmla="*/ 36 h 409"/>
                <a:gd name="T98" fmla="*/ 198 w 448"/>
                <a:gd name="T99" fmla="*/ 61 h 409"/>
                <a:gd name="T100" fmla="*/ 190 w 448"/>
                <a:gd name="T101" fmla="*/ 88 h 409"/>
                <a:gd name="T102" fmla="*/ 183 w 448"/>
                <a:gd name="T103" fmla="*/ 125 h 409"/>
                <a:gd name="T104" fmla="*/ 165 w 448"/>
                <a:gd name="T105" fmla="*/ 161 h 409"/>
                <a:gd name="T106" fmla="*/ 139 w 448"/>
                <a:gd name="T107" fmla="*/ 192 h 409"/>
                <a:gd name="T108" fmla="*/ 98 w 448"/>
                <a:gd name="T109" fmla="*/ 211 h 409"/>
                <a:gd name="T110" fmla="*/ 52 w 448"/>
                <a:gd name="T111" fmla="*/ 230 h 409"/>
                <a:gd name="T112" fmla="*/ 25 w 448"/>
                <a:gd name="T113" fmla="*/ 246 h 409"/>
                <a:gd name="T114" fmla="*/ 4 w 448"/>
                <a:gd name="T115" fmla="*/ 259 h 409"/>
                <a:gd name="T116" fmla="*/ 2 w 448"/>
                <a:gd name="T117" fmla="*/ 263 h 409"/>
                <a:gd name="T118" fmla="*/ 31 w 448"/>
                <a:gd name="T119" fmla="*/ 282 h 409"/>
                <a:gd name="T120" fmla="*/ 50 w 448"/>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8"/>
                <a:gd name="T184" fmla="*/ 0 h 409"/>
                <a:gd name="T185" fmla="*/ 448 w 448"/>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8" h="409">
                  <a:moveTo>
                    <a:pt x="62" y="324"/>
                  </a:moveTo>
                  <a:lnTo>
                    <a:pt x="68" y="328"/>
                  </a:lnTo>
                  <a:lnTo>
                    <a:pt x="69" y="336"/>
                  </a:lnTo>
                  <a:lnTo>
                    <a:pt x="71" y="345"/>
                  </a:lnTo>
                  <a:lnTo>
                    <a:pt x="73" y="357"/>
                  </a:lnTo>
                  <a:lnTo>
                    <a:pt x="75" y="369"/>
                  </a:lnTo>
                  <a:lnTo>
                    <a:pt x="77" y="380"/>
                  </a:lnTo>
                  <a:lnTo>
                    <a:pt x="79" y="390"/>
                  </a:lnTo>
                  <a:lnTo>
                    <a:pt x="83" y="397"/>
                  </a:lnTo>
                  <a:lnTo>
                    <a:pt x="83" y="407"/>
                  </a:lnTo>
                  <a:lnTo>
                    <a:pt x="85" y="409"/>
                  </a:lnTo>
                  <a:lnTo>
                    <a:pt x="89" y="407"/>
                  </a:lnTo>
                  <a:lnTo>
                    <a:pt x="91" y="405"/>
                  </a:lnTo>
                  <a:lnTo>
                    <a:pt x="94" y="403"/>
                  </a:lnTo>
                  <a:lnTo>
                    <a:pt x="98" y="401"/>
                  </a:lnTo>
                  <a:lnTo>
                    <a:pt x="102" y="399"/>
                  </a:lnTo>
                  <a:lnTo>
                    <a:pt x="104" y="397"/>
                  </a:lnTo>
                  <a:lnTo>
                    <a:pt x="108" y="395"/>
                  </a:lnTo>
                  <a:lnTo>
                    <a:pt x="112" y="393"/>
                  </a:lnTo>
                  <a:lnTo>
                    <a:pt x="117" y="388"/>
                  </a:lnTo>
                  <a:lnTo>
                    <a:pt x="123" y="384"/>
                  </a:lnTo>
                  <a:lnTo>
                    <a:pt x="129" y="382"/>
                  </a:lnTo>
                  <a:lnTo>
                    <a:pt x="135" y="378"/>
                  </a:lnTo>
                  <a:lnTo>
                    <a:pt x="140" y="374"/>
                  </a:lnTo>
                  <a:lnTo>
                    <a:pt x="148" y="369"/>
                  </a:lnTo>
                  <a:lnTo>
                    <a:pt x="158" y="363"/>
                  </a:lnTo>
                  <a:lnTo>
                    <a:pt x="167" y="355"/>
                  </a:lnTo>
                  <a:lnTo>
                    <a:pt x="390" y="201"/>
                  </a:lnTo>
                  <a:lnTo>
                    <a:pt x="398" y="196"/>
                  </a:lnTo>
                  <a:lnTo>
                    <a:pt x="407" y="190"/>
                  </a:lnTo>
                  <a:lnTo>
                    <a:pt x="415" y="182"/>
                  </a:lnTo>
                  <a:lnTo>
                    <a:pt x="424" y="175"/>
                  </a:lnTo>
                  <a:lnTo>
                    <a:pt x="432" y="165"/>
                  </a:lnTo>
                  <a:lnTo>
                    <a:pt x="440" y="155"/>
                  </a:lnTo>
                  <a:lnTo>
                    <a:pt x="444" y="146"/>
                  </a:lnTo>
                  <a:lnTo>
                    <a:pt x="448" y="136"/>
                  </a:lnTo>
                  <a:lnTo>
                    <a:pt x="444" y="136"/>
                  </a:lnTo>
                  <a:lnTo>
                    <a:pt x="438" y="134"/>
                  </a:lnTo>
                  <a:lnTo>
                    <a:pt x="434" y="134"/>
                  </a:lnTo>
                  <a:lnTo>
                    <a:pt x="428" y="132"/>
                  </a:lnTo>
                  <a:lnTo>
                    <a:pt x="424" y="130"/>
                  </a:lnTo>
                  <a:lnTo>
                    <a:pt x="419" y="130"/>
                  </a:lnTo>
                  <a:lnTo>
                    <a:pt x="415" y="130"/>
                  </a:lnTo>
                  <a:lnTo>
                    <a:pt x="411" y="130"/>
                  </a:lnTo>
                  <a:lnTo>
                    <a:pt x="405" y="132"/>
                  </a:lnTo>
                  <a:lnTo>
                    <a:pt x="400" y="134"/>
                  </a:lnTo>
                  <a:lnTo>
                    <a:pt x="396" y="138"/>
                  </a:lnTo>
                  <a:lnTo>
                    <a:pt x="390" y="142"/>
                  </a:lnTo>
                  <a:lnTo>
                    <a:pt x="384" y="146"/>
                  </a:lnTo>
                  <a:lnTo>
                    <a:pt x="378" y="148"/>
                  </a:lnTo>
                  <a:lnTo>
                    <a:pt x="373" y="150"/>
                  </a:lnTo>
                  <a:lnTo>
                    <a:pt x="369" y="152"/>
                  </a:lnTo>
                  <a:lnTo>
                    <a:pt x="380" y="142"/>
                  </a:lnTo>
                  <a:lnTo>
                    <a:pt x="392" y="134"/>
                  </a:lnTo>
                  <a:lnTo>
                    <a:pt x="403" y="125"/>
                  </a:lnTo>
                  <a:lnTo>
                    <a:pt x="413" y="115"/>
                  </a:lnTo>
                  <a:lnTo>
                    <a:pt x="423" y="104"/>
                  </a:lnTo>
                  <a:lnTo>
                    <a:pt x="428" y="92"/>
                  </a:lnTo>
                  <a:lnTo>
                    <a:pt x="434" y="79"/>
                  </a:lnTo>
                  <a:lnTo>
                    <a:pt x="436" y="63"/>
                  </a:lnTo>
                  <a:lnTo>
                    <a:pt x="430" y="63"/>
                  </a:lnTo>
                  <a:lnTo>
                    <a:pt x="426" y="63"/>
                  </a:lnTo>
                  <a:lnTo>
                    <a:pt x="424" y="61"/>
                  </a:lnTo>
                  <a:lnTo>
                    <a:pt x="421" y="61"/>
                  </a:lnTo>
                  <a:lnTo>
                    <a:pt x="417" y="59"/>
                  </a:lnTo>
                  <a:lnTo>
                    <a:pt x="413" y="59"/>
                  </a:lnTo>
                  <a:lnTo>
                    <a:pt x="407" y="59"/>
                  </a:lnTo>
                  <a:lnTo>
                    <a:pt x="403" y="61"/>
                  </a:lnTo>
                  <a:lnTo>
                    <a:pt x="398" y="63"/>
                  </a:lnTo>
                  <a:lnTo>
                    <a:pt x="392" y="67"/>
                  </a:lnTo>
                  <a:lnTo>
                    <a:pt x="386" y="71"/>
                  </a:lnTo>
                  <a:lnTo>
                    <a:pt x="380" y="77"/>
                  </a:lnTo>
                  <a:lnTo>
                    <a:pt x="375" y="82"/>
                  </a:lnTo>
                  <a:lnTo>
                    <a:pt x="369" y="86"/>
                  </a:lnTo>
                  <a:lnTo>
                    <a:pt x="363" y="88"/>
                  </a:lnTo>
                  <a:lnTo>
                    <a:pt x="359" y="90"/>
                  </a:lnTo>
                  <a:lnTo>
                    <a:pt x="367" y="81"/>
                  </a:lnTo>
                  <a:lnTo>
                    <a:pt x="373" y="71"/>
                  </a:lnTo>
                  <a:lnTo>
                    <a:pt x="378" y="63"/>
                  </a:lnTo>
                  <a:lnTo>
                    <a:pt x="382" y="56"/>
                  </a:lnTo>
                  <a:lnTo>
                    <a:pt x="386" y="46"/>
                  </a:lnTo>
                  <a:lnTo>
                    <a:pt x="390" y="38"/>
                  </a:lnTo>
                  <a:lnTo>
                    <a:pt x="392" y="29"/>
                  </a:lnTo>
                  <a:lnTo>
                    <a:pt x="394" y="15"/>
                  </a:lnTo>
                  <a:lnTo>
                    <a:pt x="392" y="15"/>
                  </a:lnTo>
                  <a:lnTo>
                    <a:pt x="388" y="15"/>
                  </a:lnTo>
                  <a:lnTo>
                    <a:pt x="386" y="15"/>
                  </a:lnTo>
                  <a:lnTo>
                    <a:pt x="382" y="15"/>
                  </a:lnTo>
                  <a:lnTo>
                    <a:pt x="378" y="15"/>
                  </a:lnTo>
                  <a:lnTo>
                    <a:pt x="377" y="15"/>
                  </a:lnTo>
                  <a:lnTo>
                    <a:pt x="373" y="15"/>
                  </a:lnTo>
                  <a:lnTo>
                    <a:pt x="371" y="15"/>
                  </a:lnTo>
                  <a:lnTo>
                    <a:pt x="367" y="19"/>
                  </a:lnTo>
                  <a:lnTo>
                    <a:pt x="361" y="23"/>
                  </a:lnTo>
                  <a:lnTo>
                    <a:pt x="355" y="29"/>
                  </a:lnTo>
                  <a:lnTo>
                    <a:pt x="350" y="34"/>
                  </a:lnTo>
                  <a:lnTo>
                    <a:pt x="342" y="40"/>
                  </a:lnTo>
                  <a:lnTo>
                    <a:pt x="336" y="44"/>
                  </a:lnTo>
                  <a:lnTo>
                    <a:pt x="330" y="50"/>
                  </a:lnTo>
                  <a:lnTo>
                    <a:pt x="327" y="52"/>
                  </a:lnTo>
                  <a:lnTo>
                    <a:pt x="329" y="46"/>
                  </a:lnTo>
                  <a:lnTo>
                    <a:pt x="332" y="38"/>
                  </a:lnTo>
                  <a:lnTo>
                    <a:pt x="334" y="34"/>
                  </a:lnTo>
                  <a:lnTo>
                    <a:pt x="336" y="29"/>
                  </a:lnTo>
                  <a:lnTo>
                    <a:pt x="338" y="23"/>
                  </a:lnTo>
                  <a:lnTo>
                    <a:pt x="340" y="19"/>
                  </a:lnTo>
                  <a:lnTo>
                    <a:pt x="342" y="11"/>
                  </a:lnTo>
                  <a:lnTo>
                    <a:pt x="342" y="4"/>
                  </a:lnTo>
                  <a:lnTo>
                    <a:pt x="334" y="2"/>
                  </a:lnTo>
                  <a:lnTo>
                    <a:pt x="327" y="0"/>
                  </a:lnTo>
                  <a:lnTo>
                    <a:pt x="321" y="0"/>
                  </a:lnTo>
                  <a:lnTo>
                    <a:pt x="315" y="2"/>
                  </a:lnTo>
                  <a:lnTo>
                    <a:pt x="309" y="4"/>
                  </a:lnTo>
                  <a:lnTo>
                    <a:pt x="306" y="8"/>
                  </a:lnTo>
                  <a:lnTo>
                    <a:pt x="300" y="11"/>
                  </a:lnTo>
                  <a:lnTo>
                    <a:pt x="296" y="17"/>
                  </a:lnTo>
                  <a:lnTo>
                    <a:pt x="294" y="21"/>
                  </a:lnTo>
                  <a:lnTo>
                    <a:pt x="290" y="23"/>
                  </a:lnTo>
                  <a:lnTo>
                    <a:pt x="288" y="27"/>
                  </a:lnTo>
                  <a:lnTo>
                    <a:pt x="286" y="31"/>
                  </a:lnTo>
                  <a:lnTo>
                    <a:pt x="284" y="34"/>
                  </a:lnTo>
                  <a:lnTo>
                    <a:pt x="281" y="36"/>
                  </a:lnTo>
                  <a:lnTo>
                    <a:pt x="279" y="40"/>
                  </a:lnTo>
                  <a:lnTo>
                    <a:pt x="277" y="42"/>
                  </a:lnTo>
                  <a:lnTo>
                    <a:pt x="269" y="52"/>
                  </a:lnTo>
                  <a:lnTo>
                    <a:pt x="263" y="61"/>
                  </a:lnTo>
                  <a:lnTo>
                    <a:pt x="258" y="73"/>
                  </a:lnTo>
                  <a:lnTo>
                    <a:pt x="252" y="84"/>
                  </a:lnTo>
                  <a:lnTo>
                    <a:pt x="248" y="94"/>
                  </a:lnTo>
                  <a:lnTo>
                    <a:pt x="242" y="105"/>
                  </a:lnTo>
                  <a:lnTo>
                    <a:pt x="236" y="115"/>
                  </a:lnTo>
                  <a:lnTo>
                    <a:pt x="231" y="123"/>
                  </a:lnTo>
                  <a:lnTo>
                    <a:pt x="231" y="111"/>
                  </a:lnTo>
                  <a:lnTo>
                    <a:pt x="233" y="100"/>
                  </a:lnTo>
                  <a:lnTo>
                    <a:pt x="236" y="84"/>
                  </a:lnTo>
                  <a:lnTo>
                    <a:pt x="238" y="69"/>
                  </a:lnTo>
                  <a:lnTo>
                    <a:pt x="238" y="56"/>
                  </a:lnTo>
                  <a:lnTo>
                    <a:pt x="238" y="42"/>
                  </a:lnTo>
                  <a:lnTo>
                    <a:pt x="236" y="34"/>
                  </a:lnTo>
                  <a:lnTo>
                    <a:pt x="233" y="29"/>
                  </a:lnTo>
                  <a:lnTo>
                    <a:pt x="231" y="23"/>
                  </a:lnTo>
                  <a:lnTo>
                    <a:pt x="225" y="19"/>
                  </a:lnTo>
                  <a:lnTo>
                    <a:pt x="233" y="23"/>
                  </a:lnTo>
                  <a:lnTo>
                    <a:pt x="211" y="21"/>
                  </a:lnTo>
                  <a:lnTo>
                    <a:pt x="210" y="29"/>
                  </a:lnTo>
                  <a:lnTo>
                    <a:pt x="208" y="36"/>
                  </a:lnTo>
                  <a:lnTo>
                    <a:pt x="206" y="44"/>
                  </a:lnTo>
                  <a:lnTo>
                    <a:pt x="202" y="54"/>
                  </a:lnTo>
                  <a:lnTo>
                    <a:pt x="198" y="61"/>
                  </a:lnTo>
                  <a:lnTo>
                    <a:pt x="194" y="71"/>
                  </a:lnTo>
                  <a:lnTo>
                    <a:pt x="192" y="79"/>
                  </a:lnTo>
                  <a:lnTo>
                    <a:pt x="190" y="88"/>
                  </a:lnTo>
                  <a:lnTo>
                    <a:pt x="188" y="100"/>
                  </a:lnTo>
                  <a:lnTo>
                    <a:pt x="187" y="111"/>
                  </a:lnTo>
                  <a:lnTo>
                    <a:pt x="183" y="125"/>
                  </a:lnTo>
                  <a:lnTo>
                    <a:pt x="177" y="138"/>
                  </a:lnTo>
                  <a:lnTo>
                    <a:pt x="171" y="150"/>
                  </a:lnTo>
                  <a:lnTo>
                    <a:pt x="165" y="161"/>
                  </a:lnTo>
                  <a:lnTo>
                    <a:pt x="158" y="173"/>
                  </a:lnTo>
                  <a:lnTo>
                    <a:pt x="150" y="182"/>
                  </a:lnTo>
                  <a:lnTo>
                    <a:pt x="139" y="192"/>
                  </a:lnTo>
                  <a:lnTo>
                    <a:pt x="127" y="200"/>
                  </a:lnTo>
                  <a:lnTo>
                    <a:pt x="114" y="205"/>
                  </a:lnTo>
                  <a:lnTo>
                    <a:pt x="98" y="211"/>
                  </a:lnTo>
                  <a:lnTo>
                    <a:pt x="83" y="217"/>
                  </a:lnTo>
                  <a:lnTo>
                    <a:pt x="68" y="223"/>
                  </a:lnTo>
                  <a:lnTo>
                    <a:pt x="52" y="230"/>
                  </a:lnTo>
                  <a:lnTo>
                    <a:pt x="37" y="242"/>
                  </a:lnTo>
                  <a:lnTo>
                    <a:pt x="31" y="242"/>
                  </a:lnTo>
                  <a:lnTo>
                    <a:pt x="25" y="246"/>
                  </a:lnTo>
                  <a:lnTo>
                    <a:pt x="18" y="249"/>
                  </a:lnTo>
                  <a:lnTo>
                    <a:pt x="10" y="255"/>
                  </a:lnTo>
                  <a:lnTo>
                    <a:pt x="4" y="259"/>
                  </a:lnTo>
                  <a:lnTo>
                    <a:pt x="0" y="263"/>
                  </a:lnTo>
                  <a:lnTo>
                    <a:pt x="0" y="265"/>
                  </a:lnTo>
                  <a:lnTo>
                    <a:pt x="2" y="263"/>
                  </a:lnTo>
                  <a:lnTo>
                    <a:pt x="14" y="269"/>
                  </a:lnTo>
                  <a:lnTo>
                    <a:pt x="21" y="274"/>
                  </a:lnTo>
                  <a:lnTo>
                    <a:pt x="31" y="282"/>
                  </a:lnTo>
                  <a:lnTo>
                    <a:pt x="39" y="290"/>
                  </a:lnTo>
                  <a:lnTo>
                    <a:pt x="45" y="297"/>
                  </a:lnTo>
                  <a:lnTo>
                    <a:pt x="50" y="307"/>
                  </a:lnTo>
                  <a:lnTo>
                    <a:pt x="56" y="315"/>
                  </a:lnTo>
                  <a:lnTo>
                    <a:pt x="62" y="32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0" name="Freeform 1056"/>
            <p:cNvSpPr>
              <a:spLocks/>
            </p:cNvSpPr>
            <p:nvPr/>
          </p:nvSpPr>
          <p:spPr bwMode="auto">
            <a:xfrm>
              <a:off x="2034" y="2907"/>
              <a:ext cx="448" cy="409"/>
            </a:xfrm>
            <a:custGeom>
              <a:avLst/>
              <a:gdLst>
                <a:gd name="T0" fmla="*/ 69 w 448"/>
                <a:gd name="T1" fmla="*/ 336 h 409"/>
                <a:gd name="T2" fmla="*/ 75 w 448"/>
                <a:gd name="T3" fmla="*/ 369 h 409"/>
                <a:gd name="T4" fmla="*/ 83 w 448"/>
                <a:gd name="T5" fmla="*/ 397 h 409"/>
                <a:gd name="T6" fmla="*/ 85 w 448"/>
                <a:gd name="T7" fmla="*/ 409 h 409"/>
                <a:gd name="T8" fmla="*/ 94 w 448"/>
                <a:gd name="T9" fmla="*/ 403 h 409"/>
                <a:gd name="T10" fmla="*/ 104 w 448"/>
                <a:gd name="T11" fmla="*/ 397 h 409"/>
                <a:gd name="T12" fmla="*/ 117 w 448"/>
                <a:gd name="T13" fmla="*/ 388 h 409"/>
                <a:gd name="T14" fmla="*/ 135 w 448"/>
                <a:gd name="T15" fmla="*/ 378 h 409"/>
                <a:gd name="T16" fmla="*/ 158 w 448"/>
                <a:gd name="T17" fmla="*/ 363 h 409"/>
                <a:gd name="T18" fmla="*/ 398 w 448"/>
                <a:gd name="T19" fmla="*/ 196 h 409"/>
                <a:gd name="T20" fmla="*/ 424 w 448"/>
                <a:gd name="T21" fmla="*/ 175 h 409"/>
                <a:gd name="T22" fmla="*/ 444 w 448"/>
                <a:gd name="T23" fmla="*/ 146 h 409"/>
                <a:gd name="T24" fmla="*/ 438 w 448"/>
                <a:gd name="T25" fmla="*/ 134 h 409"/>
                <a:gd name="T26" fmla="*/ 424 w 448"/>
                <a:gd name="T27" fmla="*/ 130 h 409"/>
                <a:gd name="T28" fmla="*/ 411 w 448"/>
                <a:gd name="T29" fmla="*/ 130 h 409"/>
                <a:gd name="T30" fmla="*/ 396 w 448"/>
                <a:gd name="T31" fmla="*/ 138 h 409"/>
                <a:gd name="T32" fmla="*/ 378 w 448"/>
                <a:gd name="T33" fmla="*/ 148 h 409"/>
                <a:gd name="T34" fmla="*/ 380 w 448"/>
                <a:gd name="T35" fmla="*/ 142 h 409"/>
                <a:gd name="T36" fmla="*/ 413 w 448"/>
                <a:gd name="T37" fmla="*/ 115 h 409"/>
                <a:gd name="T38" fmla="*/ 434 w 448"/>
                <a:gd name="T39" fmla="*/ 79 h 409"/>
                <a:gd name="T40" fmla="*/ 426 w 448"/>
                <a:gd name="T41" fmla="*/ 63 h 409"/>
                <a:gd name="T42" fmla="*/ 417 w 448"/>
                <a:gd name="T43" fmla="*/ 59 h 409"/>
                <a:gd name="T44" fmla="*/ 403 w 448"/>
                <a:gd name="T45" fmla="*/ 61 h 409"/>
                <a:gd name="T46" fmla="*/ 386 w 448"/>
                <a:gd name="T47" fmla="*/ 71 h 409"/>
                <a:gd name="T48" fmla="*/ 369 w 448"/>
                <a:gd name="T49" fmla="*/ 86 h 409"/>
                <a:gd name="T50" fmla="*/ 367 w 448"/>
                <a:gd name="T51" fmla="*/ 81 h 409"/>
                <a:gd name="T52" fmla="*/ 382 w 448"/>
                <a:gd name="T53" fmla="*/ 56 h 409"/>
                <a:gd name="T54" fmla="*/ 392 w 448"/>
                <a:gd name="T55" fmla="*/ 29 h 409"/>
                <a:gd name="T56" fmla="*/ 388 w 448"/>
                <a:gd name="T57" fmla="*/ 15 h 409"/>
                <a:gd name="T58" fmla="*/ 378 w 448"/>
                <a:gd name="T59" fmla="*/ 15 h 409"/>
                <a:gd name="T60" fmla="*/ 371 w 448"/>
                <a:gd name="T61" fmla="*/ 15 h 409"/>
                <a:gd name="T62" fmla="*/ 355 w 448"/>
                <a:gd name="T63" fmla="*/ 29 h 409"/>
                <a:gd name="T64" fmla="*/ 336 w 448"/>
                <a:gd name="T65" fmla="*/ 44 h 409"/>
                <a:gd name="T66" fmla="*/ 329 w 448"/>
                <a:gd name="T67" fmla="*/ 46 h 409"/>
                <a:gd name="T68" fmla="*/ 336 w 448"/>
                <a:gd name="T69" fmla="*/ 29 h 409"/>
                <a:gd name="T70" fmla="*/ 342 w 448"/>
                <a:gd name="T71" fmla="*/ 11 h 409"/>
                <a:gd name="T72" fmla="*/ 327 w 448"/>
                <a:gd name="T73" fmla="*/ 0 h 409"/>
                <a:gd name="T74" fmla="*/ 309 w 448"/>
                <a:gd name="T75" fmla="*/ 4 h 409"/>
                <a:gd name="T76" fmla="*/ 296 w 448"/>
                <a:gd name="T77" fmla="*/ 17 h 409"/>
                <a:gd name="T78" fmla="*/ 288 w 448"/>
                <a:gd name="T79" fmla="*/ 27 h 409"/>
                <a:gd name="T80" fmla="*/ 281 w 448"/>
                <a:gd name="T81" fmla="*/ 36 h 409"/>
                <a:gd name="T82" fmla="*/ 269 w 448"/>
                <a:gd name="T83" fmla="*/ 52 h 409"/>
                <a:gd name="T84" fmla="*/ 252 w 448"/>
                <a:gd name="T85" fmla="*/ 84 h 409"/>
                <a:gd name="T86" fmla="*/ 236 w 448"/>
                <a:gd name="T87" fmla="*/ 115 h 409"/>
                <a:gd name="T88" fmla="*/ 233 w 448"/>
                <a:gd name="T89" fmla="*/ 100 h 409"/>
                <a:gd name="T90" fmla="*/ 238 w 448"/>
                <a:gd name="T91" fmla="*/ 56 h 409"/>
                <a:gd name="T92" fmla="*/ 233 w 448"/>
                <a:gd name="T93" fmla="*/ 29 h 409"/>
                <a:gd name="T94" fmla="*/ 233 w 448"/>
                <a:gd name="T95" fmla="*/ 23 h 409"/>
                <a:gd name="T96" fmla="*/ 208 w 448"/>
                <a:gd name="T97" fmla="*/ 36 h 409"/>
                <a:gd name="T98" fmla="*/ 198 w 448"/>
                <a:gd name="T99" fmla="*/ 61 h 409"/>
                <a:gd name="T100" fmla="*/ 190 w 448"/>
                <a:gd name="T101" fmla="*/ 88 h 409"/>
                <a:gd name="T102" fmla="*/ 183 w 448"/>
                <a:gd name="T103" fmla="*/ 125 h 409"/>
                <a:gd name="T104" fmla="*/ 165 w 448"/>
                <a:gd name="T105" fmla="*/ 161 h 409"/>
                <a:gd name="T106" fmla="*/ 139 w 448"/>
                <a:gd name="T107" fmla="*/ 192 h 409"/>
                <a:gd name="T108" fmla="*/ 98 w 448"/>
                <a:gd name="T109" fmla="*/ 211 h 409"/>
                <a:gd name="T110" fmla="*/ 52 w 448"/>
                <a:gd name="T111" fmla="*/ 230 h 409"/>
                <a:gd name="T112" fmla="*/ 25 w 448"/>
                <a:gd name="T113" fmla="*/ 246 h 409"/>
                <a:gd name="T114" fmla="*/ 4 w 448"/>
                <a:gd name="T115" fmla="*/ 259 h 409"/>
                <a:gd name="T116" fmla="*/ 2 w 448"/>
                <a:gd name="T117" fmla="*/ 263 h 409"/>
                <a:gd name="T118" fmla="*/ 31 w 448"/>
                <a:gd name="T119" fmla="*/ 282 h 409"/>
                <a:gd name="T120" fmla="*/ 50 w 448"/>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8"/>
                <a:gd name="T184" fmla="*/ 0 h 409"/>
                <a:gd name="T185" fmla="*/ 448 w 448"/>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8" h="409">
                  <a:moveTo>
                    <a:pt x="62" y="324"/>
                  </a:moveTo>
                  <a:lnTo>
                    <a:pt x="68" y="328"/>
                  </a:lnTo>
                  <a:lnTo>
                    <a:pt x="69" y="336"/>
                  </a:lnTo>
                  <a:lnTo>
                    <a:pt x="71" y="345"/>
                  </a:lnTo>
                  <a:lnTo>
                    <a:pt x="73" y="357"/>
                  </a:lnTo>
                  <a:lnTo>
                    <a:pt x="75" y="369"/>
                  </a:lnTo>
                  <a:lnTo>
                    <a:pt x="77" y="380"/>
                  </a:lnTo>
                  <a:lnTo>
                    <a:pt x="79" y="390"/>
                  </a:lnTo>
                  <a:lnTo>
                    <a:pt x="83" y="397"/>
                  </a:lnTo>
                  <a:lnTo>
                    <a:pt x="83" y="407"/>
                  </a:lnTo>
                  <a:lnTo>
                    <a:pt x="85" y="409"/>
                  </a:lnTo>
                  <a:lnTo>
                    <a:pt x="89" y="407"/>
                  </a:lnTo>
                  <a:lnTo>
                    <a:pt x="91" y="405"/>
                  </a:lnTo>
                  <a:lnTo>
                    <a:pt x="94" y="403"/>
                  </a:lnTo>
                  <a:lnTo>
                    <a:pt x="98" y="401"/>
                  </a:lnTo>
                  <a:lnTo>
                    <a:pt x="102" y="399"/>
                  </a:lnTo>
                  <a:lnTo>
                    <a:pt x="104" y="397"/>
                  </a:lnTo>
                  <a:lnTo>
                    <a:pt x="108" y="395"/>
                  </a:lnTo>
                  <a:lnTo>
                    <a:pt x="112" y="393"/>
                  </a:lnTo>
                  <a:lnTo>
                    <a:pt x="117" y="388"/>
                  </a:lnTo>
                  <a:lnTo>
                    <a:pt x="123" y="384"/>
                  </a:lnTo>
                  <a:lnTo>
                    <a:pt x="129" y="382"/>
                  </a:lnTo>
                  <a:lnTo>
                    <a:pt x="135" y="378"/>
                  </a:lnTo>
                  <a:lnTo>
                    <a:pt x="140" y="374"/>
                  </a:lnTo>
                  <a:lnTo>
                    <a:pt x="148" y="369"/>
                  </a:lnTo>
                  <a:lnTo>
                    <a:pt x="158" y="363"/>
                  </a:lnTo>
                  <a:lnTo>
                    <a:pt x="167" y="355"/>
                  </a:lnTo>
                  <a:lnTo>
                    <a:pt x="390" y="201"/>
                  </a:lnTo>
                  <a:lnTo>
                    <a:pt x="398" y="196"/>
                  </a:lnTo>
                  <a:lnTo>
                    <a:pt x="407" y="190"/>
                  </a:lnTo>
                  <a:lnTo>
                    <a:pt x="415" y="182"/>
                  </a:lnTo>
                  <a:lnTo>
                    <a:pt x="424" y="175"/>
                  </a:lnTo>
                  <a:lnTo>
                    <a:pt x="432" y="165"/>
                  </a:lnTo>
                  <a:lnTo>
                    <a:pt x="440" y="155"/>
                  </a:lnTo>
                  <a:lnTo>
                    <a:pt x="444" y="146"/>
                  </a:lnTo>
                  <a:lnTo>
                    <a:pt x="448" y="136"/>
                  </a:lnTo>
                  <a:lnTo>
                    <a:pt x="444" y="136"/>
                  </a:lnTo>
                  <a:lnTo>
                    <a:pt x="438" y="134"/>
                  </a:lnTo>
                  <a:lnTo>
                    <a:pt x="434" y="134"/>
                  </a:lnTo>
                  <a:lnTo>
                    <a:pt x="428" y="132"/>
                  </a:lnTo>
                  <a:lnTo>
                    <a:pt x="424" y="130"/>
                  </a:lnTo>
                  <a:lnTo>
                    <a:pt x="419" y="130"/>
                  </a:lnTo>
                  <a:lnTo>
                    <a:pt x="415" y="130"/>
                  </a:lnTo>
                  <a:lnTo>
                    <a:pt x="411" y="130"/>
                  </a:lnTo>
                  <a:lnTo>
                    <a:pt x="405" y="132"/>
                  </a:lnTo>
                  <a:lnTo>
                    <a:pt x="400" y="134"/>
                  </a:lnTo>
                  <a:lnTo>
                    <a:pt x="396" y="138"/>
                  </a:lnTo>
                  <a:lnTo>
                    <a:pt x="390" y="142"/>
                  </a:lnTo>
                  <a:lnTo>
                    <a:pt x="384" y="146"/>
                  </a:lnTo>
                  <a:lnTo>
                    <a:pt x="378" y="148"/>
                  </a:lnTo>
                  <a:lnTo>
                    <a:pt x="373" y="150"/>
                  </a:lnTo>
                  <a:lnTo>
                    <a:pt x="369" y="152"/>
                  </a:lnTo>
                  <a:lnTo>
                    <a:pt x="380" y="142"/>
                  </a:lnTo>
                  <a:lnTo>
                    <a:pt x="392" y="134"/>
                  </a:lnTo>
                  <a:lnTo>
                    <a:pt x="403" y="125"/>
                  </a:lnTo>
                  <a:lnTo>
                    <a:pt x="413" y="115"/>
                  </a:lnTo>
                  <a:lnTo>
                    <a:pt x="423" y="104"/>
                  </a:lnTo>
                  <a:lnTo>
                    <a:pt x="428" y="92"/>
                  </a:lnTo>
                  <a:lnTo>
                    <a:pt x="434" y="79"/>
                  </a:lnTo>
                  <a:lnTo>
                    <a:pt x="436" y="63"/>
                  </a:lnTo>
                  <a:lnTo>
                    <a:pt x="430" y="63"/>
                  </a:lnTo>
                  <a:lnTo>
                    <a:pt x="426" y="63"/>
                  </a:lnTo>
                  <a:lnTo>
                    <a:pt x="424" y="61"/>
                  </a:lnTo>
                  <a:lnTo>
                    <a:pt x="421" y="61"/>
                  </a:lnTo>
                  <a:lnTo>
                    <a:pt x="417" y="59"/>
                  </a:lnTo>
                  <a:lnTo>
                    <a:pt x="413" y="59"/>
                  </a:lnTo>
                  <a:lnTo>
                    <a:pt x="407" y="59"/>
                  </a:lnTo>
                  <a:lnTo>
                    <a:pt x="403" y="61"/>
                  </a:lnTo>
                  <a:lnTo>
                    <a:pt x="398" y="63"/>
                  </a:lnTo>
                  <a:lnTo>
                    <a:pt x="392" y="67"/>
                  </a:lnTo>
                  <a:lnTo>
                    <a:pt x="386" y="71"/>
                  </a:lnTo>
                  <a:lnTo>
                    <a:pt x="380" y="77"/>
                  </a:lnTo>
                  <a:lnTo>
                    <a:pt x="375" y="82"/>
                  </a:lnTo>
                  <a:lnTo>
                    <a:pt x="369" y="86"/>
                  </a:lnTo>
                  <a:lnTo>
                    <a:pt x="363" y="88"/>
                  </a:lnTo>
                  <a:lnTo>
                    <a:pt x="359" y="90"/>
                  </a:lnTo>
                  <a:lnTo>
                    <a:pt x="367" y="81"/>
                  </a:lnTo>
                  <a:lnTo>
                    <a:pt x="373" y="71"/>
                  </a:lnTo>
                  <a:lnTo>
                    <a:pt x="378" y="63"/>
                  </a:lnTo>
                  <a:lnTo>
                    <a:pt x="382" y="56"/>
                  </a:lnTo>
                  <a:lnTo>
                    <a:pt x="386" y="46"/>
                  </a:lnTo>
                  <a:lnTo>
                    <a:pt x="390" y="38"/>
                  </a:lnTo>
                  <a:lnTo>
                    <a:pt x="392" y="29"/>
                  </a:lnTo>
                  <a:lnTo>
                    <a:pt x="394" y="15"/>
                  </a:lnTo>
                  <a:lnTo>
                    <a:pt x="392" y="15"/>
                  </a:lnTo>
                  <a:lnTo>
                    <a:pt x="388" y="15"/>
                  </a:lnTo>
                  <a:lnTo>
                    <a:pt x="386" y="15"/>
                  </a:lnTo>
                  <a:lnTo>
                    <a:pt x="382" y="15"/>
                  </a:lnTo>
                  <a:lnTo>
                    <a:pt x="378" y="15"/>
                  </a:lnTo>
                  <a:lnTo>
                    <a:pt x="377" y="15"/>
                  </a:lnTo>
                  <a:lnTo>
                    <a:pt x="373" y="15"/>
                  </a:lnTo>
                  <a:lnTo>
                    <a:pt x="371" y="15"/>
                  </a:lnTo>
                  <a:lnTo>
                    <a:pt x="367" y="19"/>
                  </a:lnTo>
                  <a:lnTo>
                    <a:pt x="361" y="23"/>
                  </a:lnTo>
                  <a:lnTo>
                    <a:pt x="355" y="29"/>
                  </a:lnTo>
                  <a:lnTo>
                    <a:pt x="350" y="34"/>
                  </a:lnTo>
                  <a:lnTo>
                    <a:pt x="342" y="40"/>
                  </a:lnTo>
                  <a:lnTo>
                    <a:pt x="336" y="44"/>
                  </a:lnTo>
                  <a:lnTo>
                    <a:pt x="330" y="50"/>
                  </a:lnTo>
                  <a:lnTo>
                    <a:pt x="327" y="52"/>
                  </a:lnTo>
                  <a:lnTo>
                    <a:pt x="329" y="46"/>
                  </a:lnTo>
                  <a:lnTo>
                    <a:pt x="332" y="38"/>
                  </a:lnTo>
                  <a:lnTo>
                    <a:pt x="334" y="34"/>
                  </a:lnTo>
                  <a:lnTo>
                    <a:pt x="336" y="29"/>
                  </a:lnTo>
                  <a:lnTo>
                    <a:pt x="338" y="23"/>
                  </a:lnTo>
                  <a:lnTo>
                    <a:pt x="340" y="19"/>
                  </a:lnTo>
                  <a:lnTo>
                    <a:pt x="342" y="11"/>
                  </a:lnTo>
                  <a:lnTo>
                    <a:pt x="342" y="4"/>
                  </a:lnTo>
                  <a:lnTo>
                    <a:pt x="334" y="2"/>
                  </a:lnTo>
                  <a:lnTo>
                    <a:pt x="327" y="0"/>
                  </a:lnTo>
                  <a:lnTo>
                    <a:pt x="321" y="0"/>
                  </a:lnTo>
                  <a:lnTo>
                    <a:pt x="315" y="2"/>
                  </a:lnTo>
                  <a:lnTo>
                    <a:pt x="309" y="4"/>
                  </a:lnTo>
                  <a:lnTo>
                    <a:pt x="306" y="8"/>
                  </a:lnTo>
                  <a:lnTo>
                    <a:pt x="300" y="11"/>
                  </a:lnTo>
                  <a:lnTo>
                    <a:pt x="296" y="17"/>
                  </a:lnTo>
                  <a:lnTo>
                    <a:pt x="294" y="21"/>
                  </a:lnTo>
                  <a:lnTo>
                    <a:pt x="290" y="23"/>
                  </a:lnTo>
                  <a:lnTo>
                    <a:pt x="288" y="27"/>
                  </a:lnTo>
                  <a:lnTo>
                    <a:pt x="286" y="31"/>
                  </a:lnTo>
                  <a:lnTo>
                    <a:pt x="284" y="34"/>
                  </a:lnTo>
                  <a:lnTo>
                    <a:pt x="281" y="36"/>
                  </a:lnTo>
                  <a:lnTo>
                    <a:pt x="279" y="40"/>
                  </a:lnTo>
                  <a:lnTo>
                    <a:pt x="277" y="42"/>
                  </a:lnTo>
                  <a:lnTo>
                    <a:pt x="269" y="52"/>
                  </a:lnTo>
                  <a:lnTo>
                    <a:pt x="263" y="61"/>
                  </a:lnTo>
                  <a:lnTo>
                    <a:pt x="258" y="73"/>
                  </a:lnTo>
                  <a:lnTo>
                    <a:pt x="252" y="84"/>
                  </a:lnTo>
                  <a:lnTo>
                    <a:pt x="248" y="94"/>
                  </a:lnTo>
                  <a:lnTo>
                    <a:pt x="242" y="105"/>
                  </a:lnTo>
                  <a:lnTo>
                    <a:pt x="236" y="115"/>
                  </a:lnTo>
                  <a:lnTo>
                    <a:pt x="231" y="123"/>
                  </a:lnTo>
                  <a:lnTo>
                    <a:pt x="231" y="111"/>
                  </a:lnTo>
                  <a:lnTo>
                    <a:pt x="233" y="100"/>
                  </a:lnTo>
                  <a:lnTo>
                    <a:pt x="236" y="84"/>
                  </a:lnTo>
                  <a:lnTo>
                    <a:pt x="238" y="69"/>
                  </a:lnTo>
                  <a:lnTo>
                    <a:pt x="238" y="56"/>
                  </a:lnTo>
                  <a:lnTo>
                    <a:pt x="238" y="42"/>
                  </a:lnTo>
                  <a:lnTo>
                    <a:pt x="236" y="34"/>
                  </a:lnTo>
                  <a:lnTo>
                    <a:pt x="233" y="29"/>
                  </a:lnTo>
                  <a:lnTo>
                    <a:pt x="231" y="23"/>
                  </a:lnTo>
                  <a:lnTo>
                    <a:pt x="225" y="19"/>
                  </a:lnTo>
                  <a:lnTo>
                    <a:pt x="233" y="23"/>
                  </a:lnTo>
                  <a:lnTo>
                    <a:pt x="211" y="21"/>
                  </a:lnTo>
                  <a:lnTo>
                    <a:pt x="210" y="29"/>
                  </a:lnTo>
                  <a:lnTo>
                    <a:pt x="208" y="36"/>
                  </a:lnTo>
                  <a:lnTo>
                    <a:pt x="206" y="44"/>
                  </a:lnTo>
                  <a:lnTo>
                    <a:pt x="202" y="54"/>
                  </a:lnTo>
                  <a:lnTo>
                    <a:pt x="198" y="61"/>
                  </a:lnTo>
                  <a:lnTo>
                    <a:pt x="194" y="71"/>
                  </a:lnTo>
                  <a:lnTo>
                    <a:pt x="192" y="79"/>
                  </a:lnTo>
                  <a:lnTo>
                    <a:pt x="190" y="88"/>
                  </a:lnTo>
                  <a:lnTo>
                    <a:pt x="188" y="100"/>
                  </a:lnTo>
                  <a:lnTo>
                    <a:pt x="187" y="111"/>
                  </a:lnTo>
                  <a:lnTo>
                    <a:pt x="183" y="125"/>
                  </a:lnTo>
                  <a:lnTo>
                    <a:pt x="177" y="138"/>
                  </a:lnTo>
                  <a:lnTo>
                    <a:pt x="171" y="150"/>
                  </a:lnTo>
                  <a:lnTo>
                    <a:pt x="165" y="161"/>
                  </a:lnTo>
                  <a:lnTo>
                    <a:pt x="158" y="173"/>
                  </a:lnTo>
                  <a:lnTo>
                    <a:pt x="150" y="182"/>
                  </a:lnTo>
                  <a:lnTo>
                    <a:pt x="139" y="192"/>
                  </a:lnTo>
                  <a:lnTo>
                    <a:pt x="127" y="200"/>
                  </a:lnTo>
                  <a:lnTo>
                    <a:pt x="114" y="205"/>
                  </a:lnTo>
                  <a:lnTo>
                    <a:pt x="98" y="211"/>
                  </a:lnTo>
                  <a:lnTo>
                    <a:pt x="83" y="217"/>
                  </a:lnTo>
                  <a:lnTo>
                    <a:pt x="68" y="223"/>
                  </a:lnTo>
                  <a:lnTo>
                    <a:pt x="52" y="230"/>
                  </a:lnTo>
                  <a:lnTo>
                    <a:pt x="37" y="242"/>
                  </a:lnTo>
                  <a:lnTo>
                    <a:pt x="31" y="242"/>
                  </a:lnTo>
                  <a:lnTo>
                    <a:pt x="25" y="246"/>
                  </a:lnTo>
                  <a:lnTo>
                    <a:pt x="18" y="249"/>
                  </a:lnTo>
                  <a:lnTo>
                    <a:pt x="10" y="255"/>
                  </a:lnTo>
                  <a:lnTo>
                    <a:pt x="4" y="259"/>
                  </a:lnTo>
                  <a:lnTo>
                    <a:pt x="0" y="263"/>
                  </a:lnTo>
                  <a:lnTo>
                    <a:pt x="0" y="265"/>
                  </a:lnTo>
                  <a:lnTo>
                    <a:pt x="2" y="263"/>
                  </a:lnTo>
                  <a:lnTo>
                    <a:pt x="14" y="269"/>
                  </a:lnTo>
                  <a:lnTo>
                    <a:pt x="21" y="274"/>
                  </a:lnTo>
                  <a:lnTo>
                    <a:pt x="31" y="282"/>
                  </a:lnTo>
                  <a:lnTo>
                    <a:pt x="39" y="290"/>
                  </a:lnTo>
                  <a:lnTo>
                    <a:pt x="45" y="297"/>
                  </a:lnTo>
                  <a:lnTo>
                    <a:pt x="50" y="307"/>
                  </a:lnTo>
                  <a:lnTo>
                    <a:pt x="56" y="315"/>
                  </a:lnTo>
                  <a:lnTo>
                    <a:pt x="62" y="324"/>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261" name="Freeform 1057"/>
            <p:cNvSpPr>
              <a:spLocks/>
            </p:cNvSpPr>
            <p:nvPr/>
          </p:nvSpPr>
          <p:spPr bwMode="auto">
            <a:xfrm>
              <a:off x="2393" y="3030"/>
              <a:ext cx="94" cy="38"/>
            </a:xfrm>
            <a:custGeom>
              <a:avLst/>
              <a:gdLst>
                <a:gd name="T0" fmla="*/ 94 w 94"/>
                <a:gd name="T1" fmla="*/ 17 h 38"/>
                <a:gd name="T2" fmla="*/ 90 w 94"/>
                <a:gd name="T3" fmla="*/ 9 h 38"/>
                <a:gd name="T4" fmla="*/ 87 w 94"/>
                <a:gd name="T5" fmla="*/ 6 h 38"/>
                <a:gd name="T6" fmla="*/ 81 w 94"/>
                <a:gd name="T7" fmla="*/ 2 h 38"/>
                <a:gd name="T8" fmla="*/ 73 w 94"/>
                <a:gd name="T9" fmla="*/ 0 h 38"/>
                <a:gd name="T10" fmla="*/ 62 w 94"/>
                <a:gd name="T11" fmla="*/ 2 h 38"/>
                <a:gd name="T12" fmla="*/ 46 w 94"/>
                <a:gd name="T13" fmla="*/ 6 h 38"/>
                <a:gd name="T14" fmla="*/ 33 w 94"/>
                <a:gd name="T15" fmla="*/ 13 h 38"/>
                <a:gd name="T16" fmla="*/ 19 w 94"/>
                <a:gd name="T17" fmla="*/ 19 h 38"/>
                <a:gd name="T18" fmla="*/ 8 w 94"/>
                <a:gd name="T19" fmla="*/ 25 h 38"/>
                <a:gd name="T20" fmla="*/ 0 w 94"/>
                <a:gd name="T21" fmla="*/ 29 h 38"/>
                <a:gd name="T22" fmla="*/ 2 w 94"/>
                <a:gd name="T23" fmla="*/ 38 h 38"/>
                <a:gd name="T24" fmla="*/ 14 w 94"/>
                <a:gd name="T25" fmla="*/ 34 h 38"/>
                <a:gd name="T26" fmla="*/ 25 w 94"/>
                <a:gd name="T27" fmla="*/ 29 h 38"/>
                <a:gd name="T28" fmla="*/ 39 w 94"/>
                <a:gd name="T29" fmla="*/ 23 h 38"/>
                <a:gd name="T30" fmla="*/ 50 w 94"/>
                <a:gd name="T31" fmla="*/ 17 h 38"/>
                <a:gd name="T32" fmla="*/ 64 w 94"/>
                <a:gd name="T33" fmla="*/ 13 h 38"/>
                <a:gd name="T34" fmla="*/ 73 w 94"/>
                <a:gd name="T35" fmla="*/ 11 h 38"/>
                <a:gd name="T36" fmla="*/ 77 w 94"/>
                <a:gd name="T37" fmla="*/ 13 h 38"/>
                <a:gd name="T38" fmla="*/ 79 w 94"/>
                <a:gd name="T39" fmla="*/ 13 h 38"/>
                <a:gd name="T40" fmla="*/ 81 w 94"/>
                <a:gd name="T41" fmla="*/ 17 h 38"/>
                <a:gd name="T42" fmla="*/ 83 w 94"/>
                <a:gd name="T43" fmla="*/ 19 h 38"/>
                <a:gd name="T44" fmla="*/ 94 w 94"/>
                <a:gd name="T45" fmla="*/ 17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38"/>
                <a:gd name="T71" fmla="*/ 94 w 94"/>
                <a:gd name="T72" fmla="*/ 38 h 3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38">
                  <a:moveTo>
                    <a:pt x="94" y="17"/>
                  </a:moveTo>
                  <a:lnTo>
                    <a:pt x="90" y="9"/>
                  </a:lnTo>
                  <a:lnTo>
                    <a:pt x="87" y="6"/>
                  </a:lnTo>
                  <a:lnTo>
                    <a:pt x="81" y="2"/>
                  </a:lnTo>
                  <a:lnTo>
                    <a:pt x="73" y="0"/>
                  </a:lnTo>
                  <a:lnTo>
                    <a:pt x="62" y="2"/>
                  </a:lnTo>
                  <a:lnTo>
                    <a:pt x="46" y="6"/>
                  </a:lnTo>
                  <a:lnTo>
                    <a:pt x="33" y="13"/>
                  </a:lnTo>
                  <a:lnTo>
                    <a:pt x="19" y="19"/>
                  </a:lnTo>
                  <a:lnTo>
                    <a:pt x="8" y="25"/>
                  </a:lnTo>
                  <a:lnTo>
                    <a:pt x="0" y="29"/>
                  </a:lnTo>
                  <a:lnTo>
                    <a:pt x="2" y="38"/>
                  </a:lnTo>
                  <a:lnTo>
                    <a:pt x="14" y="34"/>
                  </a:lnTo>
                  <a:lnTo>
                    <a:pt x="25" y="29"/>
                  </a:lnTo>
                  <a:lnTo>
                    <a:pt x="39" y="23"/>
                  </a:lnTo>
                  <a:lnTo>
                    <a:pt x="50" y="17"/>
                  </a:lnTo>
                  <a:lnTo>
                    <a:pt x="64" y="13"/>
                  </a:lnTo>
                  <a:lnTo>
                    <a:pt x="73" y="11"/>
                  </a:lnTo>
                  <a:lnTo>
                    <a:pt x="77" y="13"/>
                  </a:lnTo>
                  <a:lnTo>
                    <a:pt x="79" y="13"/>
                  </a:lnTo>
                  <a:lnTo>
                    <a:pt x="81" y="17"/>
                  </a:lnTo>
                  <a:lnTo>
                    <a:pt x="83" y="19"/>
                  </a:lnTo>
                  <a:lnTo>
                    <a:pt x="94"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2" name="Freeform 1058"/>
            <p:cNvSpPr>
              <a:spLocks/>
            </p:cNvSpPr>
            <p:nvPr/>
          </p:nvSpPr>
          <p:spPr bwMode="auto">
            <a:xfrm>
              <a:off x="2111" y="3047"/>
              <a:ext cx="376" cy="278"/>
            </a:xfrm>
            <a:custGeom>
              <a:avLst/>
              <a:gdLst>
                <a:gd name="T0" fmla="*/ 8 w 376"/>
                <a:gd name="T1" fmla="*/ 278 h 278"/>
                <a:gd name="T2" fmla="*/ 39 w 376"/>
                <a:gd name="T3" fmla="*/ 257 h 278"/>
                <a:gd name="T4" fmla="*/ 87 w 376"/>
                <a:gd name="T5" fmla="*/ 223 h 278"/>
                <a:gd name="T6" fmla="*/ 148 w 376"/>
                <a:gd name="T7" fmla="*/ 182 h 278"/>
                <a:gd name="T8" fmla="*/ 213 w 376"/>
                <a:gd name="T9" fmla="*/ 138 h 278"/>
                <a:gd name="T10" fmla="*/ 276 w 376"/>
                <a:gd name="T11" fmla="*/ 94 h 278"/>
                <a:gd name="T12" fmla="*/ 328 w 376"/>
                <a:gd name="T13" fmla="*/ 56 h 278"/>
                <a:gd name="T14" fmla="*/ 349 w 376"/>
                <a:gd name="T15" fmla="*/ 38 h 278"/>
                <a:gd name="T16" fmla="*/ 363 w 376"/>
                <a:gd name="T17" fmla="*/ 23 h 278"/>
                <a:gd name="T18" fmla="*/ 369 w 376"/>
                <a:gd name="T19" fmla="*/ 17 h 278"/>
                <a:gd name="T20" fmla="*/ 374 w 376"/>
                <a:gd name="T21" fmla="*/ 12 h 278"/>
                <a:gd name="T22" fmla="*/ 376 w 376"/>
                <a:gd name="T23" fmla="*/ 6 h 278"/>
                <a:gd name="T24" fmla="*/ 376 w 376"/>
                <a:gd name="T25" fmla="*/ 0 h 278"/>
                <a:gd name="T26" fmla="*/ 365 w 376"/>
                <a:gd name="T27" fmla="*/ 2 h 278"/>
                <a:gd name="T28" fmla="*/ 365 w 376"/>
                <a:gd name="T29" fmla="*/ 4 h 278"/>
                <a:gd name="T30" fmla="*/ 363 w 376"/>
                <a:gd name="T31" fmla="*/ 6 h 278"/>
                <a:gd name="T32" fmla="*/ 361 w 376"/>
                <a:gd name="T33" fmla="*/ 10 h 278"/>
                <a:gd name="T34" fmla="*/ 355 w 376"/>
                <a:gd name="T35" fmla="*/ 15 h 278"/>
                <a:gd name="T36" fmla="*/ 342 w 376"/>
                <a:gd name="T37" fmla="*/ 31 h 278"/>
                <a:gd name="T38" fmla="*/ 321 w 376"/>
                <a:gd name="T39" fmla="*/ 46 h 278"/>
                <a:gd name="T40" fmla="*/ 269 w 376"/>
                <a:gd name="T41" fmla="*/ 85 h 278"/>
                <a:gd name="T42" fmla="*/ 207 w 376"/>
                <a:gd name="T43" fmla="*/ 129 h 278"/>
                <a:gd name="T44" fmla="*/ 142 w 376"/>
                <a:gd name="T45" fmla="*/ 173 h 278"/>
                <a:gd name="T46" fmla="*/ 81 w 376"/>
                <a:gd name="T47" fmla="*/ 213 h 278"/>
                <a:gd name="T48" fmla="*/ 31 w 376"/>
                <a:gd name="T49" fmla="*/ 248 h 278"/>
                <a:gd name="T50" fmla="*/ 0 w 376"/>
                <a:gd name="T51" fmla="*/ 271 h 278"/>
                <a:gd name="T52" fmla="*/ 8 w 376"/>
                <a:gd name="T53" fmla="*/ 278 h 27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6"/>
                <a:gd name="T82" fmla="*/ 0 h 278"/>
                <a:gd name="T83" fmla="*/ 376 w 376"/>
                <a:gd name="T84" fmla="*/ 278 h 27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6" h="278">
                  <a:moveTo>
                    <a:pt x="8" y="278"/>
                  </a:moveTo>
                  <a:lnTo>
                    <a:pt x="39" y="257"/>
                  </a:lnTo>
                  <a:lnTo>
                    <a:pt x="87" y="223"/>
                  </a:lnTo>
                  <a:lnTo>
                    <a:pt x="148" y="182"/>
                  </a:lnTo>
                  <a:lnTo>
                    <a:pt x="213" y="138"/>
                  </a:lnTo>
                  <a:lnTo>
                    <a:pt x="276" y="94"/>
                  </a:lnTo>
                  <a:lnTo>
                    <a:pt x="328" y="56"/>
                  </a:lnTo>
                  <a:lnTo>
                    <a:pt x="349" y="38"/>
                  </a:lnTo>
                  <a:lnTo>
                    <a:pt x="363" y="23"/>
                  </a:lnTo>
                  <a:lnTo>
                    <a:pt x="369" y="17"/>
                  </a:lnTo>
                  <a:lnTo>
                    <a:pt x="374" y="12"/>
                  </a:lnTo>
                  <a:lnTo>
                    <a:pt x="376" y="6"/>
                  </a:lnTo>
                  <a:lnTo>
                    <a:pt x="376" y="0"/>
                  </a:lnTo>
                  <a:lnTo>
                    <a:pt x="365" y="2"/>
                  </a:lnTo>
                  <a:lnTo>
                    <a:pt x="365" y="4"/>
                  </a:lnTo>
                  <a:lnTo>
                    <a:pt x="363" y="6"/>
                  </a:lnTo>
                  <a:lnTo>
                    <a:pt x="361" y="10"/>
                  </a:lnTo>
                  <a:lnTo>
                    <a:pt x="355" y="15"/>
                  </a:lnTo>
                  <a:lnTo>
                    <a:pt x="342" y="31"/>
                  </a:lnTo>
                  <a:lnTo>
                    <a:pt x="321" y="46"/>
                  </a:lnTo>
                  <a:lnTo>
                    <a:pt x="269" y="85"/>
                  </a:lnTo>
                  <a:lnTo>
                    <a:pt x="207" y="129"/>
                  </a:lnTo>
                  <a:lnTo>
                    <a:pt x="142" y="173"/>
                  </a:lnTo>
                  <a:lnTo>
                    <a:pt x="81" y="213"/>
                  </a:lnTo>
                  <a:lnTo>
                    <a:pt x="31" y="248"/>
                  </a:lnTo>
                  <a:lnTo>
                    <a:pt x="0" y="271"/>
                  </a:lnTo>
                  <a:lnTo>
                    <a:pt x="8" y="2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3" name="Freeform 1059"/>
            <p:cNvSpPr>
              <a:spLocks/>
            </p:cNvSpPr>
            <p:nvPr/>
          </p:nvSpPr>
          <p:spPr bwMode="auto">
            <a:xfrm>
              <a:off x="2374" y="2961"/>
              <a:ext cx="100" cy="59"/>
            </a:xfrm>
            <a:custGeom>
              <a:avLst/>
              <a:gdLst>
                <a:gd name="T0" fmla="*/ 100 w 100"/>
                <a:gd name="T1" fmla="*/ 9 h 59"/>
                <a:gd name="T2" fmla="*/ 96 w 100"/>
                <a:gd name="T3" fmla="*/ 5 h 59"/>
                <a:gd name="T4" fmla="*/ 90 w 100"/>
                <a:gd name="T5" fmla="*/ 2 h 59"/>
                <a:gd name="T6" fmla="*/ 84 w 100"/>
                <a:gd name="T7" fmla="*/ 0 h 59"/>
                <a:gd name="T8" fmla="*/ 79 w 100"/>
                <a:gd name="T9" fmla="*/ 0 h 59"/>
                <a:gd name="T10" fmla="*/ 67 w 100"/>
                <a:gd name="T11" fmla="*/ 3 h 59"/>
                <a:gd name="T12" fmla="*/ 54 w 100"/>
                <a:gd name="T13" fmla="*/ 9 h 59"/>
                <a:gd name="T14" fmla="*/ 40 w 100"/>
                <a:gd name="T15" fmla="*/ 17 h 59"/>
                <a:gd name="T16" fmla="*/ 27 w 100"/>
                <a:gd name="T17" fmla="*/ 27 h 59"/>
                <a:gd name="T18" fmla="*/ 13 w 100"/>
                <a:gd name="T19" fmla="*/ 40 h 59"/>
                <a:gd name="T20" fmla="*/ 0 w 100"/>
                <a:gd name="T21" fmla="*/ 51 h 59"/>
                <a:gd name="T22" fmla="*/ 8 w 100"/>
                <a:gd name="T23" fmla="*/ 59 h 59"/>
                <a:gd name="T24" fmla="*/ 21 w 100"/>
                <a:gd name="T25" fmla="*/ 48 h 59"/>
                <a:gd name="T26" fmla="*/ 33 w 100"/>
                <a:gd name="T27" fmla="*/ 36 h 59"/>
                <a:gd name="T28" fmla="*/ 46 w 100"/>
                <a:gd name="T29" fmla="*/ 27 h 59"/>
                <a:gd name="T30" fmla="*/ 60 w 100"/>
                <a:gd name="T31" fmla="*/ 19 h 59"/>
                <a:gd name="T32" fmla="*/ 71 w 100"/>
                <a:gd name="T33" fmla="*/ 13 h 59"/>
                <a:gd name="T34" fmla="*/ 81 w 100"/>
                <a:gd name="T35" fmla="*/ 11 h 59"/>
                <a:gd name="T36" fmla="*/ 83 w 100"/>
                <a:gd name="T37" fmla="*/ 11 h 59"/>
                <a:gd name="T38" fmla="*/ 86 w 100"/>
                <a:gd name="T39" fmla="*/ 13 h 59"/>
                <a:gd name="T40" fmla="*/ 88 w 100"/>
                <a:gd name="T41" fmla="*/ 15 h 59"/>
                <a:gd name="T42" fmla="*/ 92 w 100"/>
                <a:gd name="T43" fmla="*/ 17 h 59"/>
                <a:gd name="T44" fmla="*/ 100 w 100"/>
                <a:gd name="T45" fmla="*/ 9 h 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0"/>
                <a:gd name="T70" fmla="*/ 0 h 59"/>
                <a:gd name="T71" fmla="*/ 100 w 100"/>
                <a:gd name="T72" fmla="*/ 59 h 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0" h="59">
                  <a:moveTo>
                    <a:pt x="100" y="9"/>
                  </a:moveTo>
                  <a:lnTo>
                    <a:pt x="96" y="5"/>
                  </a:lnTo>
                  <a:lnTo>
                    <a:pt x="90" y="2"/>
                  </a:lnTo>
                  <a:lnTo>
                    <a:pt x="84" y="0"/>
                  </a:lnTo>
                  <a:lnTo>
                    <a:pt x="79" y="0"/>
                  </a:lnTo>
                  <a:lnTo>
                    <a:pt x="67" y="3"/>
                  </a:lnTo>
                  <a:lnTo>
                    <a:pt x="54" y="9"/>
                  </a:lnTo>
                  <a:lnTo>
                    <a:pt x="40" y="17"/>
                  </a:lnTo>
                  <a:lnTo>
                    <a:pt x="27" y="27"/>
                  </a:lnTo>
                  <a:lnTo>
                    <a:pt x="13" y="40"/>
                  </a:lnTo>
                  <a:lnTo>
                    <a:pt x="0" y="51"/>
                  </a:lnTo>
                  <a:lnTo>
                    <a:pt x="8" y="59"/>
                  </a:lnTo>
                  <a:lnTo>
                    <a:pt x="21" y="48"/>
                  </a:lnTo>
                  <a:lnTo>
                    <a:pt x="33" y="36"/>
                  </a:lnTo>
                  <a:lnTo>
                    <a:pt x="46" y="27"/>
                  </a:lnTo>
                  <a:lnTo>
                    <a:pt x="60" y="19"/>
                  </a:lnTo>
                  <a:lnTo>
                    <a:pt x="71" y="13"/>
                  </a:lnTo>
                  <a:lnTo>
                    <a:pt x="81" y="11"/>
                  </a:lnTo>
                  <a:lnTo>
                    <a:pt x="83" y="11"/>
                  </a:lnTo>
                  <a:lnTo>
                    <a:pt x="86" y="13"/>
                  </a:lnTo>
                  <a:lnTo>
                    <a:pt x="88" y="15"/>
                  </a:lnTo>
                  <a:lnTo>
                    <a:pt x="92" y="17"/>
                  </a:lnTo>
                  <a:lnTo>
                    <a:pt x="10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4" name="Freeform 1060"/>
            <p:cNvSpPr>
              <a:spLocks/>
            </p:cNvSpPr>
            <p:nvPr/>
          </p:nvSpPr>
          <p:spPr bwMode="auto">
            <a:xfrm>
              <a:off x="2376" y="2970"/>
              <a:ext cx="102" cy="112"/>
            </a:xfrm>
            <a:custGeom>
              <a:avLst/>
              <a:gdLst>
                <a:gd name="T0" fmla="*/ 6 w 102"/>
                <a:gd name="T1" fmla="*/ 112 h 112"/>
                <a:gd name="T2" fmla="*/ 23 w 102"/>
                <a:gd name="T3" fmla="*/ 98 h 112"/>
                <a:gd name="T4" fmla="*/ 40 w 102"/>
                <a:gd name="T5" fmla="*/ 85 h 112"/>
                <a:gd name="T6" fmla="*/ 58 w 102"/>
                <a:gd name="T7" fmla="*/ 71 h 112"/>
                <a:gd name="T8" fmla="*/ 73 w 102"/>
                <a:gd name="T9" fmla="*/ 56 h 112"/>
                <a:gd name="T10" fmla="*/ 88 w 102"/>
                <a:gd name="T11" fmla="*/ 41 h 112"/>
                <a:gd name="T12" fmla="*/ 98 w 102"/>
                <a:gd name="T13" fmla="*/ 27 h 112"/>
                <a:gd name="T14" fmla="*/ 100 w 102"/>
                <a:gd name="T15" fmla="*/ 21 h 112"/>
                <a:gd name="T16" fmla="*/ 102 w 102"/>
                <a:gd name="T17" fmla="*/ 14 h 112"/>
                <a:gd name="T18" fmla="*/ 102 w 102"/>
                <a:gd name="T19" fmla="*/ 6 h 112"/>
                <a:gd name="T20" fmla="*/ 98 w 102"/>
                <a:gd name="T21" fmla="*/ 0 h 112"/>
                <a:gd name="T22" fmla="*/ 90 w 102"/>
                <a:gd name="T23" fmla="*/ 8 h 112"/>
                <a:gd name="T24" fmla="*/ 90 w 102"/>
                <a:gd name="T25" fmla="*/ 10 h 112"/>
                <a:gd name="T26" fmla="*/ 90 w 102"/>
                <a:gd name="T27" fmla="*/ 14 h 112"/>
                <a:gd name="T28" fmla="*/ 90 w 102"/>
                <a:gd name="T29" fmla="*/ 18 h 112"/>
                <a:gd name="T30" fmla="*/ 88 w 102"/>
                <a:gd name="T31" fmla="*/ 21 h 112"/>
                <a:gd name="T32" fmla="*/ 79 w 102"/>
                <a:gd name="T33" fmla="*/ 35 h 112"/>
                <a:gd name="T34" fmla="*/ 65 w 102"/>
                <a:gd name="T35" fmla="*/ 48 h 112"/>
                <a:gd name="T36" fmla="*/ 50 w 102"/>
                <a:gd name="T37" fmla="*/ 62 h 112"/>
                <a:gd name="T38" fmla="*/ 33 w 102"/>
                <a:gd name="T39" fmla="*/ 75 h 112"/>
                <a:gd name="T40" fmla="*/ 15 w 102"/>
                <a:gd name="T41" fmla="*/ 90 h 112"/>
                <a:gd name="T42" fmla="*/ 0 w 102"/>
                <a:gd name="T43" fmla="*/ 102 h 112"/>
                <a:gd name="T44" fmla="*/ 6 w 102"/>
                <a:gd name="T45" fmla="*/ 112 h 1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2"/>
                <a:gd name="T70" fmla="*/ 0 h 112"/>
                <a:gd name="T71" fmla="*/ 102 w 102"/>
                <a:gd name="T72" fmla="*/ 112 h 1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2" h="112">
                  <a:moveTo>
                    <a:pt x="6" y="112"/>
                  </a:moveTo>
                  <a:lnTo>
                    <a:pt x="23" y="98"/>
                  </a:lnTo>
                  <a:lnTo>
                    <a:pt x="40" y="85"/>
                  </a:lnTo>
                  <a:lnTo>
                    <a:pt x="58" y="71"/>
                  </a:lnTo>
                  <a:lnTo>
                    <a:pt x="73" y="56"/>
                  </a:lnTo>
                  <a:lnTo>
                    <a:pt x="88" y="41"/>
                  </a:lnTo>
                  <a:lnTo>
                    <a:pt x="98" y="27"/>
                  </a:lnTo>
                  <a:lnTo>
                    <a:pt x="100" y="21"/>
                  </a:lnTo>
                  <a:lnTo>
                    <a:pt x="102" y="14"/>
                  </a:lnTo>
                  <a:lnTo>
                    <a:pt x="102" y="6"/>
                  </a:lnTo>
                  <a:lnTo>
                    <a:pt x="98" y="0"/>
                  </a:lnTo>
                  <a:lnTo>
                    <a:pt x="90" y="8"/>
                  </a:lnTo>
                  <a:lnTo>
                    <a:pt x="90" y="10"/>
                  </a:lnTo>
                  <a:lnTo>
                    <a:pt x="90" y="14"/>
                  </a:lnTo>
                  <a:lnTo>
                    <a:pt x="90" y="18"/>
                  </a:lnTo>
                  <a:lnTo>
                    <a:pt x="88" y="21"/>
                  </a:lnTo>
                  <a:lnTo>
                    <a:pt x="79" y="35"/>
                  </a:lnTo>
                  <a:lnTo>
                    <a:pt x="65" y="48"/>
                  </a:lnTo>
                  <a:lnTo>
                    <a:pt x="50" y="62"/>
                  </a:lnTo>
                  <a:lnTo>
                    <a:pt x="33" y="75"/>
                  </a:lnTo>
                  <a:lnTo>
                    <a:pt x="15" y="90"/>
                  </a:lnTo>
                  <a:lnTo>
                    <a:pt x="0" y="102"/>
                  </a:lnTo>
                  <a:lnTo>
                    <a:pt x="6" y="1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5" name="Freeform 1061"/>
            <p:cNvSpPr>
              <a:spLocks/>
            </p:cNvSpPr>
            <p:nvPr/>
          </p:nvSpPr>
          <p:spPr bwMode="auto">
            <a:xfrm>
              <a:off x="2334" y="2916"/>
              <a:ext cx="96" cy="77"/>
            </a:xfrm>
            <a:custGeom>
              <a:avLst/>
              <a:gdLst>
                <a:gd name="T0" fmla="*/ 96 w 96"/>
                <a:gd name="T1" fmla="*/ 6 h 77"/>
                <a:gd name="T2" fmla="*/ 90 w 96"/>
                <a:gd name="T3" fmla="*/ 2 h 77"/>
                <a:gd name="T4" fmla="*/ 84 w 96"/>
                <a:gd name="T5" fmla="*/ 0 h 77"/>
                <a:gd name="T6" fmla="*/ 78 w 96"/>
                <a:gd name="T7" fmla="*/ 2 h 77"/>
                <a:gd name="T8" fmla="*/ 71 w 96"/>
                <a:gd name="T9" fmla="*/ 2 h 77"/>
                <a:gd name="T10" fmla="*/ 59 w 96"/>
                <a:gd name="T11" fmla="*/ 8 h 77"/>
                <a:gd name="T12" fmla="*/ 48 w 96"/>
                <a:gd name="T13" fmla="*/ 18 h 77"/>
                <a:gd name="T14" fmla="*/ 34 w 96"/>
                <a:gd name="T15" fmla="*/ 29 h 77"/>
                <a:gd name="T16" fmla="*/ 23 w 96"/>
                <a:gd name="T17" fmla="*/ 41 h 77"/>
                <a:gd name="T18" fmla="*/ 11 w 96"/>
                <a:gd name="T19" fmla="*/ 56 h 77"/>
                <a:gd name="T20" fmla="*/ 0 w 96"/>
                <a:gd name="T21" fmla="*/ 70 h 77"/>
                <a:gd name="T22" fmla="*/ 9 w 96"/>
                <a:gd name="T23" fmla="*/ 77 h 77"/>
                <a:gd name="T24" fmla="*/ 19 w 96"/>
                <a:gd name="T25" fmla="*/ 62 h 77"/>
                <a:gd name="T26" fmla="*/ 30 w 96"/>
                <a:gd name="T27" fmla="*/ 48 h 77"/>
                <a:gd name="T28" fmla="*/ 42 w 96"/>
                <a:gd name="T29" fmla="*/ 37 h 77"/>
                <a:gd name="T30" fmla="*/ 53 w 96"/>
                <a:gd name="T31" fmla="*/ 25 h 77"/>
                <a:gd name="T32" fmla="*/ 65 w 96"/>
                <a:gd name="T33" fmla="*/ 18 h 77"/>
                <a:gd name="T34" fmla="*/ 75 w 96"/>
                <a:gd name="T35" fmla="*/ 14 h 77"/>
                <a:gd name="T36" fmla="*/ 78 w 96"/>
                <a:gd name="T37" fmla="*/ 12 h 77"/>
                <a:gd name="T38" fmla="*/ 82 w 96"/>
                <a:gd name="T39" fmla="*/ 12 h 77"/>
                <a:gd name="T40" fmla="*/ 86 w 96"/>
                <a:gd name="T41" fmla="*/ 14 h 77"/>
                <a:gd name="T42" fmla="*/ 90 w 96"/>
                <a:gd name="T43" fmla="*/ 16 h 77"/>
                <a:gd name="T44" fmla="*/ 96 w 96"/>
                <a:gd name="T45" fmla="*/ 6 h 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7"/>
                <a:gd name="T71" fmla="*/ 96 w 96"/>
                <a:gd name="T72" fmla="*/ 77 h 7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7">
                  <a:moveTo>
                    <a:pt x="96" y="6"/>
                  </a:moveTo>
                  <a:lnTo>
                    <a:pt x="90" y="2"/>
                  </a:lnTo>
                  <a:lnTo>
                    <a:pt x="84" y="0"/>
                  </a:lnTo>
                  <a:lnTo>
                    <a:pt x="78" y="2"/>
                  </a:lnTo>
                  <a:lnTo>
                    <a:pt x="71" y="2"/>
                  </a:lnTo>
                  <a:lnTo>
                    <a:pt x="59" y="8"/>
                  </a:lnTo>
                  <a:lnTo>
                    <a:pt x="48" y="18"/>
                  </a:lnTo>
                  <a:lnTo>
                    <a:pt x="34" y="29"/>
                  </a:lnTo>
                  <a:lnTo>
                    <a:pt x="23" y="41"/>
                  </a:lnTo>
                  <a:lnTo>
                    <a:pt x="11" y="56"/>
                  </a:lnTo>
                  <a:lnTo>
                    <a:pt x="0" y="70"/>
                  </a:lnTo>
                  <a:lnTo>
                    <a:pt x="9" y="77"/>
                  </a:lnTo>
                  <a:lnTo>
                    <a:pt x="19" y="62"/>
                  </a:lnTo>
                  <a:lnTo>
                    <a:pt x="30" y="48"/>
                  </a:lnTo>
                  <a:lnTo>
                    <a:pt x="42" y="37"/>
                  </a:lnTo>
                  <a:lnTo>
                    <a:pt x="53" y="25"/>
                  </a:lnTo>
                  <a:lnTo>
                    <a:pt x="65" y="18"/>
                  </a:lnTo>
                  <a:lnTo>
                    <a:pt x="75" y="14"/>
                  </a:lnTo>
                  <a:lnTo>
                    <a:pt x="78" y="12"/>
                  </a:lnTo>
                  <a:lnTo>
                    <a:pt x="82" y="12"/>
                  </a:lnTo>
                  <a:lnTo>
                    <a:pt x="86" y="14"/>
                  </a:lnTo>
                  <a:lnTo>
                    <a:pt x="90" y="16"/>
                  </a:lnTo>
                  <a:lnTo>
                    <a:pt x="9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6" name="Freeform 1062"/>
            <p:cNvSpPr>
              <a:spLocks/>
            </p:cNvSpPr>
            <p:nvPr/>
          </p:nvSpPr>
          <p:spPr bwMode="auto">
            <a:xfrm>
              <a:off x="2338" y="2922"/>
              <a:ext cx="99" cy="137"/>
            </a:xfrm>
            <a:custGeom>
              <a:avLst/>
              <a:gdLst>
                <a:gd name="T0" fmla="*/ 9 w 99"/>
                <a:gd name="T1" fmla="*/ 137 h 137"/>
                <a:gd name="T2" fmla="*/ 26 w 99"/>
                <a:gd name="T3" fmla="*/ 115 h 137"/>
                <a:gd name="T4" fmla="*/ 46 w 99"/>
                <a:gd name="T5" fmla="*/ 94 h 137"/>
                <a:gd name="T6" fmla="*/ 63 w 99"/>
                <a:gd name="T7" fmla="*/ 75 h 137"/>
                <a:gd name="T8" fmla="*/ 78 w 99"/>
                <a:gd name="T9" fmla="*/ 56 h 137"/>
                <a:gd name="T10" fmla="*/ 90 w 99"/>
                <a:gd name="T11" fmla="*/ 41 h 137"/>
                <a:gd name="T12" fmla="*/ 97 w 99"/>
                <a:gd name="T13" fmla="*/ 25 h 137"/>
                <a:gd name="T14" fmla="*/ 99 w 99"/>
                <a:gd name="T15" fmla="*/ 18 h 137"/>
                <a:gd name="T16" fmla="*/ 99 w 99"/>
                <a:gd name="T17" fmla="*/ 12 h 137"/>
                <a:gd name="T18" fmla="*/ 97 w 99"/>
                <a:gd name="T19" fmla="*/ 4 h 137"/>
                <a:gd name="T20" fmla="*/ 92 w 99"/>
                <a:gd name="T21" fmla="*/ 0 h 137"/>
                <a:gd name="T22" fmla="*/ 86 w 99"/>
                <a:gd name="T23" fmla="*/ 10 h 137"/>
                <a:gd name="T24" fmla="*/ 88 w 99"/>
                <a:gd name="T25" fmla="*/ 12 h 137"/>
                <a:gd name="T26" fmla="*/ 88 w 99"/>
                <a:gd name="T27" fmla="*/ 14 h 137"/>
                <a:gd name="T28" fmla="*/ 88 w 99"/>
                <a:gd name="T29" fmla="*/ 16 h 137"/>
                <a:gd name="T30" fmla="*/ 88 w 99"/>
                <a:gd name="T31" fmla="*/ 21 h 137"/>
                <a:gd name="T32" fmla="*/ 80 w 99"/>
                <a:gd name="T33" fmla="*/ 35 h 137"/>
                <a:gd name="T34" fmla="*/ 69 w 99"/>
                <a:gd name="T35" fmla="*/ 50 h 137"/>
                <a:gd name="T36" fmla="*/ 53 w 99"/>
                <a:gd name="T37" fmla="*/ 67 h 137"/>
                <a:gd name="T38" fmla="*/ 36 w 99"/>
                <a:gd name="T39" fmla="*/ 87 h 137"/>
                <a:gd name="T40" fmla="*/ 19 w 99"/>
                <a:gd name="T41" fmla="*/ 108 h 137"/>
                <a:gd name="T42" fmla="*/ 0 w 99"/>
                <a:gd name="T43" fmla="*/ 129 h 137"/>
                <a:gd name="T44" fmla="*/ 9 w 99"/>
                <a:gd name="T45" fmla="*/ 137 h 1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9"/>
                <a:gd name="T70" fmla="*/ 0 h 137"/>
                <a:gd name="T71" fmla="*/ 99 w 99"/>
                <a:gd name="T72" fmla="*/ 137 h 1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9" h="137">
                  <a:moveTo>
                    <a:pt x="9" y="137"/>
                  </a:moveTo>
                  <a:lnTo>
                    <a:pt x="26" y="115"/>
                  </a:lnTo>
                  <a:lnTo>
                    <a:pt x="46" y="94"/>
                  </a:lnTo>
                  <a:lnTo>
                    <a:pt x="63" y="75"/>
                  </a:lnTo>
                  <a:lnTo>
                    <a:pt x="78" y="56"/>
                  </a:lnTo>
                  <a:lnTo>
                    <a:pt x="90" y="41"/>
                  </a:lnTo>
                  <a:lnTo>
                    <a:pt x="97" y="25"/>
                  </a:lnTo>
                  <a:lnTo>
                    <a:pt x="99" y="18"/>
                  </a:lnTo>
                  <a:lnTo>
                    <a:pt x="99" y="12"/>
                  </a:lnTo>
                  <a:lnTo>
                    <a:pt x="97" y="4"/>
                  </a:lnTo>
                  <a:lnTo>
                    <a:pt x="92" y="0"/>
                  </a:lnTo>
                  <a:lnTo>
                    <a:pt x="86" y="10"/>
                  </a:lnTo>
                  <a:lnTo>
                    <a:pt x="88" y="12"/>
                  </a:lnTo>
                  <a:lnTo>
                    <a:pt x="88" y="14"/>
                  </a:lnTo>
                  <a:lnTo>
                    <a:pt x="88" y="16"/>
                  </a:lnTo>
                  <a:lnTo>
                    <a:pt x="88" y="21"/>
                  </a:lnTo>
                  <a:lnTo>
                    <a:pt x="80" y="35"/>
                  </a:lnTo>
                  <a:lnTo>
                    <a:pt x="69" y="50"/>
                  </a:lnTo>
                  <a:lnTo>
                    <a:pt x="53" y="67"/>
                  </a:lnTo>
                  <a:lnTo>
                    <a:pt x="36" y="87"/>
                  </a:lnTo>
                  <a:lnTo>
                    <a:pt x="19" y="108"/>
                  </a:lnTo>
                  <a:lnTo>
                    <a:pt x="0" y="129"/>
                  </a:lnTo>
                  <a:lnTo>
                    <a:pt x="9" y="1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7" name="Freeform 1063"/>
            <p:cNvSpPr>
              <a:spLocks/>
            </p:cNvSpPr>
            <p:nvPr/>
          </p:nvSpPr>
          <p:spPr bwMode="auto">
            <a:xfrm>
              <a:off x="2261" y="2901"/>
              <a:ext cx="111" cy="131"/>
            </a:xfrm>
            <a:custGeom>
              <a:avLst/>
              <a:gdLst>
                <a:gd name="T0" fmla="*/ 111 w 111"/>
                <a:gd name="T1" fmla="*/ 4 h 131"/>
                <a:gd name="T2" fmla="*/ 103 w 111"/>
                <a:gd name="T3" fmla="*/ 0 h 131"/>
                <a:gd name="T4" fmla="*/ 94 w 111"/>
                <a:gd name="T5" fmla="*/ 2 h 131"/>
                <a:gd name="T6" fmla="*/ 86 w 111"/>
                <a:gd name="T7" fmla="*/ 4 h 131"/>
                <a:gd name="T8" fmla="*/ 79 w 111"/>
                <a:gd name="T9" fmla="*/ 10 h 131"/>
                <a:gd name="T10" fmla="*/ 65 w 111"/>
                <a:gd name="T11" fmla="*/ 25 h 131"/>
                <a:gd name="T12" fmla="*/ 50 w 111"/>
                <a:gd name="T13" fmla="*/ 44 h 131"/>
                <a:gd name="T14" fmla="*/ 34 w 111"/>
                <a:gd name="T15" fmla="*/ 65 h 131"/>
                <a:gd name="T16" fmla="*/ 21 w 111"/>
                <a:gd name="T17" fmla="*/ 87 h 131"/>
                <a:gd name="T18" fmla="*/ 9 w 111"/>
                <a:gd name="T19" fmla="*/ 108 h 131"/>
                <a:gd name="T20" fmla="*/ 0 w 111"/>
                <a:gd name="T21" fmla="*/ 127 h 131"/>
                <a:gd name="T22" fmla="*/ 11 w 111"/>
                <a:gd name="T23" fmla="*/ 131 h 131"/>
                <a:gd name="T24" fmla="*/ 19 w 111"/>
                <a:gd name="T25" fmla="*/ 113 h 131"/>
                <a:gd name="T26" fmla="*/ 31 w 111"/>
                <a:gd name="T27" fmla="*/ 92 h 131"/>
                <a:gd name="T28" fmla="*/ 44 w 111"/>
                <a:gd name="T29" fmla="*/ 71 h 131"/>
                <a:gd name="T30" fmla="*/ 59 w 111"/>
                <a:gd name="T31" fmla="*/ 50 h 131"/>
                <a:gd name="T32" fmla="*/ 73 w 111"/>
                <a:gd name="T33" fmla="*/ 33 h 131"/>
                <a:gd name="T34" fmla="*/ 86 w 111"/>
                <a:gd name="T35" fmla="*/ 19 h 131"/>
                <a:gd name="T36" fmla="*/ 92 w 111"/>
                <a:gd name="T37" fmla="*/ 15 h 131"/>
                <a:gd name="T38" fmla="*/ 98 w 111"/>
                <a:gd name="T39" fmla="*/ 12 h 131"/>
                <a:gd name="T40" fmla="*/ 102 w 111"/>
                <a:gd name="T41" fmla="*/ 12 h 131"/>
                <a:gd name="T42" fmla="*/ 105 w 111"/>
                <a:gd name="T43" fmla="*/ 14 h 131"/>
                <a:gd name="T44" fmla="*/ 111 w 111"/>
                <a:gd name="T45" fmla="*/ 4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1"/>
                <a:gd name="T70" fmla="*/ 0 h 131"/>
                <a:gd name="T71" fmla="*/ 111 w 111"/>
                <a:gd name="T72" fmla="*/ 131 h 1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1" h="131">
                  <a:moveTo>
                    <a:pt x="111" y="4"/>
                  </a:moveTo>
                  <a:lnTo>
                    <a:pt x="103" y="0"/>
                  </a:lnTo>
                  <a:lnTo>
                    <a:pt x="94" y="2"/>
                  </a:lnTo>
                  <a:lnTo>
                    <a:pt x="86" y="4"/>
                  </a:lnTo>
                  <a:lnTo>
                    <a:pt x="79" y="10"/>
                  </a:lnTo>
                  <a:lnTo>
                    <a:pt x="65" y="25"/>
                  </a:lnTo>
                  <a:lnTo>
                    <a:pt x="50" y="44"/>
                  </a:lnTo>
                  <a:lnTo>
                    <a:pt x="34" y="65"/>
                  </a:lnTo>
                  <a:lnTo>
                    <a:pt x="21" y="87"/>
                  </a:lnTo>
                  <a:lnTo>
                    <a:pt x="9" y="108"/>
                  </a:lnTo>
                  <a:lnTo>
                    <a:pt x="0" y="127"/>
                  </a:lnTo>
                  <a:lnTo>
                    <a:pt x="11" y="131"/>
                  </a:lnTo>
                  <a:lnTo>
                    <a:pt x="19" y="113"/>
                  </a:lnTo>
                  <a:lnTo>
                    <a:pt x="31" y="92"/>
                  </a:lnTo>
                  <a:lnTo>
                    <a:pt x="44" y="71"/>
                  </a:lnTo>
                  <a:lnTo>
                    <a:pt x="59" y="50"/>
                  </a:lnTo>
                  <a:lnTo>
                    <a:pt x="73" y="33"/>
                  </a:lnTo>
                  <a:lnTo>
                    <a:pt x="86" y="19"/>
                  </a:lnTo>
                  <a:lnTo>
                    <a:pt x="92" y="15"/>
                  </a:lnTo>
                  <a:lnTo>
                    <a:pt x="98" y="12"/>
                  </a:lnTo>
                  <a:lnTo>
                    <a:pt x="102" y="12"/>
                  </a:lnTo>
                  <a:lnTo>
                    <a:pt x="105" y="14"/>
                  </a:lnTo>
                  <a:lnTo>
                    <a:pt x="111"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8" name="Freeform 1064"/>
            <p:cNvSpPr>
              <a:spLocks/>
            </p:cNvSpPr>
            <p:nvPr/>
          </p:nvSpPr>
          <p:spPr bwMode="auto">
            <a:xfrm>
              <a:off x="2301" y="2905"/>
              <a:ext cx="83" cy="136"/>
            </a:xfrm>
            <a:custGeom>
              <a:avLst/>
              <a:gdLst>
                <a:gd name="T0" fmla="*/ 10 w 83"/>
                <a:gd name="T1" fmla="*/ 136 h 136"/>
                <a:gd name="T2" fmla="*/ 23 w 83"/>
                <a:gd name="T3" fmla="*/ 113 h 136"/>
                <a:gd name="T4" fmla="*/ 39 w 83"/>
                <a:gd name="T5" fmla="*/ 92 h 136"/>
                <a:gd name="T6" fmla="*/ 54 w 83"/>
                <a:gd name="T7" fmla="*/ 71 h 136"/>
                <a:gd name="T8" fmla="*/ 65 w 83"/>
                <a:gd name="T9" fmla="*/ 54 h 136"/>
                <a:gd name="T10" fmla="*/ 75 w 83"/>
                <a:gd name="T11" fmla="*/ 38 h 136"/>
                <a:gd name="T12" fmla="*/ 81 w 83"/>
                <a:gd name="T13" fmla="*/ 23 h 136"/>
                <a:gd name="T14" fmla="*/ 83 w 83"/>
                <a:gd name="T15" fmla="*/ 15 h 136"/>
                <a:gd name="T16" fmla="*/ 81 w 83"/>
                <a:gd name="T17" fmla="*/ 10 h 136"/>
                <a:gd name="T18" fmla="*/ 77 w 83"/>
                <a:gd name="T19" fmla="*/ 4 h 136"/>
                <a:gd name="T20" fmla="*/ 71 w 83"/>
                <a:gd name="T21" fmla="*/ 0 h 136"/>
                <a:gd name="T22" fmla="*/ 65 w 83"/>
                <a:gd name="T23" fmla="*/ 10 h 136"/>
                <a:gd name="T24" fmla="*/ 69 w 83"/>
                <a:gd name="T25" fmla="*/ 11 h 136"/>
                <a:gd name="T26" fmla="*/ 69 w 83"/>
                <a:gd name="T27" fmla="*/ 13 h 136"/>
                <a:gd name="T28" fmla="*/ 71 w 83"/>
                <a:gd name="T29" fmla="*/ 17 h 136"/>
                <a:gd name="T30" fmla="*/ 71 w 83"/>
                <a:gd name="T31" fmla="*/ 21 h 136"/>
                <a:gd name="T32" fmla="*/ 65 w 83"/>
                <a:gd name="T33" fmla="*/ 33 h 136"/>
                <a:gd name="T34" fmla="*/ 56 w 83"/>
                <a:gd name="T35" fmla="*/ 48 h 136"/>
                <a:gd name="T36" fmla="*/ 44 w 83"/>
                <a:gd name="T37" fmla="*/ 65 h 136"/>
                <a:gd name="T38" fmla="*/ 29 w 83"/>
                <a:gd name="T39" fmla="*/ 84 h 136"/>
                <a:gd name="T40" fmla="*/ 14 w 83"/>
                <a:gd name="T41" fmla="*/ 107 h 136"/>
                <a:gd name="T42" fmla="*/ 0 w 83"/>
                <a:gd name="T43" fmla="*/ 131 h 136"/>
                <a:gd name="T44" fmla="*/ 10 w 83"/>
                <a:gd name="T45" fmla="*/ 136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3"/>
                <a:gd name="T70" fmla="*/ 0 h 136"/>
                <a:gd name="T71" fmla="*/ 83 w 83"/>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3" h="136">
                  <a:moveTo>
                    <a:pt x="10" y="136"/>
                  </a:moveTo>
                  <a:lnTo>
                    <a:pt x="23" y="113"/>
                  </a:lnTo>
                  <a:lnTo>
                    <a:pt x="39" y="92"/>
                  </a:lnTo>
                  <a:lnTo>
                    <a:pt x="54" y="71"/>
                  </a:lnTo>
                  <a:lnTo>
                    <a:pt x="65" y="54"/>
                  </a:lnTo>
                  <a:lnTo>
                    <a:pt x="75" y="38"/>
                  </a:lnTo>
                  <a:lnTo>
                    <a:pt x="81" y="23"/>
                  </a:lnTo>
                  <a:lnTo>
                    <a:pt x="83" y="15"/>
                  </a:lnTo>
                  <a:lnTo>
                    <a:pt x="81" y="10"/>
                  </a:lnTo>
                  <a:lnTo>
                    <a:pt x="77" y="4"/>
                  </a:lnTo>
                  <a:lnTo>
                    <a:pt x="71" y="0"/>
                  </a:lnTo>
                  <a:lnTo>
                    <a:pt x="65" y="10"/>
                  </a:lnTo>
                  <a:lnTo>
                    <a:pt x="69" y="11"/>
                  </a:lnTo>
                  <a:lnTo>
                    <a:pt x="69" y="13"/>
                  </a:lnTo>
                  <a:lnTo>
                    <a:pt x="71" y="17"/>
                  </a:lnTo>
                  <a:lnTo>
                    <a:pt x="71" y="21"/>
                  </a:lnTo>
                  <a:lnTo>
                    <a:pt x="65" y="33"/>
                  </a:lnTo>
                  <a:lnTo>
                    <a:pt x="56" y="48"/>
                  </a:lnTo>
                  <a:lnTo>
                    <a:pt x="44" y="65"/>
                  </a:lnTo>
                  <a:lnTo>
                    <a:pt x="29" y="84"/>
                  </a:lnTo>
                  <a:lnTo>
                    <a:pt x="14" y="107"/>
                  </a:lnTo>
                  <a:lnTo>
                    <a:pt x="0" y="131"/>
                  </a:lnTo>
                  <a:lnTo>
                    <a:pt x="10"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69" name="Freeform 1065"/>
            <p:cNvSpPr>
              <a:spLocks/>
            </p:cNvSpPr>
            <p:nvPr/>
          </p:nvSpPr>
          <p:spPr bwMode="auto">
            <a:xfrm>
              <a:off x="2027" y="3172"/>
              <a:ext cx="94" cy="150"/>
            </a:xfrm>
            <a:custGeom>
              <a:avLst/>
              <a:gdLst>
                <a:gd name="T0" fmla="*/ 5 w 94"/>
                <a:gd name="T1" fmla="*/ 2 h 150"/>
                <a:gd name="T2" fmla="*/ 11 w 94"/>
                <a:gd name="T3" fmla="*/ 0 h 150"/>
                <a:gd name="T4" fmla="*/ 17 w 94"/>
                <a:gd name="T5" fmla="*/ 2 h 150"/>
                <a:gd name="T6" fmla="*/ 25 w 94"/>
                <a:gd name="T7" fmla="*/ 8 h 150"/>
                <a:gd name="T8" fmla="*/ 32 w 94"/>
                <a:gd name="T9" fmla="*/ 15 h 150"/>
                <a:gd name="T10" fmla="*/ 42 w 94"/>
                <a:gd name="T11" fmla="*/ 23 h 150"/>
                <a:gd name="T12" fmla="*/ 52 w 94"/>
                <a:gd name="T13" fmla="*/ 34 h 150"/>
                <a:gd name="T14" fmla="*/ 61 w 94"/>
                <a:gd name="T15" fmla="*/ 48 h 150"/>
                <a:gd name="T16" fmla="*/ 69 w 94"/>
                <a:gd name="T17" fmla="*/ 63 h 150"/>
                <a:gd name="T18" fmla="*/ 76 w 94"/>
                <a:gd name="T19" fmla="*/ 79 h 150"/>
                <a:gd name="T20" fmla="*/ 82 w 94"/>
                <a:gd name="T21" fmla="*/ 92 h 150"/>
                <a:gd name="T22" fmla="*/ 88 w 94"/>
                <a:gd name="T23" fmla="*/ 105 h 150"/>
                <a:gd name="T24" fmla="*/ 92 w 94"/>
                <a:gd name="T25" fmla="*/ 119 h 150"/>
                <a:gd name="T26" fmla="*/ 94 w 94"/>
                <a:gd name="T27" fmla="*/ 130 h 150"/>
                <a:gd name="T28" fmla="*/ 94 w 94"/>
                <a:gd name="T29" fmla="*/ 138 h 150"/>
                <a:gd name="T30" fmla="*/ 92 w 94"/>
                <a:gd name="T31" fmla="*/ 146 h 150"/>
                <a:gd name="T32" fmla="*/ 88 w 94"/>
                <a:gd name="T33" fmla="*/ 150 h 150"/>
                <a:gd name="T34" fmla="*/ 82 w 94"/>
                <a:gd name="T35" fmla="*/ 150 h 150"/>
                <a:gd name="T36" fmla="*/ 75 w 94"/>
                <a:gd name="T37" fmla="*/ 148 h 150"/>
                <a:gd name="T38" fmla="*/ 67 w 94"/>
                <a:gd name="T39" fmla="*/ 144 h 150"/>
                <a:gd name="T40" fmla="*/ 59 w 94"/>
                <a:gd name="T41" fmla="*/ 136 h 150"/>
                <a:gd name="T42" fmla="*/ 50 w 94"/>
                <a:gd name="T43" fmla="*/ 127 h 150"/>
                <a:gd name="T44" fmla="*/ 42 w 94"/>
                <a:gd name="T45" fmla="*/ 115 h 150"/>
                <a:gd name="T46" fmla="*/ 32 w 94"/>
                <a:gd name="T47" fmla="*/ 104 h 150"/>
                <a:gd name="T48" fmla="*/ 23 w 94"/>
                <a:gd name="T49" fmla="*/ 88 h 150"/>
                <a:gd name="T50" fmla="*/ 15 w 94"/>
                <a:gd name="T51" fmla="*/ 73 h 150"/>
                <a:gd name="T52" fmla="*/ 9 w 94"/>
                <a:gd name="T53" fmla="*/ 59 h 150"/>
                <a:gd name="T54" fmla="*/ 4 w 94"/>
                <a:gd name="T55" fmla="*/ 44 h 150"/>
                <a:gd name="T56" fmla="*/ 2 w 94"/>
                <a:gd name="T57" fmla="*/ 32 h 150"/>
                <a:gd name="T58" fmla="*/ 0 w 94"/>
                <a:gd name="T59" fmla="*/ 21 h 150"/>
                <a:gd name="T60" fmla="*/ 0 w 94"/>
                <a:gd name="T61" fmla="*/ 13 h 150"/>
                <a:gd name="T62" fmla="*/ 2 w 94"/>
                <a:gd name="T63" fmla="*/ 6 h 150"/>
                <a:gd name="T64" fmla="*/ 5 w 94"/>
                <a:gd name="T65" fmla="*/ 2 h 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4"/>
                <a:gd name="T100" fmla="*/ 0 h 150"/>
                <a:gd name="T101" fmla="*/ 94 w 94"/>
                <a:gd name="T102" fmla="*/ 150 h 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4" h="150">
                  <a:moveTo>
                    <a:pt x="5" y="2"/>
                  </a:moveTo>
                  <a:lnTo>
                    <a:pt x="11" y="0"/>
                  </a:lnTo>
                  <a:lnTo>
                    <a:pt x="17" y="2"/>
                  </a:lnTo>
                  <a:lnTo>
                    <a:pt x="25" y="8"/>
                  </a:lnTo>
                  <a:lnTo>
                    <a:pt x="32" y="15"/>
                  </a:lnTo>
                  <a:lnTo>
                    <a:pt x="42" y="23"/>
                  </a:lnTo>
                  <a:lnTo>
                    <a:pt x="52" y="34"/>
                  </a:lnTo>
                  <a:lnTo>
                    <a:pt x="61" y="48"/>
                  </a:lnTo>
                  <a:lnTo>
                    <a:pt x="69" y="63"/>
                  </a:lnTo>
                  <a:lnTo>
                    <a:pt x="76" y="79"/>
                  </a:lnTo>
                  <a:lnTo>
                    <a:pt x="82" y="92"/>
                  </a:lnTo>
                  <a:lnTo>
                    <a:pt x="88" y="105"/>
                  </a:lnTo>
                  <a:lnTo>
                    <a:pt x="92" y="119"/>
                  </a:lnTo>
                  <a:lnTo>
                    <a:pt x="94" y="130"/>
                  </a:lnTo>
                  <a:lnTo>
                    <a:pt x="94" y="138"/>
                  </a:lnTo>
                  <a:lnTo>
                    <a:pt x="92" y="146"/>
                  </a:lnTo>
                  <a:lnTo>
                    <a:pt x="88" y="150"/>
                  </a:lnTo>
                  <a:lnTo>
                    <a:pt x="82" y="150"/>
                  </a:lnTo>
                  <a:lnTo>
                    <a:pt x="75" y="148"/>
                  </a:lnTo>
                  <a:lnTo>
                    <a:pt x="67" y="144"/>
                  </a:lnTo>
                  <a:lnTo>
                    <a:pt x="59" y="136"/>
                  </a:lnTo>
                  <a:lnTo>
                    <a:pt x="50" y="127"/>
                  </a:lnTo>
                  <a:lnTo>
                    <a:pt x="42" y="115"/>
                  </a:lnTo>
                  <a:lnTo>
                    <a:pt x="32" y="104"/>
                  </a:lnTo>
                  <a:lnTo>
                    <a:pt x="23" y="88"/>
                  </a:lnTo>
                  <a:lnTo>
                    <a:pt x="15" y="73"/>
                  </a:lnTo>
                  <a:lnTo>
                    <a:pt x="9" y="59"/>
                  </a:lnTo>
                  <a:lnTo>
                    <a:pt x="4" y="44"/>
                  </a:lnTo>
                  <a:lnTo>
                    <a:pt x="2" y="32"/>
                  </a:lnTo>
                  <a:lnTo>
                    <a:pt x="0" y="21"/>
                  </a:lnTo>
                  <a:lnTo>
                    <a:pt x="0" y="13"/>
                  </a:lnTo>
                  <a:lnTo>
                    <a:pt x="2" y="6"/>
                  </a:lnTo>
                  <a:lnTo>
                    <a:pt x="5" y="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0" name="Freeform 1066"/>
            <p:cNvSpPr>
              <a:spLocks/>
            </p:cNvSpPr>
            <p:nvPr/>
          </p:nvSpPr>
          <p:spPr bwMode="auto">
            <a:xfrm>
              <a:off x="2029" y="3166"/>
              <a:ext cx="73" cy="71"/>
            </a:xfrm>
            <a:custGeom>
              <a:avLst/>
              <a:gdLst>
                <a:gd name="T0" fmla="*/ 73 w 73"/>
                <a:gd name="T1" fmla="*/ 65 h 71"/>
                <a:gd name="T2" fmla="*/ 63 w 73"/>
                <a:gd name="T3" fmla="*/ 52 h 71"/>
                <a:gd name="T4" fmla="*/ 53 w 73"/>
                <a:gd name="T5" fmla="*/ 38 h 71"/>
                <a:gd name="T6" fmla="*/ 44 w 73"/>
                <a:gd name="T7" fmla="*/ 27 h 71"/>
                <a:gd name="T8" fmla="*/ 36 w 73"/>
                <a:gd name="T9" fmla="*/ 15 h 71"/>
                <a:gd name="T10" fmla="*/ 26 w 73"/>
                <a:gd name="T11" fmla="*/ 8 h 71"/>
                <a:gd name="T12" fmla="*/ 17 w 73"/>
                <a:gd name="T13" fmla="*/ 4 h 71"/>
                <a:gd name="T14" fmla="*/ 9 w 73"/>
                <a:gd name="T15" fmla="*/ 0 h 71"/>
                <a:gd name="T16" fmla="*/ 0 w 73"/>
                <a:gd name="T17" fmla="*/ 2 h 71"/>
                <a:gd name="T18" fmla="*/ 5 w 73"/>
                <a:gd name="T19" fmla="*/ 14 h 71"/>
                <a:gd name="T20" fmla="*/ 7 w 73"/>
                <a:gd name="T21" fmla="*/ 12 h 71"/>
                <a:gd name="T22" fmla="*/ 13 w 73"/>
                <a:gd name="T23" fmla="*/ 14 h 71"/>
                <a:gd name="T24" fmla="*/ 19 w 73"/>
                <a:gd name="T25" fmla="*/ 17 h 71"/>
                <a:gd name="T26" fmla="*/ 26 w 73"/>
                <a:gd name="T27" fmla="*/ 25 h 71"/>
                <a:gd name="T28" fmla="*/ 36 w 73"/>
                <a:gd name="T29" fmla="*/ 33 h 71"/>
                <a:gd name="T30" fmla="*/ 44 w 73"/>
                <a:gd name="T31" fmla="*/ 44 h 71"/>
                <a:gd name="T32" fmla="*/ 53 w 73"/>
                <a:gd name="T33" fmla="*/ 58 h 71"/>
                <a:gd name="T34" fmla="*/ 63 w 73"/>
                <a:gd name="T35" fmla="*/ 71 h 71"/>
                <a:gd name="T36" fmla="*/ 73 w 73"/>
                <a:gd name="T37" fmla="*/ 65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3"/>
                <a:gd name="T58" fmla="*/ 0 h 71"/>
                <a:gd name="T59" fmla="*/ 73 w 73"/>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3" h="71">
                  <a:moveTo>
                    <a:pt x="73" y="65"/>
                  </a:moveTo>
                  <a:lnTo>
                    <a:pt x="63" y="52"/>
                  </a:lnTo>
                  <a:lnTo>
                    <a:pt x="53" y="38"/>
                  </a:lnTo>
                  <a:lnTo>
                    <a:pt x="44" y="27"/>
                  </a:lnTo>
                  <a:lnTo>
                    <a:pt x="36" y="15"/>
                  </a:lnTo>
                  <a:lnTo>
                    <a:pt x="26" y="8"/>
                  </a:lnTo>
                  <a:lnTo>
                    <a:pt x="17" y="4"/>
                  </a:lnTo>
                  <a:lnTo>
                    <a:pt x="9" y="0"/>
                  </a:lnTo>
                  <a:lnTo>
                    <a:pt x="0" y="2"/>
                  </a:lnTo>
                  <a:lnTo>
                    <a:pt x="5" y="14"/>
                  </a:lnTo>
                  <a:lnTo>
                    <a:pt x="7" y="12"/>
                  </a:lnTo>
                  <a:lnTo>
                    <a:pt x="13" y="14"/>
                  </a:lnTo>
                  <a:lnTo>
                    <a:pt x="19" y="17"/>
                  </a:lnTo>
                  <a:lnTo>
                    <a:pt x="26" y="25"/>
                  </a:lnTo>
                  <a:lnTo>
                    <a:pt x="36" y="33"/>
                  </a:lnTo>
                  <a:lnTo>
                    <a:pt x="44" y="44"/>
                  </a:lnTo>
                  <a:lnTo>
                    <a:pt x="53" y="58"/>
                  </a:lnTo>
                  <a:lnTo>
                    <a:pt x="63" y="71"/>
                  </a:lnTo>
                  <a:lnTo>
                    <a:pt x="73"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1" name="Freeform 1067"/>
            <p:cNvSpPr>
              <a:spLocks/>
            </p:cNvSpPr>
            <p:nvPr/>
          </p:nvSpPr>
          <p:spPr bwMode="auto">
            <a:xfrm>
              <a:off x="2092" y="3231"/>
              <a:ext cx="34" cy="96"/>
            </a:xfrm>
            <a:custGeom>
              <a:avLst/>
              <a:gdLst>
                <a:gd name="T0" fmla="*/ 25 w 34"/>
                <a:gd name="T1" fmla="*/ 96 h 96"/>
                <a:gd name="T2" fmla="*/ 31 w 34"/>
                <a:gd name="T3" fmla="*/ 89 h 96"/>
                <a:gd name="T4" fmla="*/ 34 w 34"/>
                <a:gd name="T5" fmla="*/ 81 h 96"/>
                <a:gd name="T6" fmla="*/ 34 w 34"/>
                <a:gd name="T7" fmla="*/ 69 h 96"/>
                <a:gd name="T8" fmla="*/ 33 w 34"/>
                <a:gd name="T9" fmla="*/ 58 h 96"/>
                <a:gd name="T10" fmla="*/ 29 w 34"/>
                <a:gd name="T11" fmla="*/ 46 h 96"/>
                <a:gd name="T12" fmla="*/ 23 w 34"/>
                <a:gd name="T13" fmla="*/ 31 h 96"/>
                <a:gd name="T14" fmla="*/ 17 w 34"/>
                <a:gd name="T15" fmla="*/ 16 h 96"/>
                <a:gd name="T16" fmla="*/ 10 w 34"/>
                <a:gd name="T17" fmla="*/ 0 h 96"/>
                <a:gd name="T18" fmla="*/ 0 w 34"/>
                <a:gd name="T19" fmla="*/ 6 h 96"/>
                <a:gd name="T20" fmla="*/ 8 w 34"/>
                <a:gd name="T21" fmla="*/ 21 h 96"/>
                <a:gd name="T22" fmla="*/ 13 w 34"/>
                <a:gd name="T23" fmla="*/ 35 h 96"/>
                <a:gd name="T24" fmla="*/ 17 w 34"/>
                <a:gd name="T25" fmla="*/ 48 h 96"/>
                <a:gd name="T26" fmla="*/ 21 w 34"/>
                <a:gd name="T27" fmla="*/ 62 h 96"/>
                <a:gd name="T28" fmla="*/ 23 w 34"/>
                <a:gd name="T29" fmla="*/ 71 h 96"/>
                <a:gd name="T30" fmla="*/ 23 w 34"/>
                <a:gd name="T31" fmla="*/ 79 h 96"/>
                <a:gd name="T32" fmla="*/ 21 w 34"/>
                <a:gd name="T33" fmla="*/ 83 h 96"/>
                <a:gd name="T34" fmla="*/ 19 w 34"/>
                <a:gd name="T35" fmla="*/ 85 h 96"/>
                <a:gd name="T36" fmla="*/ 25 w 34"/>
                <a:gd name="T37" fmla="*/ 96 h 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96"/>
                <a:gd name="T59" fmla="*/ 34 w 34"/>
                <a:gd name="T60" fmla="*/ 96 h 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96">
                  <a:moveTo>
                    <a:pt x="25" y="96"/>
                  </a:moveTo>
                  <a:lnTo>
                    <a:pt x="31" y="89"/>
                  </a:lnTo>
                  <a:lnTo>
                    <a:pt x="34" y="81"/>
                  </a:lnTo>
                  <a:lnTo>
                    <a:pt x="34" y="69"/>
                  </a:lnTo>
                  <a:lnTo>
                    <a:pt x="33" y="58"/>
                  </a:lnTo>
                  <a:lnTo>
                    <a:pt x="29" y="46"/>
                  </a:lnTo>
                  <a:lnTo>
                    <a:pt x="23" y="31"/>
                  </a:lnTo>
                  <a:lnTo>
                    <a:pt x="17" y="16"/>
                  </a:lnTo>
                  <a:lnTo>
                    <a:pt x="10" y="0"/>
                  </a:lnTo>
                  <a:lnTo>
                    <a:pt x="0" y="6"/>
                  </a:lnTo>
                  <a:lnTo>
                    <a:pt x="8" y="21"/>
                  </a:lnTo>
                  <a:lnTo>
                    <a:pt x="13" y="35"/>
                  </a:lnTo>
                  <a:lnTo>
                    <a:pt x="17" y="48"/>
                  </a:lnTo>
                  <a:lnTo>
                    <a:pt x="21" y="62"/>
                  </a:lnTo>
                  <a:lnTo>
                    <a:pt x="23" y="71"/>
                  </a:lnTo>
                  <a:lnTo>
                    <a:pt x="23" y="79"/>
                  </a:lnTo>
                  <a:lnTo>
                    <a:pt x="21" y="83"/>
                  </a:lnTo>
                  <a:lnTo>
                    <a:pt x="19" y="85"/>
                  </a:lnTo>
                  <a:lnTo>
                    <a:pt x="25"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2" name="Freeform 1068"/>
            <p:cNvSpPr>
              <a:spLocks/>
            </p:cNvSpPr>
            <p:nvPr/>
          </p:nvSpPr>
          <p:spPr bwMode="auto">
            <a:xfrm>
              <a:off x="2046" y="3258"/>
              <a:ext cx="71" cy="69"/>
            </a:xfrm>
            <a:custGeom>
              <a:avLst/>
              <a:gdLst>
                <a:gd name="T0" fmla="*/ 0 w 71"/>
                <a:gd name="T1" fmla="*/ 4 h 69"/>
                <a:gd name="T2" fmla="*/ 8 w 71"/>
                <a:gd name="T3" fmla="*/ 19 h 69"/>
                <a:gd name="T4" fmla="*/ 17 w 71"/>
                <a:gd name="T5" fmla="*/ 33 h 69"/>
                <a:gd name="T6" fmla="*/ 27 w 71"/>
                <a:gd name="T7" fmla="*/ 44 h 69"/>
                <a:gd name="T8" fmla="*/ 36 w 71"/>
                <a:gd name="T9" fmla="*/ 54 h 69"/>
                <a:gd name="T10" fmla="*/ 46 w 71"/>
                <a:gd name="T11" fmla="*/ 62 h 69"/>
                <a:gd name="T12" fmla="*/ 54 w 71"/>
                <a:gd name="T13" fmla="*/ 67 h 69"/>
                <a:gd name="T14" fmla="*/ 63 w 71"/>
                <a:gd name="T15" fmla="*/ 69 h 69"/>
                <a:gd name="T16" fmla="*/ 71 w 71"/>
                <a:gd name="T17" fmla="*/ 69 h 69"/>
                <a:gd name="T18" fmla="*/ 65 w 71"/>
                <a:gd name="T19" fmla="*/ 58 h 69"/>
                <a:gd name="T20" fmla="*/ 63 w 71"/>
                <a:gd name="T21" fmla="*/ 60 h 69"/>
                <a:gd name="T22" fmla="*/ 59 w 71"/>
                <a:gd name="T23" fmla="*/ 58 h 69"/>
                <a:gd name="T24" fmla="*/ 52 w 71"/>
                <a:gd name="T25" fmla="*/ 54 h 69"/>
                <a:gd name="T26" fmla="*/ 44 w 71"/>
                <a:gd name="T27" fmla="*/ 46 h 69"/>
                <a:gd name="T28" fmla="*/ 36 w 71"/>
                <a:gd name="T29" fmla="*/ 37 h 69"/>
                <a:gd name="T30" fmla="*/ 27 w 71"/>
                <a:gd name="T31" fmla="*/ 27 h 69"/>
                <a:gd name="T32" fmla="*/ 17 w 71"/>
                <a:gd name="T33" fmla="*/ 14 h 69"/>
                <a:gd name="T34" fmla="*/ 9 w 71"/>
                <a:gd name="T35" fmla="*/ 0 h 69"/>
                <a:gd name="T36" fmla="*/ 0 w 71"/>
                <a:gd name="T37" fmla="*/ 4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
                <a:gd name="T58" fmla="*/ 0 h 69"/>
                <a:gd name="T59" fmla="*/ 71 w 71"/>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 h="69">
                  <a:moveTo>
                    <a:pt x="0" y="4"/>
                  </a:moveTo>
                  <a:lnTo>
                    <a:pt x="8" y="19"/>
                  </a:lnTo>
                  <a:lnTo>
                    <a:pt x="17" y="33"/>
                  </a:lnTo>
                  <a:lnTo>
                    <a:pt x="27" y="44"/>
                  </a:lnTo>
                  <a:lnTo>
                    <a:pt x="36" y="54"/>
                  </a:lnTo>
                  <a:lnTo>
                    <a:pt x="46" y="62"/>
                  </a:lnTo>
                  <a:lnTo>
                    <a:pt x="54" y="67"/>
                  </a:lnTo>
                  <a:lnTo>
                    <a:pt x="63" y="69"/>
                  </a:lnTo>
                  <a:lnTo>
                    <a:pt x="71" y="69"/>
                  </a:lnTo>
                  <a:lnTo>
                    <a:pt x="65" y="58"/>
                  </a:lnTo>
                  <a:lnTo>
                    <a:pt x="63" y="60"/>
                  </a:lnTo>
                  <a:lnTo>
                    <a:pt x="59" y="58"/>
                  </a:lnTo>
                  <a:lnTo>
                    <a:pt x="52" y="54"/>
                  </a:lnTo>
                  <a:lnTo>
                    <a:pt x="44" y="46"/>
                  </a:lnTo>
                  <a:lnTo>
                    <a:pt x="36" y="37"/>
                  </a:lnTo>
                  <a:lnTo>
                    <a:pt x="27" y="27"/>
                  </a:lnTo>
                  <a:lnTo>
                    <a:pt x="17" y="14"/>
                  </a:lnTo>
                  <a:lnTo>
                    <a:pt x="9"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3" name="Freeform 1069"/>
            <p:cNvSpPr>
              <a:spLocks/>
            </p:cNvSpPr>
            <p:nvPr/>
          </p:nvSpPr>
          <p:spPr bwMode="auto">
            <a:xfrm>
              <a:off x="2021" y="3168"/>
              <a:ext cx="34" cy="94"/>
            </a:xfrm>
            <a:custGeom>
              <a:avLst/>
              <a:gdLst>
                <a:gd name="T0" fmla="*/ 8 w 34"/>
                <a:gd name="T1" fmla="*/ 0 h 94"/>
                <a:gd name="T2" fmla="*/ 2 w 34"/>
                <a:gd name="T3" fmla="*/ 8 h 94"/>
                <a:gd name="T4" fmla="*/ 0 w 34"/>
                <a:gd name="T5" fmla="*/ 15 h 94"/>
                <a:gd name="T6" fmla="*/ 0 w 34"/>
                <a:gd name="T7" fmla="*/ 25 h 94"/>
                <a:gd name="T8" fmla="*/ 2 w 34"/>
                <a:gd name="T9" fmla="*/ 38 h 94"/>
                <a:gd name="T10" fmla="*/ 6 w 34"/>
                <a:gd name="T11" fmla="*/ 50 h 94"/>
                <a:gd name="T12" fmla="*/ 10 w 34"/>
                <a:gd name="T13" fmla="*/ 65 h 94"/>
                <a:gd name="T14" fmla="*/ 17 w 34"/>
                <a:gd name="T15" fmla="*/ 79 h 94"/>
                <a:gd name="T16" fmla="*/ 25 w 34"/>
                <a:gd name="T17" fmla="*/ 94 h 94"/>
                <a:gd name="T18" fmla="*/ 34 w 34"/>
                <a:gd name="T19" fmla="*/ 90 h 94"/>
                <a:gd name="T20" fmla="*/ 27 w 34"/>
                <a:gd name="T21" fmla="*/ 75 h 94"/>
                <a:gd name="T22" fmla="*/ 21 w 34"/>
                <a:gd name="T23" fmla="*/ 60 h 94"/>
                <a:gd name="T24" fmla="*/ 15 w 34"/>
                <a:gd name="T25" fmla="*/ 48 h 94"/>
                <a:gd name="T26" fmla="*/ 13 w 34"/>
                <a:gd name="T27" fmla="*/ 35 h 94"/>
                <a:gd name="T28" fmla="*/ 11 w 34"/>
                <a:gd name="T29" fmla="*/ 25 h 94"/>
                <a:gd name="T30" fmla="*/ 11 w 34"/>
                <a:gd name="T31" fmla="*/ 17 h 94"/>
                <a:gd name="T32" fmla="*/ 11 w 34"/>
                <a:gd name="T33" fmla="*/ 12 h 94"/>
                <a:gd name="T34" fmla="*/ 13 w 34"/>
                <a:gd name="T35" fmla="*/ 12 h 94"/>
                <a:gd name="T36" fmla="*/ 8 w 34"/>
                <a:gd name="T37" fmla="*/ 0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94"/>
                <a:gd name="T59" fmla="*/ 34 w 34"/>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94">
                  <a:moveTo>
                    <a:pt x="8" y="0"/>
                  </a:moveTo>
                  <a:lnTo>
                    <a:pt x="2" y="8"/>
                  </a:lnTo>
                  <a:lnTo>
                    <a:pt x="0" y="15"/>
                  </a:lnTo>
                  <a:lnTo>
                    <a:pt x="0" y="25"/>
                  </a:lnTo>
                  <a:lnTo>
                    <a:pt x="2" y="38"/>
                  </a:lnTo>
                  <a:lnTo>
                    <a:pt x="6" y="50"/>
                  </a:lnTo>
                  <a:lnTo>
                    <a:pt x="10" y="65"/>
                  </a:lnTo>
                  <a:lnTo>
                    <a:pt x="17" y="79"/>
                  </a:lnTo>
                  <a:lnTo>
                    <a:pt x="25" y="94"/>
                  </a:lnTo>
                  <a:lnTo>
                    <a:pt x="34" y="90"/>
                  </a:lnTo>
                  <a:lnTo>
                    <a:pt x="27" y="75"/>
                  </a:lnTo>
                  <a:lnTo>
                    <a:pt x="21" y="60"/>
                  </a:lnTo>
                  <a:lnTo>
                    <a:pt x="15" y="48"/>
                  </a:lnTo>
                  <a:lnTo>
                    <a:pt x="13" y="35"/>
                  </a:lnTo>
                  <a:lnTo>
                    <a:pt x="11" y="25"/>
                  </a:lnTo>
                  <a:lnTo>
                    <a:pt x="11" y="17"/>
                  </a:lnTo>
                  <a:lnTo>
                    <a:pt x="11" y="12"/>
                  </a:lnTo>
                  <a:lnTo>
                    <a:pt x="13" y="12"/>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4" name="Freeform 1070"/>
            <p:cNvSpPr>
              <a:spLocks/>
            </p:cNvSpPr>
            <p:nvPr/>
          </p:nvSpPr>
          <p:spPr bwMode="auto">
            <a:xfrm>
              <a:off x="2027" y="3085"/>
              <a:ext cx="161" cy="95"/>
            </a:xfrm>
            <a:custGeom>
              <a:avLst/>
              <a:gdLst>
                <a:gd name="T0" fmla="*/ 153 w 161"/>
                <a:gd name="T1" fmla="*/ 0 h 95"/>
                <a:gd name="T2" fmla="*/ 142 w 161"/>
                <a:gd name="T3" fmla="*/ 10 h 95"/>
                <a:gd name="T4" fmla="*/ 126 w 161"/>
                <a:gd name="T5" fmla="*/ 18 h 95"/>
                <a:gd name="T6" fmla="*/ 107 w 161"/>
                <a:gd name="T7" fmla="*/ 27 h 95"/>
                <a:gd name="T8" fmla="*/ 86 w 161"/>
                <a:gd name="T9" fmla="*/ 37 h 95"/>
                <a:gd name="T10" fmla="*/ 63 w 161"/>
                <a:gd name="T11" fmla="*/ 47 h 95"/>
                <a:gd name="T12" fmla="*/ 40 w 161"/>
                <a:gd name="T13" fmla="*/ 58 h 95"/>
                <a:gd name="T14" fmla="*/ 19 w 161"/>
                <a:gd name="T15" fmla="*/ 71 h 95"/>
                <a:gd name="T16" fmla="*/ 0 w 161"/>
                <a:gd name="T17" fmla="*/ 85 h 95"/>
                <a:gd name="T18" fmla="*/ 7 w 161"/>
                <a:gd name="T19" fmla="*/ 95 h 95"/>
                <a:gd name="T20" fmla="*/ 25 w 161"/>
                <a:gd name="T21" fmla="*/ 81 h 95"/>
                <a:gd name="T22" fmla="*/ 46 w 161"/>
                <a:gd name="T23" fmla="*/ 68 h 95"/>
                <a:gd name="T24" fmla="*/ 67 w 161"/>
                <a:gd name="T25" fmla="*/ 56 h 95"/>
                <a:gd name="T26" fmla="*/ 90 w 161"/>
                <a:gd name="T27" fmla="*/ 47 h 95"/>
                <a:gd name="T28" fmla="*/ 111 w 161"/>
                <a:gd name="T29" fmla="*/ 37 h 95"/>
                <a:gd name="T30" fmla="*/ 130 w 161"/>
                <a:gd name="T31" fmla="*/ 27 h 95"/>
                <a:gd name="T32" fmla="*/ 147 w 161"/>
                <a:gd name="T33" fmla="*/ 20 h 95"/>
                <a:gd name="T34" fmla="*/ 161 w 161"/>
                <a:gd name="T35" fmla="*/ 10 h 95"/>
                <a:gd name="T36" fmla="*/ 153 w 161"/>
                <a:gd name="T37" fmla="*/ 0 h 9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1"/>
                <a:gd name="T58" fmla="*/ 0 h 95"/>
                <a:gd name="T59" fmla="*/ 161 w 161"/>
                <a:gd name="T60" fmla="*/ 95 h 9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1" h="95">
                  <a:moveTo>
                    <a:pt x="153" y="0"/>
                  </a:moveTo>
                  <a:lnTo>
                    <a:pt x="142" y="10"/>
                  </a:lnTo>
                  <a:lnTo>
                    <a:pt x="126" y="18"/>
                  </a:lnTo>
                  <a:lnTo>
                    <a:pt x="107" y="27"/>
                  </a:lnTo>
                  <a:lnTo>
                    <a:pt x="86" y="37"/>
                  </a:lnTo>
                  <a:lnTo>
                    <a:pt x="63" y="47"/>
                  </a:lnTo>
                  <a:lnTo>
                    <a:pt x="40" y="58"/>
                  </a:lnTo>
                  <a:lnTo>
                    <a:pt x="19" y="71"/>
                  </a:lnTo>
                  <a:lnTo>
                    <a:pt x="0" y="85"/>
                  </a:lnTo>
                  <a:lnTo>
                    <a:pt x="7" y="95"/>
                  </a:lnTo>
                  <a:lnTo>
                    <a:pt x="25" y="81"/>
                  </a:lnTo>
                  <a:lnTo>
                    <a:pt x="46" y="68"/>
                  </a:lnTo>
                  <a:lnTo>
                    <a:pt x="67" y="56"/>
                  </a:lnTo>
                  <a:lnTo>
                    <a:pt x="90" y="47"/>
                  </a:lnTo>
                  <a:lnTo>
                    <a:pt x="111" y="37"/>
                  </a:lnTo>
                  <a:lnTo>
                    <a:pt x="130" y="27"/>
                  </a:lnTo>
                  <a:lnTo>
                    <a:pt x="147" y="20"/>
                  </a:lnTo>
                  <a:lnTo>
                    <a:pt x="161" y="10"/>
                  </a:lnTo>
                  <a:lnTo>
                    <a:pt x="1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5" name="Freeform 1071"/>
            <p:cNvSpPr>
              <a:spLocks/>
            </p:cNvSpPr>
            <p:nvPr/>
          </p:nvSpPr>
          <p:spPr bwMode="auto">
            <a:xfrm>
              <a:off x="2180" y="2920"/>
              <a:ext cx="89" cy="175"/>
            </a:xfrm>
            <a:custGeom>
              <a:avLst/>
              <a:gdLst>
                <a:gd name="T0" fmla="*/ 89 w 89"/>
                <a:gd name="T1" fmla="*/ 8 h 175"/>
                <a:gd name="T2" fmla="*/ 81 w 89"/>
                <a:gd name="T3" fmla="*/ 2 h 175"/>
                <a:gd name="T4" fmla="*/ 71 w 89"/>
                <a:gd name="T5" fmla="*/ 0 h 175"/>
                <a:gd name="T6" fmla="*/ 64 w 89"/>
                <a:gd name="T7" fmla="*/ 4 h 175"/>
                <a:gd name="T8" fmla="*/ 58 w 89"/>
                <a:gd name="T9" fmla="*/ 10 h 175"/>
                <a:gd name="T10" fmla="*/ 52 w 89"/>
                <a:gd name="T11" fmla="*/ 31 h 175"/>
                <a:gd name="T12" fmla="*/ 44 w 89"/>
                <a:gd name="T13" fmla="*/ 58 h 175"/>
                <a:gd name="T14" fmla="*/ 39 w 89"/>
                <a:gd name="T15" fmla="*/ 87 h 175"/>
                <a:gd name="T16" fmla="*/ 29 w 89"/>
                <a:gd name="T17" fmla="*/ 119 h 175"/>
                <a:gd name="T18" fmla="*/ 23 w 89"/>
                <a:gd name="T19" fmla="*/ 133 h 175"/>
                <a:gd name="T20" fmla="*/ 18 w 89"/>
                <a:gd name="T21" fmla="*/ 146 h 175"/>
                <a:gd name="T22" fmla="*/ 10 w 89"/>
                <a:gd name="T23" fmla="*/ 158 h 175"/>
                <a:gd name="T24" fmla="*/ 0 w 89"/>
                <a:gd name="T25" fmla="*/ 165 h 175"/>
                <a:gd name="T26" fmla="*/ 8 w 89"/>
                <a:gd name="T27" fmla="*/ 175 h 175"/>
                <a:gd name="T28" fmla="*/ 18 w 89"/>
                <a:gd name="T29" fmla="*/ 164 h 175"/>
                <a:gd name="T30" fmla="*/ 27 w 89"/>
                <a:gd name="T31" fmla="*/ 152 h 175"/>
                <a:gd name="T32" fmla="*/ 33 w 89"/>
                <a:gd name="T33" fmla="*/ 137 h 175"/>
                <a:gd name="T34" fmla="*/ 39 w 89"/>
                <a:gd name="T35" fmla="*/ 121 h 175"/>
                <a:gd name="T36" fmla="*/ 48 w 89"/>
                <a:gd name="T37" fmla="*/ 91 h 175"/>
                <a:gd name="T38" fmla="*/ 56 w 89"/>
                <a:gd name="T39" fmla="*/ 60 h 175"/>
                <a:gd name="T40" fmla="*/ 62 w 89"/>
                <a:gd name="T41" fmla="*/ 33 h 175"/>
                <a:gd name="T42" fmla="*/ 69 w 89"/>
                <a:gd name="T43" fmla="*/ 16 h 175"/>
                <a:gd name="T44" fmla="*/ 71 w 89"/>
                <a:gd name="T45" fmla="*/ 12 h 175"/>
                <a:gd name="T46" fmla="*/ 73 w 89"/>
                <a:gd name="T47" fmla="*/ 10 h 175"/>
                <a:gd name="T48" fmla="*/ 75 w 89"/>
                <a:gd name="T49" fmla="*/ 12 h 175"/>
                <a:gd name="T50" fmla="*/ 79 w 89"/>
                <a:gd name="T51" fmla="*/ 16 h 175"/>
                <a:gd name="T52" fmla="*/ 89 w 89"/>
                <a:gd name="T53" fmla="*/ 8 h 1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75"/>
                <a:gd name="T83" fmla="*/ 89 w 89"/>
                <a:gd name="T84" fmla="*/ 175 h 1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75">
                  <a:moveTo>
                    <a:pt x="89" y="8"/>
                  </a:moveTo>
                  <a:lnTo>
                    <a:pt x="81" y="2"/>
                  </a:lnTo>
                  <a:lnTo>
                    <a:pt x="71" y="0"/>
                  </a:lnTo>
                  <a:lnTo>
                    <a:pt x="64" y="4"/>
                  </a:lnTo>
                  <a:lnTo>
                    <a:pt x="58" y="10"/>
                  </a:lnTo>
                  <a:lnTo>
                    <a:pt x="52" y="31"/>
                  </a:lnTo>
                  <a:lnTo>
                    <a:pt x="44" y="58"/>
                  </a:lnTo>
                  <a:lnTo>
                    <a:pt x="39" y="87"/>
                  </a:lnTo>
                  <a:lnTo>
                    <a:pt x="29" y="119"/>
                  </a:lnTo>
                  <a:lnTo>
                    <a:pt x="23" y="133"/>
                  </a:lnTo>
                  <a:lnTo>
                    <a:pt x="18" y="146"/>
                  </a:lnTo>
                  <a:lnTo>
                    <a:pt x="10" y="158"/>
                  </a:lnTo>
                  <a:lnTo>
                    <a:pt x="0" y="165"/>
                  </a:lnTo>
                  <a:lnTo>
                    <a:pt x="8" y="175"/>
                  </a:lnTo>
                  <a:lnTo>
                    <a:pt x="18" y="164"/>
                  </a:lnTo>
                  <a:lnTo>
                    <a:pt x="27" y="152"/>
                  </a:lnTo>
                  <a:lnTo>
                    <a:pt x="33" y="137"/>
                  </a:lnTo>
                  <a:lnTo>
                    <a:pt x="39" y="121"/>
                  </a:lnTo>
                  <a:lnTo>
                    <a:pt x="48" y="91"/>
                  </a:lnTo>
                  <a:lnTo>
                    <a:pt x="56" y="60"/>
                  </a:lnTo>
                  <a:lnTo>
                    <a:pt x="62" y="33"/>
                  </a:lnTo>
                  <a:lnTo>
                    <a:pt x="69" y="16"/>
                  </a:lnTo>
                  <a:lnTo>
                    <a:pt x="71" y="12"/>
                  </a:lnTo>
                  <a:lnTo>
                    <a:pt x="73" y="10"/>
                  </a:lnTo>
                  <a:lnTo>
                    <a:pt x="75" y="12"/>
                  </a:lnTo>
                  <a:lnTo>
                    <a:pt x="79" y="16"/>
                  </a:lnTo>
                  <a:lnTo>
                    <a:pt x="8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6" name="Freeform 1072"/>
            <p:cNvSpPr>
              <a:spLocks/>
            </p:cNvSpPr>
            <p:nvPr/>
          </p:nvSpPr>
          <p:spPr bwMode="auto">
            <a:xfrm>
              <a:off x="2255" y="2928"/>
              <a:ext cx="27" cy="159"/>
            </a:xfrm>
            <a:custGeom>
              <a:avLst/>
              <a:gdLst>
                <a:gd name="T0" fmla="*/ 17 w 27"/>
                <a:gd name="T1" fmla="*/ 154 h 159"/>
                <a:gd name="T2" fmla="*/ 14 w 27"/>
                <a:gd name="T3" fmla="*/ 146 h 159"/>
                <a:gd name="T4" fmla="*/ 12 w 27"/>
                <a:gd name="T5" fmla="*/ 138 h 159"/>
                <a:gd name="T6" fmla="*/ 12 w 27"/>
                <a:gd name="T7" fmla="*/ 131 h 159"/>
                <a:gd name="T8" fmla="*/ 12 w 27"/>
                <a:gd name="T9" fmla="*/ 121 h 159"/>
                <a:gd name="T10" fmla="*/ 15 w 27"/>
                <a:gd name="T11" fmla="*/ 102 h 159"/>
                <a:gd name="T12" fmla="*/ 21 w 27"/>
                <a:gd name="T13" fmla="*/ 81 h 159"/>
                <a:gd name="T14" fmla="*/ 25 w 27"/>
                <a:gd name="T15" fmla="*/ 60 h 159"/>
                <a:gd name="T16" fmla="*/ 27 w 27"/>
                <a:gd name="T17" fmla="*/ 40 h 159"/>
                <a:gd name="T18" fmla="*/ 27 w 27"/>
                <a:gd name="T19" fmla="*/ 29 h 159"/>
                <a:gd name="T20" fmla="*/ 23 w 27"/>
                <a:gd name="T21" fmla="*/ 19 h 159"/>
                <a:gd name="T22" fmla="*/ 19 w 27"/>
                <a:gd name="T23" fmla="*/ 10 h 159"/>
                <a:gd name="T24" fmla="*/ 14 w 27"/>
                <a:gd name="T25" fmla="*/ 0 h 159"/>
                <a:gd name="T26" fmla="*/ 4 w 27"/>
                <a:gd name="T27" fmla="*/ 8 h 159"/>
                <a:gd name="T28" fmla="*/ 10 w 27"/>
                <a:gd name="T29" fmla="*/ 15 h 159"/>
                <a:gd name="T30" fmla="*/ 14 w 27"/>
                <a:gd name="T31" fmla="*/ 23 h 159"/>
                <a:gd name="T32" fmla="*/ 15 w 27"/>
                <a:gd name="T33" fmla="*/ 31 h 159"/>
                <a:gd name="T34" fmla="*/ 15 w 27"/>
                <a:gd name="T35" fmla="*/ 38 h 159"/>
                <a:gd name="T36" fmla="*/ 14 w 27"/>
                <a:gd name="T37" fmla="*/ 58 h 159"/>
                <a:gd name="T38" fmla="*/ 10 w 27"/>
                <a:gd name="T39" fmla="*/ 79 h 159"/>
                <a:gd name="T40" fmla="*/ 6 w 27"/>
                <a:gd name="T41" fmla="*/ 98 h 159"/>
                <a:gd name="T42" fmla="*/ 2 w 27"/>
                <a:gd name="T43" fmla="*/ 119 h 159"/>
                <a:gd name="T44" fmla="*/ 0 w 27"/>
                <a:gd name="T45" fmla="*/ 129 h 159"/>
                <a:gd name="T46" fmla="*/ 0 w 27"/>
                <a:gd name="T47" fmla="*/ 140 h 159"/>
                <a:gd name="T48" fmla="*/ 2 w 27"/>
                <a:gd name="T49" fmla="*/ 150 h 159"/>
                <a:gd name="T50" fmla="*/ 6 w 27"/>
                <a:gd name="T51" fmla="*/ 159 h 159"/>
                <a:gd name="T52" fmla="*/ 17 w 27"/>
                <a:gd name="T53" fmla="*/ 154 h 1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
                <a:gd name="T82" fmla="*/ 0 h 159"/>
                <a:gd name="T83" fmla="*/ 27 w 27"/>
                <a:gd name="T84" fmla="*/ 159 h 15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 h="159">
                  <a:moveTo>
                    <a:pt x="17" y="154"/>
                  </a:moveTo>
                  <a:lnTo>
                    <a:pt x="14" y="146"/>
                  </a:lnTo>
                  <a:lnTo>
                    <a:pt x="12" y="138"/>
                  </a:lnTo>
                  <a:lnTo>
                    <a:pt x="12" y="131"/>
                  </a:lnTo>
                  <a:lnTo>
                    <a:pt x="12" y="121"/>
                  </a:lnTo>
                  <a:lnTo>
                    <a:pt x="15" y="102"/>
                  </a:lnTo>
                  <a:lnTo>
                    <a:pt x="21" y="81"/>
                  </a:lnTo>
                  <a:lnTo>
                    <a:pt x="25" y="60"/>
                  </a:lnTo>
                  <a:lnTo>
                    <a:pt x="27" y="40"/>
                  </a:lnTo>
                  <a:lnTo>
                    <a:pt x="27" y="29"/>
                  </a:lnTo>
                  <a:lnTo>
                    <a:pt x="23" y="19"/>
                  </a:lnTo>
                  <a:lnTo>
                    <a:pt x="19" y="10"/>
                  </a:lnTo>
                  <a:lnTo>
                    <a:pt x="14" y="0"/>
                  </a:lnTo>
                  <a:lnTo>
                    <a:pt x="4" y="8"/>
                  </a:lnTo>
                  <a:lnTo>
                    <a:pt x="10" y="15"/>
                  </a:lnTo>
                  <a:lnTo>
                    <a:pt x="14" y="23"/>
                  </a:lnTo>
                  <a:lnTo>
                    <a:pt x="15" y="31"/>
                  </a:lnTo>
                  <a:lnTo>
                    <a:pt x="15" y="38"/>
                  </a:lnTo>
                  <a:lnTo>
                    <a:pt x="14" y="58"/>
                  </a:lnTo>
                  <a:lnTo>
                    <a:pt x="10" y="79"/>
                  </a:lnTo>
                  <a:lnTo>
                    <a:pt x="6" y="98"/>
                  </a:lnTo>
                  <a:lnTo>
                    <a:pt x="2" y="119"/>
                  </a:lnTo>
                  <a:lnTo>
                    <a:pt x="0" y="129"/>
                  </a:lnTo>
                  <a:lnTo>
                    <a:pt x="0" y="140"/>
                  </a:lnTo>
                  <a:lnTo>
                    <a:pt x="2" y="150"/>
                  </a:lnTo>
                  <a:lnTo>
                    <a:pt x="6" y="159"/>
                  </a:lnTo>
                  <a:lnTo>
                    <a:pt x="17"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277" name="Freeform 1073"/>
            <p:cNvSpPr>
              <a:spLocks/>
            </p:cNvSpPr>
            <p:nvPr/>
          </p:nvSpPr>
          <p:spPr bwMode="auto">
            <a:xfrm>
              <a:off x="2307" y="3281"/>
              <a:ext cx="125" cy="125"/>
            </a:xfrm>
            <a:custGeom>
              <a:avLst/>
              <a:gdLst>
                <a:gd name="T0" fmla="*/ 0 w 125"/>
                <a:gd name="T1" fmla="*/ 44 h 125"/>
                <a:gd name="T2" fmla="*/ 44 w 125"/>
                <a:gd name="T3" fmla="*/ 44 h 125"/>
                <a:gd name="T4" fmla="*/ 44 w 125"/>
                <a:gd name="T5" fmla="*/ 0 h 125"/>
                <a:gd name="T6" fmla="*/ 80 w 125"/>
                <a:gd name="T7" fmla="*/ 0 h 125"/>
                <a:gd name="T8" fmla="*/ 80 w 125"/>
                <a:gd name="T9" fmla="*/ 44 h 125"/>
                <a:gd name="T10" fmla="*/ 125 w 125"/>
                <a:gd name="T11" fmla="*/ 44 h 125"/>
                <a:gd name="T12" fmla="*/ 125 w 125"/>
                <a:gd name="T13" fmla="*/ 81 h 125"/>
                <a:gd name="T14" fmla="*/ 80 w 125"/>
                <a:gd name="T15" fmla="*/ 81 h 125"/>
                <a:gd name="T16" fmla="*/ 80 w 125"/>
                <a:gd name="T17" fmla="*/ 125 h 125"/>
                <a:gd name="T18" fmla="*/ 44 w 125"/>
                <a:gd name="T19" fmla="*/ 125 h 125"/>
                <a:gd name="T20" fmla="*/ 44 w 125"/>
                <a:gd name="T21" fmla="*/ 81 h 125"/>
                <a:gd name="T22" fmla="*/ 0 w 125"/>
                <a:gd name="T23" fmla="*/ 81 h 125"/>
                <a:gd name="T24" fmla="*/ 0 w 125"/>
                <a:gd name="T25" fmla="*/ 44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5"/>
                <a:gd name="T40" fmla="*/ 0 h 125"/>
                <a:gd name="T41" fmla="*/ 125 w 125"/>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5" h="125">
                  <a:moveTo>
                    <a:pt x="0" y="44"/>
                  </a:moveTo>
                  <a:lnTo>
                    <a:pt x="44" y="44"/>
                  </a:lnTo>
                  <a:lnTo>
                    <a:pt x="44" y="0"/>
                  </a:lnTo>
                  <a:lnTo>
                    <a:pt x="80" y="0"/>
                  </a:lnTo>
                  <a:lnTo>
                    <a:pt x="80" y="44"/>
                  </a:lnTo>
                  <a:lnTo>
                    <a:pt x="125" y="44"/>
                  </a:lnTo>
                  <a:lnTo>
                    <a:pt x="125" y="81"/>
                  </a:lnTo>
                  <a:lnTo>
                    <a:pt x="80" y="81"/>
                  </a:lnTo>
                  <a:lnTo>
                    <a:pt x="80" y="125"/>
                  </a:lnTo>
                  <a:lnTo>
                    <a:pt x="44" y="125"/>
                  </a:lnTo>
                  <a:lnTo>
                    <a:pt x="44" y="81"/>
                  </a:lnTo>
                  <a:lnTo>
                    <a:pt x="0" y="81"/>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grpSp>
        <p:nvGrpSpPr>
          <p:cNvPr id="322" name="Group 369"/>
          <p:cNvGrpSpPr>
            <a:grpSpLocks noChangeAspect="1"/>
          </p:cNvGrpSpPr>
          <p:nvPr/>
        </p:nvGrpSpPr>
        <p:grpSpPr bwMode="auto">
          <a:xfrm>
            <a:off x="6304216" y="3246190"/>
            <a:ext cx="1996678" cy="1771650"/>
            <a:chOff x="3271" y="2616"/>
            <a:chExt cx="1677" cy="1488"/>
          </a:xfrm>
        </p:grpSpPr>
        <p:sp>
          <p:nvSpPr>
            <p:cNvPr id="323" name="AutoShape 368"/>
            <p:cNvSpPr>
              <a:spLocks noChangeAspect="1" noChangeArrowheads="1" noTextEdit="1"/>
            </p:cNvSpPr>
            <p:nvPr/>
          </p:nvSpPr>
          <p:spPr bwMode="auto">
            <a:xfrm>
              <a:off x="3271" y="2616"/>
              <a:ext cx="1677" cy="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85800">
                <a:defRPr/>
              </a:pPr>
              <a:endParaRPr lang="it-IT" sz="1350">
                <a:solidFill>
                  <a:prstClr val="black"/>
                </a:solidFill>
                <a:latin typeface="Calibri" panose="020F0502020204030204"/>
              </a:endParaRPr>
            </a:p>
          </p:txBody>
        </p:sp>
        <p:grpSp>
          <p:nvGrpSpPr>
            <p:cNvPr id="324" name="Group 570"/>
            <p:cNvGrpSpPr>
              <a:grpSpLocks/>
            </p:cNvGrpSpPr>
            <p:nvPr/>
          </p:nvGrpSpPr>
          <p:grpSpPr bwMode="auto">
            <a:xfrm>
              <a:off x="3336" y="2940"/>
              <a:ext cx="1602" cy="463"/>
              <a:chOff x="3336" y="2940"/>
              <a:chExt cx="1602" cy="463"/>
            </a:xfrm>
          </p:grpSpPr>
          <p:sp>
            <p:nvSpPr>
              <p:cNvPr id="448" name="Freeform 370"/>
              <p:cNvSpPr>
                <a:spLocks/>
              </p:cNvSpPr>
              <p:nvPr/>
            </p:nvSpPr>
            <p:spPr bwMode="auto">
              <a:xfrm>
                <a:off x="4486" y="2962"/>
                <a:ext cx="447" cy="409"/>
              </a:xfrm>
              <a:custGeom>
                <a:avLst/>
                <a:gdLst>
                  <a:gd name="T0" fmla="*/ 71 w 447"/>
                  <a:gd name="T1" fmla="*/ 338 h 409"/>
                  <a:gd name="T2" fmla="*/ 74 w 447"/>
                  <a:gd name="T3" fmla="*/ 368 h 409"/>
                  <a:gd name="T4" fmla="*/ 82 w 447"/>
                  <a:gd name="T5" fmla="*/ 397 h 409"/>
                  <a:gd name="T6" fmla="*/ 86 w 447"/>
                  <a:gd name="T7" fmla="*/ 409 h 409"/>
                  <a:gd name="T8" fmla="*/ 96 w 447"/>
                  <a:gd name="T9" fmla="*/ 405 h 409"/>
                  <a:gd name="T10" fmla="*/ 105 w 447"/>
                  <a:gd name="T11" fmla="*/ 397 h 409"/>
                  <a:gd name="T12" fmla="*/ 119 w 447"/>
                  <a:gd name="T13" fmla="*/ 389 h 409"/>
                  <a:gd name="T14" fmla="*/ 136 w 447"/>
                  <a:gd name="T15" fmla="*/ 378 h 409"/>
                  <a:gd name="T16" fmla="*/ 157 w 447"/>
                  <a:gd name="T17" fmla="*/ 364 h 409"/>
                  <a:gd name="T18" fmla="*/ 399 w 447"/>
                  <a:gd name="T19" fmla="*/ 197 h 409"/>
                  <a:gd name="T20" fmla="*/ 424 w 447"/>
                  <a:gd name="T21" fmla="*/ 174 h 409"/>
                  <a:gd name="T22" fmla="*/ 445 w 447"/>
                  <a:gd name="T23" fmla="*/ 147 h 409"/>
                  <a:gd name="T24" fmla="*/ 439 w 447"/>
                  <a:gd name="T25" fmla="*/ 136 h 409"/>
                  <a:gd name="T26" fmla="*/ 424 w 447"/>
                  <a:gd name="T27" fmla="*/ 132 h 409"/>
                  <a:gd name="T28" fmla="*/ 410 w 447"/>
                  <a:gd name="T29" fmla="*/ 132 h 409"/>
                  <a:gd name="T30" fmla="*/ 395 w 447"/>
                  <a:gd name="T31" fmla="*/ 138 h 409"/>
                  <a:gd name="T32" fmla="*/ 378 w 447"/>
                  <a:gd name="T33" fmla="*/ 149 h 409"/>
                  <a:gd name="T34" fmla="*/ 379 w 447"/>
                  <a:gd name="T35" fmla="*/ 144 h 409"/>
                  <a:gd name="T36" fmla="*/ 414 w 447"/>
                  <a:gd name="T37" fmla="*/ 115 h 409"/>
                  <a:gd name="T38" fmla="*/ 433 w 447"/>
                  <a:gd name="T39" fmla="*/ 78 h 409"/>
                  <a:gd name="T40" fmla="*/ 427 w 447"/>
                  <a:gd name="T41" fmla="*/ 63 h 409"/>
                  <a:gd name="T42" fmla="*/ 416 w 447"/>
                  <a:gd name="T43" fmla="*/ 61 h 409"/>
                  <a:gd name="T44" fmla="*/ 403 w 447"/>
                  <a:gd name="T45" fmla="*/ 61 h 409"/>
                  <a:gd name="T46" fmla="*/ 385 w 447"/>
                  <a:gd name="T47" fmla="*/ 73 h 409"/>
                  <a:gd name="T48" fmla="*/ 368 w 447"/>
                  <a:gd name="T49" fmla="*/ 86 h 409"/>
                  <a:gd name="T50" fmla="*/ 366 w 447"/>
                  <a:gd name="T51" fmla="*/ 80 h 409"/>
                  <a:gd name="T52" fmla="*/ 381 w 447"/>
                  <a:gd name="T53" fmla="*/ 55 h 409"/>
                  <a:gd name="T54" fmla="*/ 391 w 447"/>
                  <a:gd name="T55" fmla="*/ 28 h 409"/>
                  <a:gd name="T56" fmla="*/ 389 w 447"/>
                  <a:gd name="T57" fmla="*/ 17 h 409"/>
                  <a:gd name="T58" fmla="*/ 379 w 447"/>
                  <a:gd name="T59" fmla="*/ 17 h 409"/>
                  <a:gd name="T60" fmla="*/ 370 w 447"/>
                  <a:gd name="T61" fmla="*/ 17 h 409"/>
                  <a:gd name="T62" fmla="*/ 356 w 447"/>
                  <a:gd name="T63" fmla="*/ 28 h 409"/>
                  <a:gd name="T64" fmla="*/ 337 w 447"/>
                  <a:gd name="T65" fmla="*/ 46 h 409"/>
                  <a:gd name="T66" fmla="*/ 330 w 447"/>
                  <a:gd name="T67" fmla="*/ 46 h 409"/>
                  <a:gd name="T68" fmla="*/ 337 w 447"/>
                  <a:gd name="T69" fmla="*/ 30 h 409"/>
                  <a:gd name="T70" fmla="*/ 341 w 447"/>
                  <a:gd name="T71" fmla="*/ 13 h 409"/>
                  <a:gd name="T72" fmla="*/ 328 w 447"/>
                  <a:gd name="T73" fmla="*/ 0 h 409"/>
                  <a:gd name="T74" fmla="*/ 310 w 447"/>
                  <a:gd name="T75" fmla="*/ 5 h 409"/>
                  <a:gd name="T76" fmla="*/ 295 w 447"/>
                  <a:gd name="T77" fmla="*/ 19 h 409"/>
                  <a:gd name="T78" fmla="*/ 287 w 447"/>
                  <a:gd name="T79" fmla="*/ 26 h 409"/>
                  <a:gd name="T80" fmla="*/ 282 w 447"/>
                  <a:gd name="T81" fmla="*/ 38 h 409"/>
                  <a:gd name="T82" fmla="*/ 268 w 447"/>
                  <a:gd name="T83" fmla="*/ 51 h 409"/>
                  <a:gd name="T84" fmla="*/ 253 w 447"/>
                  <a:gd name="T85" fmla="*/ 84 h 409"/>
                  <a:gd name="T86" fmla="*/ 238 w 447"/>
                  <a:gd name="T87" fmla="*/ 115 h 409"/>
                  <a:gd name="T88" fmla="*/ 234 w 447"/>
                  <a:gd name="T89" fmla="*/ 99 h 409"/>
                  <a:gd name="T90" fmla="*/ 239 w 447"/>
                  <a:gd name="T91" fmla="*/ 55 h 409"/>
                  <a:gd name="T92" fmla="*/ 234 w 447"/>
                  <a:gd name="T93" fmla="*/ 30 h 409"/>
                  <a:gd name="T94" fmla="*/ 234 w 447"/>
                  <a:gd name="T95" fmla="*/ 23 h 409"/>
                  <a:gd name="T96" fmla="*/ 209 w 447"/>
                  <a:gd name="T97" fmla="*/ 36 h 409"/>
                  <a:gd name="T98" fmla="*/ 199 w 447"/>
                  <a:gd name="T99" fmla="*/ 63 h 409"/>
                  <a:gd name="T100" fmla="*/ 191 w 447"/>
                  <a:gd name="T101" fmla="*/ 88 h 409"/>
                  <a:gd name="T102" fmla="*/ 182 w 447"/>
                  <a:gd name="T103" fmla="*/ 124 h 409"/>
                  <a:gd name="T104" fmla="*/ 165 w 447"/>
                  <a:gd name="T105" fmla="*/ 163 h 409"/>
                  <a:gd name="T106" fmla="*/ 140 w 447"/>
                  <a:gd name="T107" fmla="*/ 194 h 409"/>
                  <a:gd name="T108" fmla="*/ 97 w 447"/>
                  <a:gd name="T109" fmla="*/ 213 h 409"/>
                  <a:gd name="T110" fmla="*/ 51 w 447"/>
                  <a:gd name="T111" fmla="*/ 232 h 409"/>
                  <a:gd name="T112" fmla="*/ 25 w 447"/>
                  <a:gd name="T113" fmla="*/ 245 h 409"/>
                  <a:gd name="T114" fmla="*/ 5 w 447"/>
                  <a:gd name="T115" fmla="*/ 261 h 409"/>
                  <a:gd name="T116" fmla="*/ 3 w 447"/>
                  <a:gd name="T117" fmla="*/ 263 h 409"/>
                  <a:gd name="T118" fmla="*/ 30 w 447"/>
                  <a:gd name="T119" fmla="*/ 282 h 409"/>
                  <a:gd name="T120" fmla="*/ 51 w 447"/>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7"/>
                  <a:gd name="T184" fmla="*/ 0 h 409"/>
                  <a:gd name="T185" fmla="*/ 447 w 447"/>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7" h="409">
                    <a:moveTo>
                      <a:pt x="63" y="324"/>
                    </a:moveTo>
                    <a:lnTo>
                      <a:pt x="67" y="330"/>
                    </a:lnTo>
                    <a:lnTo>
                      <a:pt x="71" y="338"/>
                    </a:lnTo>
                    <a:lnTo>
                      <a:pt x="72" y="347"/>
                    </a:lnTo>
                    <a:lnTo>
                      <a:pt x="74" y="357"/>
                    </a:lnTo>
                    <a:lnTo>
                      <a:pt x="74" y="368"/>
                    </a:lnTo>
                    <a:lnTo>
                      <a:pt x="76" y="380"/>
                    </a:lnTo>
                    <a:lnTo>
                      <a:pt x="78" y="389"/>
                    </a:lnTo>
                    <a:lnTo>
                      <a:pt x="82" y="397"/>
                    </a:lnTo>
                    <a:lnTo>
                      <a:pt x="84" y="397"/>
                    </a:lnTo>
                    <a:lnTo>
                      <a:pt x="84" y="407"/>
                    </a:lnTo>
                    <a:lnTo>
                      <a:pt x="86" y="409"/>
                    </a:lnTo>
                    <a:lnTo>
                      <a:pt x="88" y="407"/>
                    </a:lnTo>
                    <a:lnTo>
                      <a:pt x="92" y="407"/>
                    </a:lnTo>
                    <a:lnTo>
                      <a:pt x="96" y="405"/>
                    </a:lnTo>
                    <a:lnTo>
                      <a:pt x="97" y="403"/>
                    </a:lnTo>
                    <a:lnTo>
                      <a:pt x="101" y="401"/>
                    </a:lnTo>
                    <a:lnTo>
                      <a:pt x="105" y="397"/>
                    </a:lnTo>
                    <a:lnTo>
                      <a:pt x="109" y="395"/>
                    </a:lnTo>
                    <a:lnTo>
                      <a:pt x="111" y="393"/>
                    </a:lnTo>
                    <a:lnTo>
                      <a:pt x="119" y="389"/>
                    </a:lnTo>
                    <a:lnTo>
                      <a:pt x="124" y="386"/>
                    </a:lnTo>
                    <a:lnTo>
                      <a:pt x="128" y="382"/>
                    </a:lnTo>
                    <a:lnTo>
                      <a:pt x="136" y="378"/>
                    </a:lnTo>
                    <a:lnTo>
                      <a:pt x="142" y="374"/>
                    </a:lnTo>
                    <a:lnTo>
                      <a:pt x="149" y="370"/>
                    </a:lnTo>
                    <a:lnTo>
                      <a:pt x="157" y="364"/>
                    </a:lnTo>
                    <a:lnTo>
                      <a:pt x="168" y="357"/>
                    </a:lnTo>
                    <a:lnTo>
                      <a:pt x="389" y="203"/>
                    </a:lnTo>
                    <a:lnTo>
                      <a:pt x="399" y="197"/>
                    </a:lnTo>
                    <a:lnTo>
                      <a:pt x="406" y="190"/>
                    </a:lnTo>
                    <a:lnTo>
                      <a:pt x="416" y="182"/>
                    </a:lnTo>
                    <a:lnTo>
                      <a:pt x="424" y="174"/>
                    </a:lnTo>
                    <a:lnTo>
                      <a:pt x="433" y="167"/>
                    </a:lnTo>
                    <a:lnTo>
                      <a:pt x="439" y="157"/>
                    </a:lnTo>
                    <a:lnTo>
                      <a:pt x="445" y="147"/>
                    </a:lnTo>
                    <a:lnTo>
                      <a:pt x="447" y="136"/>
                    </a:lnTo>
                    <a:lnTo>
                      <a:pt x="443" y="136"/>
                    </a:lnTo>
                    <a:lnTo>
                      <a:pt x="439" y="136"/>
                    </a:lnTo>
                    <a:lnTo>
                      <a:pt x="433" y="134"/>
                    </a:lnTo>
                    <a:lnTo>
                      <a:pt x="429" y="132"/>
                    </a:lnTo>
                    <a:lnTo>
                      <a:pt x="424" y="132"/>
                    </a:lnTo>
                    <a:lnTo>
                      <a:pt x="420" y="130"/>
                    </a:lnTo>
                    <a:lnTo>
                      <a:pt x="414" y="130"/>
                    </a:lnTo>
                    <a:lnTo>
                      <a:pt x="410" y="132"/>
                    </a:lnTo>
                    <a:lnTo>
                      <a:pt x="406" y="132"/>
                    </a:lnTo>
                    <a:lnTo>
                      <a:pt x="401" y="136"/>
                    </a:lnTo>
                    <a:lnTo>
                      <a:pt x="395" y="138"/>
                    </a:lnTo>
                    <a:lnTo>
                      <a:pt x="389" y="142"/>
                    </a:lnTo>
                    <a:lnTo>
                      <a:pt x="383" y="146"/>
                    </a:lnTo>
                    <a:lnTo>
                      <a:pt x="378" y="149"/>
                    </a:lnTo>
                    <a:lnTo>
                      <a:pt x="374" y="151"/>
                    </a:lnTo>
                    <a:lnTo>
                      <a:pt x="368" y="151"/>
                    </a:lnTo>
                    <a:lnTo>
                      <a:pt x="379" y="144"/>
                    </a:lnTo>
                    <a:lnTo>
                      <a:pt x="391" y="134"/>
                    </a:lnTo>
                    <a:lnTo>
                      <a:pt x="403" y="124"/>
                    </a:lnTo>
                    <a:lnTo>
                      <a:pt x="414" y="115"/>
                    </a:lnTo>
                    <a:lnTo>
                      <a:pt x="422" y="105"/>
                    </a:lnTo>
                    <a:lnTo>
                      <a:pt x="429" y="92"/>
                    </a:lnTo>
                    <a:lnTo>
                      <a:pt x="433" y="78"/>
                    </a:lnTo>
                    <a:lnTo>
                      <a:pt x="435" y="65"/>
                    </a:lnTo>
                    <a:lnTo>
                      <a:pt x="431" y="63"/>
                    </a:lnTo>
                    <a:lnTo>
                      <a:pt x="427" y="63"/>
                    </a:lnTo>
                    <a:lnTo>
                      <a:pt x="424" y="63"/>
                    </a:lnTo>
                    <a:lnTo>
                      <a:pt x="420" y="61"/>
                    </a:lnTo>
                    <a:lnTo>
                      <a:pt x="416" y="61"/>
                    </a:lnTo>
                    <a:lnTo>
                      <a:pt x="412" y="59"/>
                    </a:lnTo>
                    <a:lnTo>
                      <a:pt x="408" y="61"/>
                    </a:lnTo>
                    <a:lnTo>
                      <a:pt x="403" y="61"/>
                    </a:lnTo>
                    <a:lnTo>
                      <a:pt x="397" y="63"/>
                    </a:lnTo>
                    <a:lnTo>
                      <a:pt x="391" y="67"/>
                    </a:lnTo>
                    <a:lnTo>
                      <a:pt x="385" y="73"/>
                    </a:lnTo>
                    <a:lnTo>
                      <a:pt x="379" y="78"/>
                    </a:lnTo>
                    <a:lnTo>
                      <a:pt x="374" y="82"/>
                    </a:lnTo>
                    <a:lnTo>
                      <a:pt x="368" y="86"/>
                    </a:lnTo>
                    <a:lnTo>
                      <a:pt x="364" y="90"/>
                    </a:lnTo>
                    <a:lnTo>
                      <a:pt x="360" y="90"/>
                    </a:lnTo>
                    <a:lnTo>
                      <a:pt x="366" y="80"/>
                    </a:lnTo>
                    <a:lnTo>
                      <a:pt x="372" y="71"/>
                    </a:lnTo>
                    <a:lnTo>
                      <a:pt x="378" y="63"/>
                    </a:lnTo>
                    <a:lnTo>
                      <a:pt x="381" y="55"/>
                    </a:lnTo>
                    <a:lnTo>
                      <a:pt x="387" y="48"/>
                    </a:lnTo>
                    <a:lnTo>
                      <a:pt x="389" y="38"/>
                    </a:lnTo>
                    <a:lnTo>
                      <a:pt x="391" y="28"/>
                    </a:lnTo>
                    <a:lnTo>
                      <a:pt x="393" y="17"/>
                    </a:lnTo>
                    <a:lnTo>
                      <a:pt x="391" y="17"/>
                    </a:lnTo>
                    <a:lnTo>
                      <a:pt x="389" y="17"/>
                    </a:lnTo>
                    <a:lnTo>
                      <a:pt x="385" y="17"/>
                    </a:lnTo>
                    <a:lnTo>
                      <a:pt x="381" y="17"/>
                    </a:lnTo>
                    <a:lnTo>
                      <a:pt x="379" y="17"/>
                    </a:lnTo>
                    <a:lnTo>
                      <a:pt x="376" y="17"/>
                    </a:lnTo>
                    <a:lnTo>
                      <a:pt x="374" y="17"/>
                    </a:lnTo>
                    <a:lnTo>
                      <a:pt x="370" y="17"/>
                    </a:lnTo>
                    <a:lnTo>
                      <a:pt x="366" y="19"/>
                    </a:lnTo>
                    <a:lnTo>
                      <a:pt x="362" y="25"/>
                    </a:lnTo>
                    <a:lnTo>
                      <a:pt x="356" y="28"/>
                    </a:lnTo>
                    <a:lnTo>
                      <a:pt x="349" y="34"/>
                    </a:lnTo>
                    <a:lnTo>
                      <a:pt x="343" y="40"/>
                    </a:lnTo>
                    <a:lnTo>
                      <a:pt x="337" y="46"/>
                    </a:lnTo>
                    <a:lnTo>
                      <a:pt x="332" y="50"/>
                    </a:lnTo>
                    <a:lnTo>
                      <a:pt x="326" y="53"/>
                    </a:lnTo>
                    <a:lnTo>
                      <a:pt x="330" y="46"/>
                    </a:lnTo>
                    <a:lnTo>
                      <a:pt x="332" y="40"/>
                    </a:lnTo>
                    <a:lnTo>
                      <a:pt x="333" y="34"/>
                    </a:lnTo>
                    <a:lnTo>
                      <a:pt x="337" y="30"/>
                    </a:lnTo>
                    <a:lnTo>
                      <a:pt x="339" y="25"/>
                    </a:lnTo>
                    <a:lnTo>
                      <a:pt x="341" y="19"/>
                    </a:lnTo>
                    <a:lnTo>
                      <a:pt x="341" y="13"/>
                    </a:lnTo>
                    <a:lnTo>
                      <a:pt x="341" y="5"/>
                    </a:lnTo>
                    <a:lnTo>
                      <a:pt x="333" y="2"/>
                    </a:lnTo>
                    <a:lnTo>
                      <a:pt x="328" y="0"/>
                    </a:lnTo>
                    <a:lnTo>
                      <a:pt x="320" y="0"/>
                    </a:lnTo>
                    <a:lnTo>
                      <a:pt x="316" y="2"/>
                    </a:lnTo>
                    <a:lnTo>
                      <a:pt x="310" y="5"/>
                    </a:lnTo>
                    <a:lnTo>
                      <a:pt x="305" y="7"/>
                    </a:lnTo>
                    <a:lnTo>
                      <a:pt x="301" y="13"/>
                    </a:lnTo>
                    <a:lnTo>
                      <a:pt x="295" y="19"/>
                    </a:lnTo>
                    <a:lnTo>
                      <a:pt x="293" y="21"/>
                    </a:lnTo>
                    <a:lnTo>
                      <a:pt x="291" y="25"/>
                    </a:lnTo>
                    <a:lnTo>
                      <a:pt x="287" y="26"/>
                    </a:lnTo>
                    <a:lnTo>
                      <a:pt x="285" y="30"/>
                    </a:lnTo>
                    <a:lnTo>
                      <a:pt x="284" y="34"/>
                    </a:lnTo>
                    <a:lnTo>
                      <a:pt x="282" y="38"/>
                    </a:lnTo>
                    <a:lnTo>
                      <a:pt x="278" y="40"/>
                    </a:lnTo>
                    <a:lnTo>
                      <a:pt x="276" y="44"/>
                    </a:lnTo>
                    <a:lnTo>
                      <a:pt x="268" y="51"/>
                    </a:lnTo>
                    <a:lnTo>
                      <a:pt x="262" y="63"/>
                    </a:lnTo>
                    <a:lnTo>
                      <a:pt x="257" y="73"/>
                    </a:lnTo>
                    <a:lnTo>
                      <a:pt x="253" y="84"/>
                    </a:lnTo>
                    <a:lnTo>
                      <a:pt x="247" y="96"/>
                    </a:lnTo>
                    <a:lnTo>
                      <a:pt x="243" y="105"/>
                    </a:lnTo>
                    <a:lnTo>
                      <a:pt x="238" y="115"/>
                    </a:lnTo>
                    <a:lnTo>
                      <a:pt x="230" y="124"/>
                    </a:lnTo>
                    <a:lnTo>
                      <a:pt x="232" y="113"/>
                    </a:lnTo>
                    <a:lnTo>
                      <a:pt x="234" y="99"/>
                    </a:lnTo>
                    <a:lnTo>
                      <a:pt x="236" y="86"/>
                    </a:lnTo>
                    <a:lnTo>
                      <a:pt x="238" y="71"/>
                    </a:lnTo>
                    <a:lnTo>
                      <a:pt x="239" y="55"/>
                    </a:lnTo>
                    <a:lnTo>
                      <a:pt x="238" y="42"/>
                    </a:lnTo>
                    <a:lnTo>
                      <a:pt x="236" y="36"/>
                    </a:lnTo>
                    <a:lnTo>
                      <a:pt x="234" y="30"/>
                    </a:lnTo>
                    <a:lnTo>
                      <a:pt x="230" y="25"/>
                    </a:lnTo>
                    <a:lnTo>
                      <a:pt x="226" y="19"/>
                    </a:lnTo>
                    <a:lnTo>
                      <a:pt x="234" y="23"/>
                    </a:lnTo>
                    <a:lnTo>
                      <a:pt x="211" y="21"/>
                    </a:lnTo>
                    <a:lnTo>
                      <a:pt x="211" y="28"/>
                    </a:lnTo>
                    <a:lnTo>
                      <a:pt x="209" y="36"/>
                    </a:lnTo>
                    <a:lnTo>
                      <a:pt x="205" y="46"/>
                    </a:lnTo>
                    <a:lnTo>
                      <a:pt x="201" y="53"/>
                    </a:lnTo>
                    <a:lnTo>
                      <a:pt x="199" y="63"/>
                    </a:lnTo>
                    <a:lnTo>
                      <a:pt x="195" y="71"/>
                    </a:lnTo>
                    <a:lnTo>
                      <a:pt x="191" y="80"/>
                    </a:lnTo>
                    <a:lnTo>
                      <a:pt x="191" y="88"/>
                    </a:lnTo>
                    <a:lnTo>
                      <a:pt x="190" y="99"/>
                    </a:lnTo>
                    <a:lnTo>
                      <a:pt x="186" y="113"/>
                    </a:lnTo>
                    <a:lnTo>
                      <a:pt x="182" y="124"/>
                    </a:lnTo>
                    <a:lnTo>
                      <a:pt x="178" y="138"/>
                    </a:lnTo>
                    <a:lnTo>
                      <a:pt x="172" y="151"/>
                    </a:lnTo>
                    <a:lnTo>
                      <a:pt x="165" y="163"/>
                    </a:lnTo>
                    <a:lnTo>
                      <a:pt x="159" y="172"/>
                    </a:lnTo>
                    <a:lnTo>
                      <a:pt x="151" y="182"/>
                    </a:lnTo>
                    <a:lnTo>
                      <a:pt x="140" y="194"/>
                    </a:lnTo>
                    <a:lnTo>
                      <a:pt x="126" y="201"/>
                    </a:lnTo>
                    <a:lnTo>
                      <a:pt x="113" y="207"/>
                    </a:lnTo>
                    <a:lnTo>
                      <a:pt x="97" y="213"/>
                    </a:lnTo>
                    <a:lnTo>
                      <a:pt x="82" y="218"/>
                    </a:lnTo>
                    <a:lnTo>
                      <a:pt x="67" y="224"/>
                    </a:lnTo>
                    <a:lnTo>
                      <a:pt x="51" y="232"/>
                    </a:lnTo>
                    <a:lnTo>
                      <a:pt x="36" y="242"/>
                    </a:lnTo>
                    <a:lnTo>
                      <a:pt x="30" y="243"/>
                    </a:lnTo>
                    <a:lnTo>
                      <a:pt x="25" y="245"/>
                    </a:lnTo>
                    <a:lnTo>
                      <a:pt x="17" y="251"/>
                    </a:lnTo>
                    <a:lnTo>
                      <a:pt x="11" y="255"/>
                    </a:lnTo>
                    <a:lnTo>
                      <a:pt x="5" y="261"/>
                    </a:lnTo>
                    <a:lnTo>
                      <a:pt x="1" y="263"/>
                    </a:lnTo>
                    <a:lnTo>
                      <a:pt x="0" y="265"/>
                    </a:lnTo>
                    <a:lnTo>
                      <a:pt x="3" y="263"/>
                    </a:lnTo>
                    <a:lnTo>
                      <a:pt x="13" y="268"/>
                    </a:lnTo>
                    <a:lnTo>
                      <a:pt x="23" y="276"/>
                    </a:lnTo>
                    <a:lnTo>
                      <a:pt x="30" y="282"/>
                    </a:lnTo>
                    <a:lnTo>
                      <a:pt x="38" y="290"/>
                    </a:lnTo>
                    <a:lnTo>
                      <a:pt x="46" y="297"/>
                    </a:lnTo>
                    <a:lnTo>
                      <a:pt x="51" y="307"/>
                    </a:lnTo>
                    <a:lnTo>
                      <a:pt x="57" y="316"/>
                    </a:lnTo>
                    <a:lnTo>
                      <a:pt x="63" y="32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9" name="Freeform 371"/>
              <p:cNvSpPr>
                <a:spLocks/>
              </p:cNvSpPr>
              <p:nvPr/>
            </p:nvSpPr>
            <p:spPr bwMode="auto">
              <a:xfrm>
                <a:off x="4486" y="2962"/>
                <a:ext cx="447" cy="409"/>
              </a:xfrm>
              <a:custGeom>
                <a:avLst/>
                <a:gdLst>
                  <a:gd name="T0" fmla="*/ 71 w 447"/>
                  <a:gd name="T1" fmla="*/ 338 h 409"/>
                  <a:gd name="T2" fmla="*/ 74 w 447"/>
                  <a:gd name="T3" fmla="*/ 368 h 409"/>
                  <a:gd name="T4" fmla="*/ 82 w 447"/>
                  <a:gd name="T5" fmla="*/ 397 h 409"/>
                  <a:gd name="T6" fmla="*/ 86 w 447"/>
                  <a:gd name="T7" fmla="*/ 409 h 409"/>
                  <a:gd name="T8" fmla="*/ 96 w 447"/>
                  <a:gd name="T9" fmla="*/ 405 h 409"/>
                  <a:gd name="T10" fmla="*/ 105 w 447"/>
                  <a:gd name="T11" fmla="*/ 397 h 409"/>
                  <a:gd name="T12" fmla="*/ 119 w 447"/>
                  <a:gd name="T13" fmla="*/ 389 h 409"/>
                  <a:gd name="T14" fmla="*/ 136 w 447"/>
                  <a:gd name="T15" fmla="*/ 378 h 409"/>
                  <a:gd name="T16" fmla="*/ 157 w 447"/>
                  <a:gd name="T17" fmla="*/ 364 h 409"/>
                  <a:gd name="T18" fmla="*/ 399 w 447"/>
                  <a:gd name="T19" fmla="*/ 197 h 409"/>
                  <a:gd name="T20" fmla="*/ 424 w 447"/>
                  <a:gd name="T21" fmla="*/ 174 h 409"/>
                  <a:gd name="T22" fmla="*/ 445 w 447"/>
                  <a:gd name="T23" fmla="*/ 147 h 409"/>
                  <a:gd name="T24" fmla="*/ 439 w 447"/>
                  <a:gd name="T25" fmla="*/ 136 h 409"/>
                  <a:gd name="T26" fmla="*/ 424 w 447"/>
                  <a:gd name="T27" fmla="*/ 132 h 409"/>
                  <a:gd name="T28" fmla="*/ 410 w 447"/>
                  <a:gd name="T29" fmla="*/ 132 h 409"/>
                  <a:gd name="T30" fmla="*/ 395 w 447"/>
                  <a:gd name="T31" fmla="*/ 138 h 409"/>
                  <a:gd name="T32" fmla="*/ 378 w 447"/>
                  <a:gd name="T33" fmla="*/ 149 h 409"/>
                  <a:gd name="T34" fmla="*/ 379 w 447"/>
                  <a:gd name="T35" fmla="*/ 144 h 409"/>
                  <a:gd name="T36" fmla="*/ 414 w 447"/>
                  <a:gd name="T37" fmla="*/ 115 h 409"/>
                  <a:gd name="T38" fmla="*/ 433 w 447"/>
                  <a:gd name="T39" fmla="*/ 78 h 409"/>
                  <a:gd name="T40" fmla="*/ 427 w 447"/>
                  <a:gd name="T41" fmla="*/ 63 h 409"/>
                  <a:gd name="T42" fmla="*/ 416 w 447"/>
                  <a:gd name="T43" fmla="*/ 61 h 409"/>
                  <a:gd name="T44" fmla="*/ 403 w 447"/>
                  <a:gd name="T45" fmla="*/ 61 h 409"/>
                  <a:gd name="T46" fmla="*/ 385 w 447"/>
                  <a:gd name="T47" fmla="*/ 73 h 409"/>
                  <a:gd name="T48" fmla="*/ 368 w 447"/>
                  <a:gd name="T49" fmla="*/ 86 h 409"/>
                  <a:gd name="T50" fmla="*/ 366 w 447"/>
                  <a:gd name="T51" fmla="*/ 80 h 409"/>
                  <a:gd name="T52" fmla="*/ 381 w 447"/>
                  <a:gd name="T53" fmla="*/ 55 h 409"/>
                  <a:gd name="T54" fmla="*/ 391 w 447"/>
                  <a:gd name="T55" fmla="*/ 28 h 409"/>
                  <a:gd name="T56" fmla="*/ 389 w 447"/>
                  <a:gd name="T57" fmla="*/ 17 h 409"/>
                  <a:gd name="T58" fmla="*/ 379 w 447"/>
                  <a:gd name="T59" fmla="*/ 17 h 409"/>
                  <a:gd name="T60" fmla="*/ 370 w 447"/>
                  <a:gd name="T61" fmla="*/ 17 h 409"/>
                  <a:gd name="T62" fmla="*/ 356 w 447"/>
                  <a:gd name="T63" fmla="*/ 28 h 409"/>
                  <a:gd name="T64" fmla="*/ 337 w 447"/>
                  <a:gd name="T65" fmla="*/ 46 h 409"/>
                  <a:gd name="T66" fmla="*/ 330 w 447"/>
                  <a:gd name="T67" fmla="*/ 46 h 409"/>
                  <a:gd name="T68" fmla="*/ 337 w 447"/>
                  <a:gd name="T69" fmla="*/ 30 h 409"/>
                  <a:gd name="T70" fmla="*/ 341 w 447"/>
                  <a:gd name="T71" fmla="*/ 13 h 409"/>
                  <a:gd name="T72" fmla="*/ 328 w 447"/>
                  <a:gd name="T73" fmla="*/ 0 h 409"/>
                  <a:gd name="T74" fmla="*/ 310 w 447"/>
                  <a:gd name="T75" fmla="*/ 5 h 409"/>
                  <a:gd name="T76" fmla="*/ 295 w 447"/>
                  <a:gd name="T77" fmla="*/ 19 h 409"/>
                  <a:gd name="T78" fmla="*/ 287 w 447"/>
                  <a:gd name="T79" fmla="*/ 26 h 409"/>
                  <a:gd name="T80" fmla="*/ 282 w 447"/>
                  <a:gd name="T81" fmla="*/ 38 h 409"/>
                  <a:gd name="T82" fmla="*/ 268 w 447"/>
                  <a:gd name="T83" fmla="*/ 51 h 409"/>
                  <a:gd name="T84" fmla="*/ 253 w 447"/>
                  <a:gd name="T85" fmla="*/ 84 h 409"/>
                  <a:gd name="T86" fmla="*/ 238 w 447"/>
                  <a:gd name="T87" fmla="*/ 115 h 409"/>
                  <a:gd name="T88" fmla="*/ 234 w 447"/>
                  <a:gd name="T89" fmla="*/ 99 h 409"/>
                  <a:gd name="T90" fmla="*/ 239 w 447"/>
                  <a:gd name="T91" fmla="*/ 55 h 409"/>
                  <a:gd name="T92" fmla="*/ 234 w 447"/>
                  <a:gd name="T93" fmla="*/ 30 h 409"/>
                  <a:gd name="T94" fmla="*/ 234 w 447"/>
                  <a:gd name="T95" fmla="*/ 23 h 409"/>
                  <a:gd name="T96" fmla="*/ 209 w 447"/>
                  <a:gd name="T97" fmla="*/ 36 h 409"/>
                  <a:gd name="T98" fmla="*/ 199 w 447"/>
                  <a:gd name="T99" fmla="*/ 63 h 409"/>
                  <a:gd name="T100" fmla="*/ 191 w 447"/>
                  <a:gd name="T101" fmla="*/ 88 h 409"/>
                  <a:gd name="T102" fmla="*/ 182 w 447"/>
                  <a:gd name="T103" fmla="*/ 124 h 409"/>
                  <a:gd name="T104" fmla="*/ 165 w 447"/>
                  <a:gd name="T105" fmla="*/ 163 h 409"/>
                  <a:gd name="T106" fmla="*/ 140 w 447"/>
                  <a:gd name="T107" fmla="*/ 194 h 409"/>
                  <a:gd name="T108" fmla="*/ 97 w 447"/>
                  <a:gd name="T109" fmla="*/ 213 h 409"/>
                  <a:gd name="T110" fmla="*/ 51 w 447"/>
                  <a:gd name="T111" fmla="*/ 232 h 409"/>
                  <a:gd name="T112" fmla="*/ 25 w 447"/>
                  <a:gd name="T113" fmla="*/ 245 h 409"/>
                  <a:gd name="T114" fmla="*/ 5 w 447"/>
                  <a:gd name="T115" fmla="*/ 261 h 409"/>
                  <a:gd name="T116" fmla="*/ 3 w 447"/>
                  <a:gd name="T117" fmla="*/ 263 h 409"/>
                  <a:gd name="T118" fmla="*/ 30 w 447"/>
                  <a:gd name="T119" fmla="*/ 282 h 409"/>
                  <a:gd name="T120" fmla="*/ 51 w 447"/>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7"/>
                  <a:gd name="T184" fmla="*/ 0 h 409"/>
                  <a:gd name="T185" fmla="*/ 447 w 447"/>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7" h="409">
                    <a:moveTo>
                      <a:pt x="63" y="324"/>
                    </a:moveTo>
                    <a:lnTo>
                      <a:pt x="67" y="330"/>
                    </a:lnTo>
                    <a:lnTo>
                      <a:pt x="71" y="338"/>
                    </a:lnTo>
                    <a:lnTo>
                      <a:pt x="72" y="347"/>
                    </a:lnTo>
                    <a:lnTo>
                      <a:pt x="74" y="357"/>
                    </a:lnTo>
                    <a:lnTo>
                      <a:pt x="74" y="368"/>
                    </a:lnTo>
                    <a:lnTo>
                      <a:pt x="76" y="380"/>
                    </a:lnTo>
                    <a:lnTo>
                      <a:pt x="78" y="389"/>
                    </a:lnTo>
                    <a:lnTo>
                      <a:pt x="82" y="397"/>
                    </a:lnTo>
                    <a:lnTo>
                      <a:pt x="84" y="397"/>
                    </a:lnTo>
                    <a:lnTo>
                      <a:pt x="84" y="407"/>
                    </a:lnTo>
                    <a:lnTo>
                      <a:pt x="86" y="409"/>
                    </a:lnTo>
                    <a:lnTo>
                      <a:pt x="88" y="407"/>
                    </a:lnTo>
                    <a:lnTo>
                      <a:pt x="92" y="407"/>
                    </a:lnTo>
                    <a:lnTo>
                      <a:pt x="96" y="405"/>
                    </a:lnTo>
                    <a:lnTo>
                      <a:pt x="97" y="403"/>
                    </a:lnTo>
                    <a:lnTo>
                      <a:pt x="101" y="401"/>
                    </a:lnTo>
                    <a:lnTo>
                      <a:pt x="105" y="397"/>
                    </a:lnTo>
                    <a:lnTo>
                      <a:pt x="109" y="395"/>
                    </a:lnTo>
                    <a:lnTo>
                      <a:pt x="111" y="393"/>
                    </a:lnTo>
                    <a:lnTo>
                      <a:pt x="119" y="389"/>
                    </a:lnTo>
                    <a:lnTo>
                      <a:pt x="124" y="386"/>
                    </a:lnTo>
                    <a:lnTo>
                      <a:pt x="128" y="382"/>
                    </a:lnTo>
                    <a:lnTo>
                      <a:pt x="136" y="378"/>
                    </a:lnTo>
                    <a:lnTo>
                      <a:pt x="142" y="374"/>
                    </a:lnTo>
                    <a:lnTo>
                      <a:pt x="149" y="370"/>
                    </a:lnTo>
                    <a:lnTo>
                      <a:pt x="157" y="364"/>
                    </a:lnTo>
                    <a:lnTo>
                      <a:pt x="168" y="357"/>
                    </a:lnTo>
                    <a:lnTo>
                      <a:pt x="389" y="203"/>
                    </a:lnTo>
                    <a:lnTo>
                      <a:pt x="399" y="197"/>
                    </a:lnTo>
                    <a:lnTo>
                      <a:pt x="406" y="190"/>
                    </a:lnTo>
                    <a:lnTo>
                      <a:pt x="416" y="182"/>
                    </a:lnTo>
                    <a:lnTo>
                      <a:pt x="424" y="174"/>
                    </a:lnTo>
                    <a:lnTo>
                      <a:pt x="433" y="167"/>
                    </a:lnTo>
                    <a:lnTo>
                      <a:pt x="439" y="157"/>
                    </a:lnTo>
                    <a:lnTo>
                      <a:pt x="445" y="147"/>
                    </a:lnTo>
                    <a:lnTo>
                      <a:pt x="447" y="136"/>
                    </a:lnTo>
                    <a:lnTo>
                      <a:pt x="443" y="136"/>
                    </a:lnTo>
                    <a:lnTo>
                      <a:pt x="439" y="136"/>
                    </a:lnTo>
                    <a:lnTo>
                      <a:pt x="433" y="134"/>
                    </a:lnTo>
                    <a:lnTo>
                      <a:pt x="429" y="132"/>
                    </a:lnTo>
                    <a:lnTo>
                      <a:pt x="424" y="132"/>
                    </a:lnTo>
                    <a:lnTo>
                      <a:pt x="420" y="130"/>
                    </a:lnTo>
                    <a:lnTo>
                      <a:pt x="414" y="130"/>
                    </a:lnTo>
                    <a:lnTo>
                      <a:pt x="410" y="132"/>
                    </a:lnTo>
                    <a:lnTo>
                      <a:pt x="406" y="132"/>
                    </a:lnTo>
                    <a:lnTo>
                      <a:pt x="401" y="136"/>
                    </a:lnTo>
                    <a:lnTo>
                      <a:pt x="395" y="138"/>
                    </a:lnTo>
                    <a:lnTo>
                      <a:pt x="389" y="142"/>
                    </a:lnTo>
                    <a:lnTo>
                      <a:pt x="383" y="146"/>
                    </a:lnTo>
                    <a:lnTo>
                      <a:pt x="378" y="149"/>
                    </a:lnTo>
                    <a:lnTo>
                      <a:pt x="374" y="151"/>
                    </a:lnTo>
                    <a:lnTo>
                      <a:pt x="368" y="151"/>
                    </a:lnTo>
                    <a:lnTo>
                      <a:pt x="379" y="144"/>
                    </a:lnTo>
                    <a:lnTo>
                      <a:pt x="391" y="134"/>
                    </a:lnTo>
                    <a:lnTo>
                      <a:pt x="403" y="124"/>
                    </a:lnTo>
                    <a:lnTo>
                      <a:pt x="414" y="115"/>
                    </a:lnTo>
                    <a:lnTo>
                      <a:pt x="422" y="105"/>
                    </a:lnTo>
                    <a:lnTo>
                      <a:pt x="429" y="92"/>
                    </a:lnTo>
                    <a:lnTo>
                      <a:pt x="433" y="78"/>
                    </a:lnTo>
                    <a:lnTo>
                      <a:pt x="435" y="65"/>
                    </a:lnTo>
                    <a:lnTo>
                      <a:pt x="431" y="63"/>
                    </a:lnTo>
                    <a:lnTo>
                      <a:pt x="427" y="63"/>
                    </a:lnTo>
                    <a:lnTo>
                      <a:pt x="424" y="63"/>
                    </a:lnTo>
                    <a:lnTo>
                      <a:pt x="420" y="61"/>
                    </a:lnTo>
                    <a:lnTo>
                      <a:pt x="416" y="61"/>
                    </a:lnTo>
                    <a:lnTo>
                      <a:pt x="412" y="59"/>
                    </a:lnTo>
                    <a:lnTo>
                      <a:pt x="408" y="61"/>
                    </a:lnTo>
                    <a:lnTo>
                      <a:pt x="403" y="61"/>
                    </a:lnTo>
                    <a:lnTo>
                      <a:pt x="397" y="63"/>
                    </a:lnTo>
                    <a:lnTo>
                      <a:pt x="391" y="67"/>
                    </a:lnTo>
                    <a:lnTo>
                      <a:pt x="385" y="73"/>
                    </a:lnTo>
                    <a:lnTo>
                      <a:pt x="379" y="78"/>
                    </a:lnTo>
                    <a:lnTo>
                      <a:pt x="374" y="82"/>
                    </a:lnTo>
                    <a:lnTo>
                      <a:pt x="368" y="86"/>
                    </a:lnTo>
                    <a:lnTo>
                      <a:pt x="364" y="90"/>
                    </a:lnTo>
                    <a:lnTo>
                      <a:pt x="360" y="90"/>
                    </a:lnTo>
                    <a:lnTo>
                      <a:pt x="366" y="80"/>
                    </a:lnTo>
                    <a:lnTo>
                      <a:pt x="372" y="71"/>
                    </a:lnTo>
                    <a:lnTo>
                      <a:pt x="378" y="63"/>
                    </a:lnTo>
                    <a:lnTo>
                      <a:pt x="381" y="55"/>
                    </a:lnTo>
                    <a:lnTo>
                      <a:pt x="387" y="48"/>
                    </a:lnTo>
                    <a:lnTo>
                      <a:pt x="389" y="38"/>
                    </a:lnTo>
                    <a:lnTo>
                      <a:pt x="391" y="28"/>
                    </a:lnTo>
                    <a:lnTo>
                      <a:pt x="393" y="17"/>
                    </a:lnTo>
                    <a:lnTo>
                      <a:pt x="391" y="17"/>
                    </a:lnTo>
                    <a:lnTo>
                      <a:pt x="389" y="17"/>
                    </a:lnTo>
                    <a:lnTo>
                      <a:pt x="385" y="17"/>
                    </a:lnTo>
                    <a:lnTo>
                      <a:pt x="381" y="17"/>
                    </a:lnTo>
                    <a:lnTo>
                      <a:pt x="379" y="17"/>
                    </a:lnTo>
                    <a:lnTo>
                      <a:pt x="376" y="17"/>
                    </a:lnTo>
                    <a:lnTo>
                      <a:pt x="374" y="17"/>
                    </a:lnTo>
                    <a:lnTo>
                      <a:pt x="370" y="17"/>
                    </a:lnTo>
                    <a:lnTo>
                      <a:pt x="366" y="19"/>
                    </a:lnTo>
                    <a:lnTo>
                      <a:pt x="362" y="25"/>
                    </a:lnTo>
                    <a:lnTo>
                      <a:pt x="356" y="28"/>
                    </a:lnTo>
                    <a:lnTo>
                      <a:pt x="349" y="34"/>
                    </a:lnTo>
                    <a:lnTo>
                      <a:pt x="343" y="40"/>
                    </a:lnTo>
                    <a:lnTo>
                      <a:pt x="337" y="46"/>
                    </a:lnTo>
                    <a:lnTo>
                      <a:pt x="332" y="50"/>
                    </a:lnTo>
                    <a:lnTo>
                      <a:pt x="326" y="53"/>
                    </a:lnTo>
                    <a:lnTo>
                      <a:pt x="330" y="46"/>
                    </a:lnTo>
                    <a:lnTo>
                      <a:pt x="332" y="40"/>
                    </a:lnTo>
                    <a:lnTo>
                      <a:pt x="333" y="34"/>
                    </a:lnTo>
                    <a:lnTo>
                      <a:pt x="337" y="30"/>
                    </a:lnTo>
                    <a:lnTo>
                      <a:pt x="339" y="25"/>
                    </a:lnTo>
                    <a:lnTo>
                      <a:pt x="341" y="19"/>
                    </a:lnTo>
                    <a:lnTo>
                      <a:pt x="341" y="13"/>
                    </a:lnTo>
                    <a:lnTo>
                      <a:pt x="341" y="5"/>
                    </a:lnTo>
                    <a:lnTo>
                      <a:pt x="333" y="2"/>
                    </a:lnTo>
                    <a:lnTo>
                      <a:pt x="328" y="0"/>
                    </a:lnTo>
                    <a:lnTo>
                      <a:pt x="320" y="0"/>
                    </a:lnTo>
                    <a:lnTo>
                      <a:pt x="316" y="2"/>
                    </a:lnTo>
                    <a:lnTo>
                      <a:pt x="310" y="5"/>
                    </a:lnTo>
                    <a:lnTo>
                      <a:pt x="305" y="7"/>
                    </a:lnTo>
                    <a:lnTo>
                      <a:pt x="301" y="13"/>
                    </a:lnTo>
                    <a:lnTo>
                      <a:pt x="295" y="19"/>
                    </a:lnTo>
                    <a:lnTo>
                      <a:pt x="293" y="21"/>
                    </a:lnTo>
                    <a:lnTo>
                      <a:pt x="291" y="25"/>
                    </a:lnTo>
                    <a:lnTo>
                      <a:pt x="287" y="26"/>
                    </a:lnTo>
                    <a:lnTo>
                      <a:pt x="285" y="30"/>
                    </a:lnTo>
                    <a:lnTo>
                      <a:pt x="284" y="34"/>
                    </a:lnTo>
                    <a:lnTo>
                      <a:pt x="282" y="38"/>
                    </a:lnTo>
                    <a:lnTo>
                      <a:pt x="278" y="40"/>
                    </a:lnTo>
                    <a:lnTo>
                      <a:pt x="276" y="44"/>
                    </a:lnTo>
                    <a:lnTo>
                      <a:pt x="268" y="51"/>
                    </a:lnTo>
                    <a:lnTo>
                      <a:pt x="262" y="63"/>
                    </a:lnTo>
                    <a:lnTo>
                      <a:pt x="257" y="73"/>
                    </a:lnTo>
                    <a:lnTo>
                      <a:pt x="253" y="84"/>
                    </a:lnTo>
                    <a:lnTo>
                      <a:pt x="247" y="96"/>
                    </a:lnTo>
                    <a:lnTo>
                      <a:pt x="243" y="105"/>
                    </a:lnTo>
                    <a:lnTo>
                      <a:pt x="238" y="115"/>
                    </a:lnTo>
                    <a:lnTo>
                      <a:pt x="230" y="124"/>
                    </a:lnTo>
                    <a:lnTo>
                      <a:pt x="232" y="113"/>
                    </a:lnTo>
                    <a:lnTo>
                      <a:pt x="234" y="99"/>
                    </a:lnTo>
                    <a:lnTo>
                      <a:pt x="236" y="86"/>
                    </a:lnTo>
                    <a:lnTo>
                      <a:pt x="238" y="71"/>
                    </a:lnTo>
                    <a:lnTo>
                      <a:pt x="239" y="55"/>
                    </a:lnTo>
                    <a:lnTo>
                      <a:pt x="238" y="42"/>
                    </a:lnTo>
                    <a:lnTo>
                      <a:pt x="236" y="36"/>
                    </a:lnTo>
                    <a:lnTo>
                      <a:pt x="234" y="30"/>
                    </a:lnTo>
                    <a:lnTo>
                      <a:pt x="230" y="25"/>
                    </a:lnTo>
                    <a:lnTo>
                      <a:pt x="226" y="19"/>
                    </a:lnTo>
                    <a:lnTo>
                      <a:pt x="234" y="23"/>
                    </a:lnTo>
                    <a:lnTo>
                      <a:pt x="211" y="21"/>
                    </a:lnTo>
                    <a:lnTo>
                      <a:pt x="211" y="28"/>
                    </a:lnTo>
                    <a:lnTo>
                      <a:pt x="209" y="36"/>
                    </a:lnTo>
                    <a:lnTo>
                      <a:pt x="205" y="46"/>
                    </a:lnTo>
                    <a:lnTo>
                      <a:pt x="201" y="53"/>
                    </a:lnTo>
                    <a:lnTo>
                      <a:pt x="199" y="63"/>
                    </a:lnTo>
                    <a:lnTo>
                      <a:pt x="195" y="71"/>
                    </a:lnTo>
                    <a:lnTo>
                      <a:pt x="191" y="80"/>
                    </a:lnTo>
                    <a:lnTo>
                      <a:pt x="191" y="88"/>
                    </a:lnTo>
                    <a:lnTo>
                      <a:pt x="190" y="99"/>
                    </a:lnTo>
                    <a:lnTo>
                      <a:pt x="186" y="113"/>
                    </a:lnTo>
                    <a:lnTo>
                      <a:pt x="182" y="124"/>
                    </a:lnTo>
                    <a:lnTo>
                      <a:pt x="178" y="138"/>
                    </a:lnTo>
                    <a:lnTo>
                      <a:pt x="172" y="151"/>
                    </a:lnTo>
                    <a:lnTo>
                      <a:pt x="165" y="163"/>
                    </a:lnTo>
                    <a:lnTo>
                      <a:pt x="159" y="172"/>
                    </a:lnTo>
                    <a:lnTo>
                      <a:pt x="151" y="182"/>
                    </a:lnTo>
                    <a:lnTo>
                      <a:pt x="140" y="194"/>
                    </a:lnTo>
                    <a:lnTo>
                      <a:pt x="126" y="201"/>
                    </a:lnTo>
                    <a:lnTo>
                      <a:pt x="113" y="207"/>
                    </a:lnTo>
                    <a:lnTo>
                      <a:pt x="97" y="213"/>
                    </a:lnTo>
                    <a:lnTo>
                      <a:pt x="82" y="218"/>
                    </a:lnTo>
                    <a:lnTo>
                      <a:pt x="67" y="224"/>
                    </a:lnTo>
                    <a:lnTo>
                      <a:pt x="51" y="232"/>
                    </a:lnTo>
                    <a:lnTo>
                      <a:pt x="36" y="242"/>
                    </a:lnTo>
                    <a:lnTo>
                      <a:pt x="30" y="243"/>
                    </a:lnTo>
                    <a:lnTo>
                      <a:pt x="25" y="245"/>
                    </a:lnTo>
                    <a:lnTo>
                      <a:pt x="17" y="251"/>
                    </a:lnTo>
                    <a:lnTo>
                      <a:pt x="11" y="255"/>
                    </a:lnTo>
                    <a:lnTo>
                      <a:pt x="5" y="261"/>
                    </a:lnTo>
                    <a:lnTo>
                      <a:pt x="1" y="263"/>
                    </a:lnTo>
                    <a:lnTo>
                      <a:pt x="0" y="265"/>
                    </a:lnTo>
                    <a:lnTo>
                      <a:pt x="3" y="263"/>
                    </a:lnTo>
                    <a:lnTo>
                      <a:pt x="13" y="268"/>
                    </a:lnTo>
                    <a:lnTo>
                      <a:pt x="23" y="276"/>
                    </a:lnTo>
                    <a:lnTo>
                      <a:pt x="30" y="282"/>
                    </a:lnTo>
                    <a:lnTo>
                      <a:pt x="38" y="290"/>
                    </a:lnTo>
                    <a:lnTo>
                      <a:pt x="46" y="297"/>
                    </a:lnTo>
                    <a:lnTo>
                      <a:pt x="51" y="307"/>
                    </a:lnTo>
                    <a:lnTo>
                      <a:pt x="57" y="316"/>
                    </a:lnTo>
                    <a:lnTo>
                      <a:pt x="63" y="324"/>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50" name="Freeform 372"/>
              <p:cNvSpPr>
                <a:spLocks/>
              </p:cNvSpPr>
              <p:nvPr/>
            </p:nvSpPr>
            <p:spPr bwMode="auto">
              <a:xfrm>
                <a:off x="4844" y="3086"/>
                <a:ext cx="94" cy="39"/>
              </a:xfrm>
              <a:custGeom>
                <a:avLst/>
                <a:gdLst>
                  <a:gd name="T0" fmla="*/ 94 w 94"/>
                  <a:gd name="T1" fmla="*/ 16 h 39"/>
                  <a:gd name="T2" fmla="*/ 92 w 94"/>
                  <a:gd name="T3" fmla="*/ 10 h 39"/>
                  <a:gd name="T4" fmla="*/ 87 w 94"/>
                  <a:gd name="T5" fmla="*/ 4 h 39"/>
                  <a:gd name="T6" fmla="*/ 81 w 94"/>
                  <a:gd name="T7" fmla="*/ 2 h 39"/>
                  <a:gd name="T8" fmla="*/ 75 w 94"/>
                  <a:gd name="T9" fmla="*/ 0 h 39"/>
                  <a:gd name="T10" fmla="*/ 62 w 94"/>
                  <a:gd name="T11" fmla="*/ 2 h 39"/>
                  <a:gd name="T12" fmla="*/ 48 w 94"/>
                  <a:gd name="T13" fmla="*/ 6 h 39"/>
                  <a:gd name="T14" fmla="*/ 35 w 94"/>
                  <a:gd name="T15" fmla="*/ 12 h 39"/>
                  <a:gd name="T16" fmla="*/ 21 w 94"/>
                  <a:gd name="T17" fmla="*/ 18 h 39"/>
                  <a:gd name="T18" fmla="*/ 10 w 94"/>
                  <a:gd name="T19" fmla="*/ 23 h 39"/>
                  <a:gd name="T20" fmla="*/ 0 w 94"/>
                  <a:gd name="T21" fmla="*/ 27 h 39"/>
                  <a:gd name="T22" fmla="*/ 4 w 94"/>
                  <a:gd name="T23" fmla="*/ 39 h 39"/>
                  <a:gd name="T24" fmla="*/ 14 w 94"/>
                  <a:gd name="T25" fmla="*/ 35 h 39"/>
                  <a:gd name="T26" fmla="*/ 25 w 94"/>
                  <a:gd name="T27" fmla="*/ 29 h 39"/>
                  <a:gd name="T28" fmla="*/ 39 w 94"/>
                  <a:gd name="T29" fmla="*/ 22 h 39"/>
                  <a:gd name="T30" fmla="*/ 52 w 94"/>
                  <a:gd name="T31" fmla="*/ 16 h 39"/>
                  <a:gd name="T32" fmla="*/ 64 w 94"/>
                  <a:gd name="T33" fmla="*/ 12 h 39"/>
                  <a:gd name="T34" fmla="*/ 75 w 94"/>
                  <a:gd name="T35" fmla="*/ 12 h 39"/>
                  <a:gd name="T36" fmla="*/ 77 w 94"/>
                  <a:gd name="T37" fmla="*/ 12 h 39"/>
                  <a:gd name="T38" fmla="*/ 81 w 94"/>
                  <a:gd name="T39" fmla="*/ 14 h 39"/>
                  <a:gd name="T40" fmla="*/ 83 w 94"/>
                  <a:gd name="T41" fmla="*/ 16 h 39"/>
                  <a:gd name="T42" fmla="*/ 85 w 94"/>
                  <a:gd name="T43" fmla="*/ 20 h 39"/>
                  <a:gd name="T44" fmla="*/ 94 w 94"/>
                  <a:gd name="T45" fmla="*/ 16 h 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39"/>
                  <a:gd name="T71" fmla="*/ 94 w 94"/>
                  <a:gd name="T72" fmla="*/ 39 h 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39">
                    <a:moveTo>
                      <a:pt x="94" y="16"/>
                    </a:moveTo>
                    <a:lnTo>
                      <a:pt x="92" y="10"/>
                    </a:lnTo>
                    <a:lnTo>
                      <a:pt x="87" y="4"/>
                    </a:lnTo>
                    <a:lnTo>
                      <a:pt x="81" y="2"/>
                    </a:lnTo>
                    <a:lnTo>
                      <a:pt x="75" y="0"/>
                    </a:lnTo>
                    <a:lnTo>
                      <a:pt x="62" y="2"/>
                    </a:lnTo>
                    <a:lnTo>
                      <a:pt x="48" y="6"/>
                    </a:lnTo>
                    <a:lnTo>
                      <a:pt x="35" y="12"/>
                    </a:lnTo>
                    <a:lnTo>
                      <a:pt x="21" y="18"/>
                    </a:lnTo>
                    <a:lnTo>
                      <a:pt x="10" y="23"/>
                    </a:lnTo>
                    <a:lnTo>
                      <a:pt x="0" y="27"/>
                    </a:lnTo>
                    <a:lnTo>
                      <a:pt x="4" y="39"/>
                    </a:lnTo>
                    <a:lnTo>
                      <a:pt x="14" y="35"/>
                    </a:lnTo>
                    <a:lnTo>
                      <a:pt x="25" y="29"/>
                    </a:lnTo>
                    <a:lnTo>
                      <a:pt x="39" y="22"/>
                    </a:lnTo>
                    <a:lnTo>
                      <a:pt x="52" y="16"/>
                    </a:lnTo>
                    <a:lnTo>
                      <a:pt x="64" y="12"/>
                    </a:lnTo>
                    <a:lnTo>
                      <a:pt x="75" y="12"/>
                    </a:lnTo>
                    <a:lnTo>
                      <a:pt x="77" y="12"/>
                    </a:lnTo>
                    <a:lnTo>
                      <a:pt x="81" y="14"/>
                    </a:lnTo>
                    <a:lnTo>
                      <a:pt x="83" y="16"/>
                    </a:lnTo>
                    <a:lnTo>
                      <a:pt x="85" y="20"/>
                    </a:lnTo>
                    <a:lnTo>
                      <a:pt x="94"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1" name="Freeform 373"/>
              <p:cNvSpPr>
                <a:spLocks/>
              </p:cNvSpPr>
              <p:nvPr/>
            </p:nvSpPr>
            <p:spPr bwMode="auto">
              <a:xfrm>
                <a:off x="4564" y="3102"/>
                <a:ext cx="374" cy="280"/>
              </a:xfrm>
              <a:custGeom>
                <a:avLst/>
                <a:gdLst>
                  <a:gd name="T0" fmla="*/ 8 w 374"/>
                  <a:gd name="T1" fmla="*/ 280 h 280"/>
                  <a:gd name="T2" fmla="*/ 37 w 374"/>
                  <a:gd name="T3" fmla="*/ 257 h 280"/>
                  <a:gd name="T4" fmla="*/ 87 w 374"/>
                  <a:gd name="T5" fmla="*/ 224 h 280"/>
                  <a:gd name="T6" fmla="*/ 146 w 374"/>
                  <a:gd name="T7" fmla="*/ 182 h 280"/>
                  <a:gd name="T8" fmla="*/ 211 w 374"/>
                  <a:gd name="T9" fmla="*/ 138 h 280"/>
                  <a:gd name="T10" fmla="*/ 275 w 374"/>
                  <a:gd name="T11" fmla="*/ 96 h 280"/>
                  <a:gd name="T12" fmla="*/ 326 w 374"/>
                  <a:gd name="T13" fmla="*/ 55 h 280"/>
                  <a:gd name="T14" fmla="*/ 348 w 374"/>
                  <a:gd name="T15" fmla="*/ 38 h 280"/>
                  <a:gd name="T16" fmla="*/ 363 w 374"/>
                  <a:gd name="T17" fmla="*/ 25 h 280"/>
                  <a:gd name="T18" fmla="*/ 369 w 374"/>
                  <a:gd name="T19" fmla="*/ 17 h 280"/>
                  <a:gd name="T20" fmla="*/ 372 w 374"/>
                  <a:gd name="T21" fmla="*/ 11 h 280"/>
                  <a:gd name="T22" fmla="*/ 374 w 374"/>
                  <a:gd name="T23" fmla="*/ 6 h 280"/>
                  <a:gd name="T24" fmla="*/ 374 w 374"/>
                  <a:gd name="T25" fmla="*/ 0 h 280"/>
                  <a:gd name="T26" fmla="*/ 365 w 374"/>
                  <a:gd name="T27" fmla="*/ 4 h 280"/>
                  <a:gd name="T28" fmla="*/ 363 w 374"/>
                  <a:gd name="T29" fmla="*/ 6 h 280"/>
                  <a:gd name="T30" fmla="*/ 359 w 374"/>
                  <a:gd name="T31" fmla="*/ 11 h 280"/>
                  <a:gd name="T32" fmla="*/ 355 w 374"/>
                  <a:gd name="T33" fmla="*/ 17 h 280"/>
                  <a:gd name="T34" fmla="*/ 340 w 374"/>
                  <a:gd name="T35" fmla="*/ 30 h 280"/>
                  <a:gd name="T36" fmla="*/ 321 w 374"/>
                  <a:gd name="T37" fmla="*/ 48 h 280"/>
                  <a:gd name="T38" fmla="*/ 269 w 374"/>
                  <a:gd name="T39" fmla="*/ 86 h 280"/>
                  <a:gd name="T40" fmla="*/ 206 w 374"/>
                  <a:gd name="T41" fmla="*/ 128 h 280"/>
                  <a:gd name="T42" fmla="*/ 140 w 374"/>
                  <a:gd name="T43" fmla="*/ 173 h 280"/>
                  <a:gd name="T44" fmla="*/ 79 w 374"/>
                  <a:gd name="T45" fmla="*/ 215 h 280"/>
                  <a:gd name="T46" fmla="*/ 31 w 374"/>
                  <a:gd name="T47" fmla="*/ 247 h 280"/>
                  <a:gd name="T48" fmla="*/ 0 w 374"/>
                  <a:gd name="T49" fmla="*/ 270 h 280"/>
                  <a:gd name="T50" fmla="*/ 8 w 374"/>
                  <a:gd name="T51" fmla="*/ 280 h 2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74"/>
                  <a:gd name="T79" fmla="*/ 0 h 280"/>
                  <a:gd name="T80" fmla="*/ 374 w 374"/>
                  <a:gd name="T81" fmla="*/ 280 h 28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74" h="280">
                    <a:moveTo>
                      <a:pt x="8" y="280"/>
                    </a:moveTo>
                    <a:lnTo>
                      <a:pt x="37" y="257"/>
                    </a:lnTo>
                    <a:lnTo>
                      <a:pt x="87" y="224"/>
                    </a:lnTo>
                    <a:lnTo>
                      <a:pt x="146" y="182"/>
                    </a:lnTo>
                    <a:lnTo>
                      <a:pt x="211" y="138"/>
                    </a:lnTo>
                    <a:lnTo>
                      <a:pt x="275" y="96"/>
                    </a:lnTo>
                    <a:lnTo>
                      <a:pt x="326" y="55"/>
                    </a:lnTo>
                    <a:lnTo>
                      <a:pt x="348" y="38"/>
                    </a:lnTo>
                    <a:lnTo>
                      <a:pt x="363" y="25"/>
                    </a:lnTo>
                    <a:lnTo>
                      <a:pt x="369" y="17"/>
                    </a:lnTo>
                    <a:lnTo>
                      <a:pt x="372" y="11"/>
                    </a:lnTo>
                    <a:lnTo>
                      <a:pt x="374" y="6"/>
                    </a:lnTo>
                    <a:lnTo>
                      <a:pt x="374" y="0"/>
                    </a:lnTo>
                    <a:lnTo>
                      <a:pt x="365" y="4"/>
                    </a:lnTo>
                    <a:lnTo>
                      <a:pt x="363" y="6"/>
                    </a:lnTo>
                    <a:lnTo>
                      <a:pt x="359" y="11"/>
                    </a:lnTo>
                    <a:lnTo>
                      <a:pt x="355" y="17"/>
                    </a:lnTo>
                    <a:lnTo>
                      <a:pt x="340" y="30"/>
                    </a:lnTo>
                    <a:lnTo>
                      <a:pt x="321" y="48"/>
                    </a:lnTo>
                    <a:lnTo>
                      <a:pt x="269" y="86"/>
                    </a:lnTo>
                    <a:lnTo>
                      <a:pt x="206" y="128"/>
                    </a:lnTo>
                    <a:lnTo>
                      <a:pt x="140" y="173"/>
                    </a:lnTo>
                    <a:lnTo>
                      <a:pt x="79" y="215"/>
                    </a:lnTo>
                    <a:lnTo>
                      <a:pt x="31" y="247"/>
                    </a:lnTo>
                    <a:lnTo>
                      <a:pt x="0" y="270"/>
                    </a:lnTo>
                    <a:lnTo>
                      <a:pt x="8" y="2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2" name="Freeform 374"/>
              <p:cNvSpPr>
                <a:spLocks/>
              </p:cNvSpPr>
              <p:nvPr/>
            </p:nvSpPr>
            <p:spPr bwMode="auto">
              <a:xfrm>
                <a:off x="4825" y="3017"/>
                <a:ext cx="102" cy="60"/>
              </a:xfrm>
              <a:custGeom>
                <a:avLst/>
                <a:gdLst>
                  <a:gd name="T0" fmla="*/ 102 w 102"/>
                  <a:gd name="T1" fmla="*/ 10 h 60"/>
                  <a:gd name="T2" fmla="*/ 96 w 102"/>
                  <a:gd name="T3" fmla="*/ 4 h 60"/>
                  <a:gd name="T4" fmla="*/ 92 w 102"/>
                  <a:gd name="T5" fmla="*/ 2 h 60"/>
                  <a:gd name="T6" fmla="*/ 87 w 102"/>
                  <a:gd name="T7" fmla="*/ 0 h 60"/>
                  <a:gd name="T8" fmla="*/ 79 w 102"/>
                  <a:gd name="T9" fmla="*/ 0 h 60"/>
                  <a:gd name="T10" fmla="*/ 67 w 102"/>
                  <a:gd name="T11" fmla="*/ 2 h 60"/>
                  <a:gd name="T12" fmla="*/ 54 w 102"/>
                  <a:gd name="T13" fmla="*/ 8 h 60"/>
                  <a:gd name="T14" fmla="*/ 40 w 102"/>
                  <a:gd name="T15" fmla="*/ 18 h 60"/>
                  <a:gd name="T16" fmla="*/ 27 w 102"/>
                  <a:gd name="T17" fmla="*/ 27 h 60"/>
                  <a:gd name="T18" fmla="*/ 14 w 102"/>
                  <a:gd name="T19" fmla="*/ 39 h 60"/>
                  <a:gd name="T20" fmla="*/ 0 w 102"/>
                  <a:gd name="T21" fmla="*/ 52 h 60"/>
                  <a:gd name="T22" fmla="*/ 8 w 102"/>
                  <a:gd name="T23" fmla="*/ 60 h 60"/>
                  <a:gd name="T24" fmla="*/ 21 w 102"/>
                  <a:gd name="T25" fmla="*/ 46 h 60"/>
                  <a:gd name="T26" fmla="*/ 35 w 102"/>
                  <a:gd name="T27" fmla="*/ 35 h 60"/>
                  <a:gd name="T28" fmla="*/ 48 w 102"/>
                  <a:gd name="T29" fmla="*/ 25 h 60"/>
                  <a:gd name="T30" fmla="*/ 60 w 102"/>
                  <a:gd name="T31" fmla="*/ 18 h 60"/>
                  <a:gd name="T32" fmla="*/ 71 w 102"/>
                  <a:gd name="T33" fmla="*/ 14 h 60"/>
                  <a:gd name="T34" fmla="*/ 81 w 102"/>
                  <a:gd name="T35" fmla="*/ 12 h 60"/>
                  <a:gd name="T36" fmla="*/ 85 w 102"/>
                  <a:gd name="T37" fmla="*/ 12 h 60"/>
                  <a:gd name="T38" fmla="*/ 87 w 102"/>
                  <a:gd name="T39" fmla="*/ 12 h 60"/>
                  <a:gd name="T40" fmla="*/ 90 w 102"/>
                  <a:gd name="T41" fmla="*/ 14 h 60"/>
                  <a:gd name="T42" fmla="*/ 92 w 102"/>
                  <a:gd name="T43" fmla="*/ 16 h 60"/>
                  <a:gd name="T44" fmla="*/ 102 w 102"/>
                  <a:gd name="T45" fmla="*/ 10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2"/>
                  <a:gd name="T70" fmla="*/ 0 h 60"/>
                  <a:gd name="T71" fmla="*/ 102 w 102"/>
                  <a:gd name="T72" fmla="*/ 60 h 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2" h="60">
                    <a:moveTo>
                      <a:pt x="102" y="10"/>
                    </a:moveTo>
                    <a:lnTo>
                      <a:pt x="96" y="4"/>
                    </a:lnTo>
                    <a:lnTo>
                      <a:pt x="92" y="2"/>
                    </a:lnTo>
                    <a:lnTo>
                      <a:pt x="87" y="0"/>
                    </a:lnTo>
                    <a:lnTo>
                      <a:pt x="79" y="0"/>
                    </a:lnTo>
                    <a:lnTo>
                      <a:pt x="67" y="2"/>
                    </a:lnTo>
                    <a:lnTo>
                      <a:pt x="54" y="8"/>
                    </a:lnTo>
                    <a:lnTo>
                      <a:pt x="40" y="18"/>
                    </a:lnTo>
                    <a:lnTo>
                      <a:pt x="27" y="27"/>
                    </a:lnTo>
                    <a:lnTo>
                      <a:pt x="14" y="39"/>
                    </a:lnTo>
                    <a:lnTo>
                      <a:pt x="0" y="52"/>
                    </a:lnTo>
                    <a:lnTo>
                      <a:pt x="8" y="60"/>
                    </a:lnTo>
                    <a:lnTo>
                      <a:pt x="21" y="46"/>
                    </a:lnTo>
                    <a:lnTo>
                      <a:pt x="35" y="35"/>
                    </a:lnTo>
                    <a:lnTo>
                      <a:pt x="48" y="25"/>
                    </a:lnTo>
                    <a:lnTo>
                      <a:pt x="60" y="18"/>
                    </a:lnTo>
                    <a:lnTo>
                      <a:pt x="71" y="14"/>
                    </a:lnTo>
                    <a:lnTo>
                      <a:pt x="81" y="12"/>
                    </a:lnTo>
                    <a:lnTo>
                      <a:pt x="85" y="12"/>
                    </a:lnTo>
                    <a:lnTo>
                      <a:pt x="87" y="12"/>
                    </a:lnTo>
                    <a:lnTo>
                      <a:pt x="90" y="14"/>
                    </a:lnTo>
                    <a:lnTo>
                      <a:pt x="92" y="16"/>
                    </a:lnTo>
                    <a:lnTo>
                      <a:pt x="10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3" name="Freeform 375"/>
              <p:cNvSpPr>
                <a:spLocks/>
              </p:cNvSpPr>
              <p:nvPr/>
            </p:nvSpPr>
            <p:spPr bwMode="auto">
              <a:xfrm>
                <a:off x="4827" y="3027"/>
                <a:ext cx="104" cy="109"/>
              </a:xfrm>
              <a:custGeom>
                <a:avLst/>
                <a:gdLst>
                  <a:gd name="T0" fmla="*/ 8 w 104"/>
                  <a:gd name="T1" fmla="*/ 109 h 109"/>
                  <a:gd name="T2" fmla="*/ 23 w 104"/>
                  <a:gd name="T3" fmla="*/ 98 h 109"/>
                  <a:gd name="T4" fmla="*/ 40 w 104"/>
                  <a:gd name="T5" fmla="*/ 82 h 109"/>
                  <a:gd name="T6" fmla="*/ 58 w 104"/>
                  <a:gd name="T7" fmla="*/ 69 h 109"/>
                  <a:gd name="T8" fmla="*/ 75 w 104"/>
                  <a:gd name="T9" fmla="*/ 54 h 109"/>
                  <a:gd name="T10" fmla="*/ 88 w 104"/>
                  <a:gd name="T11" fmla="*/ 40 h 109"/>
                  <a:gd name="T12" fmla="*/ 98 w 104"/>
                  <a:gd name="T13" fmla="*/ 27 h 109"/>
                  <a:gd name="T14" fmla="*/ 102 w 104"/>
                  <a:gd name="T15" fmla="*/ 19 h 109"/>
                  <a:gd name="T16" fmla="*/ 104 w 104"/>
                  <a:gd name="T17" fmla="*/ 11 h 109"/>
                  <a:gd name="T18" fmla="*/ 102 w 104"/>
                  <a:gd name="T19" fmla="*/ 6 h 109"/>
                  <a:gd name="T20" fmla="*/ 100 w 104"/>
                  <a:gd name="T21" fmla="*/ 0 h 109"/>
                  <a:gd name="T22" fmla="*/ 90 w 104"/>
                  <a:gd name="T23" fmla="*/ 6 h 109"/>
                  <a:gd name="T24" fmla="*/ 92 w 104"/>
                  <a:gd name="T25" fmla="*/ 8 h 109"/>
                  <a:gd name="T26" fmla="*/ 92 w 104"/>
                  <a:gd name="T27" fmla="*/ 11 h 109"/>
                  <a:gd name="T28" fmla="*/ 90 w 104"/>
                  <a:gd name="T29" fmla="*/ 15 h 109"/>
                  <a:gd name="T30" fmla="*/ 88 w 104"/>
                  <a:gd name="T31" fmla="*/ 21 h 109"/>
                  <a:gd name="T32" fmla="*/ 79 w 104"/>
                  <a:gd name="T33" fmla="*/ 33 h 109"/>
                  <a:gd name="T34" fmla="*/ 67 w 104"/>
                  <a:gd name="T35" fmla="*/ 46 h 109"/>
                  <a:gd name="T36" fmla="*/ 52 w 104"/>
                  <a:gd name="T37" fmla="*/ 59 h 109"/>
                  <a:gd name="T38" fmla="*/ 35 w 104"/>
                  <a:gd name="T39" fmla="*/ 75 h 109"/>
                  <a:gd name="T40" fmla="*/ 17 w 104"/>
                  <a:gd name="T41" fmla="*/ 88 h 109"/>
                  <a:gd name="T42" fmla="*/ 0 w 104"/>
                  <a:gd name="T43" fmla="*/ 102 h 109"/>
                  <a:gd name="T44" fmla="*/ 8 w 104"/>
                  <a:gd name="T45" fmla="*/ 109 h 10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109"/>
                  <a:gd name="T71" fmla="*/ 104 w 104"/>
                  <a:gd name="T72" fmla="*/ 109 h 10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109">
                    <a:moveTo>
                      <a:pt x="8" y="109"/>
                    </a:moveTo>
                    <a:lnTo>
                      <a:pt x="23" y="98"/>
                    </a:lnTo>
                    <a:lnTo>
                      <a:pt x="40" y="82"/>
                    </a:lnTo>
                    <a:lnTo>
                      <a:pt x="58" y="69"/>
                    </a:lnTo>
                    <a:lnTo>
                      <a:pt x="75" y="54"/>
                    </a:lnTo>
                    <a:lnTo>
                      <a:pt x="88" y="40"/>
                    </a:lnTo>
                    <a:lnTo>
                      <a:pt x="98" y="27"/>
                    </a:lnTo>
                    <a:lnTo>
                      <a:pt x="102" y="19"/>
                    </a:lnTo>
                    <a:lnTo>
                      <a:pt x="104" y="11"/>
                    </a:lnTo>
                    <a:lnTo>
                      <a:pt x="102" y="6"/>
                    </a:lnTo>
                    <a:lnTo>
                      <a:pt x="100" y="0"/>
                    </a:lnTo>
                    <a:lnTo>
                      <a:pt x="90" y="6"/>
                    </a:lnTo>
                    <a:lnTo>
                      <a:pt x="92" y="8"/>
                    </a:lnTo>
                    <a:lnTo>
                      <a:pt x="92" y="11"/>
                    </a:lnTo>
                    <a:lnTo>
                      <a:pt x="90" y="15"/>
                    </a:lnTo>
                    <a:lnTo>
                      <a:pt x="88" y="21"/>
                    </a:lnTo>
                    <a:lnTo>
                      <a:pt x="79" y="33"/>
                    </a:lnTo>
                    <a:lnTo>
                      <a:pt x="67" y="46"/>
                    </a:lnTo>
                    <a:lnTo>
                      <a:pt x="52" y="59"/>
                    </a:lnTo>
                    <a:lnTo>
                      <a:pt x="35" y="75"/>
                    </a:lnTo>
                    <a:lnTo>
                      <a:pt x="17" y="88"/>
                    </a:lnTo>
                    <a:lnTo>
                      <a:pt x="0" y="102"/>
                    </a:lnTo>
                    <a:lnTo>
                      <a:pt x="8"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4" name="Freeform 376"/>
              <p:cNvSpPr>
                <a:spLocks/>
              </p:cNvSpPr>
              <p:nvPr/>
            </p:nvSpPr>
            <p:spPr bwMode="auto">
              <a:xfrm>
                <a:off x="4785" y="2973"/>
                <a:ext cx="98" cy="75"/>
              </a:xfrm>
              <a:custGeom>
                <a:avLst/>
                <a:gdLst>
                  <a:gd name="T0" fmla="*/ 98 w 98"/>
                  <a:gd name="T1" fmla="*/ 4 h 75"/>
                  <a:gd name="T2" fmla="*/ 92 w 98"/>
                  <a:gd name="T3" fmla="*/ 2 h 75"/>
                  <a:gd name="T4" fmla="*/ 84 w 98"/>
                  <a:gd name="T5" fmla="*/ 0 h 75"/>
                  <a:gd name="T6" fmla="*/ 79 w 98"/>
                  <a:gd name="T7" fmla="*/ 0 h 75"/>
                  <a:gd name="T8" fmla="*/ 73 w 98"/>
                  <a:gd name="T9" fmla="*/ 2 h 75"/>
                  <a:gd name="T10" fmla="*/ 59 w 98"/>
                  <a:gd name="T11" fmla="*/ 8 h 75"/>
                  <a:gd name="T12" fmla="*/ 48 w 98"/>
                  <a:gd name="T13" fmla="*/ 15 h 75"/>
                  <a:gd name="T14" fmla="*/ 36 w 98"/>
                  <a:gd name="T15" fmla="*/ 27 h 75"/>
                  <a:gd name="T16" fmla="*/ 23 w 98"/>
                  <a:gd name="T17" fmla="*/ 40 h 75"/>
                  <a:gd name="T18" fmla="*/ 11 w 98"/>
                  <a:gd name="T19" fmla="*/ 54 h 75"/>
                  <a:gd name="T20" fmla="*/ 0 w 98"/>
                  <a:gd name="T21" fmla="*/ 69 h 75"/>
                  <a:gd name="T22" fmla="*/ 9 w 98"/>
                  <a:gd name="T23" fmla="*/ 75 h 75"/>
                  <a:gd name="T24" fmla="*/ 21 w 98"/>
                  <a:gd name="T25" fmla="*/ 62 h 75"/>
                  <a:gd name="T26" fmla="*/ 33 w 98"/>
                  <a:gd name="T27" fmla="*/ 48 h 75"/>
                  <a:gd name="T28" fmla="*/ 44 w 98"/>
                  <a:gd name="T29" fmla="*/ 35 h 75"/>
                  <a:gd name="T30" fmla="*/ 56 w 98"/>
                  <a:gd name="T31" fmla="*/ 25 h 75"/>
                  <a:gd name="T32" fmla="*/ 65 w 98"/>
                  <a:gd name="T33" fmla="*/ 17 h 75"/>
                  <a:gd name="T34" fmla="*/ 77 w 98"/>
                  <a:gd name="T35" fmla="*/ 12 h 75"/>
                  <a:gd name="T36" fmla="*/ 80 w 98"/>
                  <a:gd name="T37" fmla="*/ 12 h 75"/>
                  <a:gd name="T38" fmla="*/ 84 w 98"/>
                  <a:gd name="T39" fmla="*/ 12 h 75"/>
                  <a:gd name="T40" fmla="*/ 88 w 98"/>
                  <a:gd name="T41" fmla="*/ 12 h 75"/>
                  <a:gd name="T42" fmla="*/ 90 w 98"/>
                  <a:gd name="T43" fmla="*/ 14 h 75"/>
                  <a:gd name="T44" fmla="*/ 98 w 98"/>
                  <a:gd name="T45" fmla="*/ 4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8"/>
                  <a:gd name="T70" fmla="*/ 0 h 75"/>
                  <a:gd name="T71" fmla="*/ 98 w 98"/>
                  <a:gd name="T72" fmla="*/ 75 h 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8" h="75">
                    <a:moveTo>
                      <a:pt x="98" y="4"/>
                    </a:moveTo>
                    <a:lnTo>
                      <a:pt x="92" y="2"/>
                    </a:lnTo>
                    <a:lnTo>
                      <a:pt x="84" y="0"/>
                    </a:lnTo>
                    <a:lnTo>
                      <a:pt x="79" y="0"/>
                    </a:lnTo>
                    <a:lnTo>
                      <a:pt x="73" y="2"/>
                    </a:lnTo>
                    <a:lnTo>
                      <a:pt x="59" y="8"/>
                    </a:lnTo>
                    <a:lnTo>
                      <a:pt x="48" y="15"/>
                    </a:lnTo>
                    <a:lnTo>
                      <a:pt x="36" y="27"/>
                    </a:lnTo>
                    <a:lnTo>
                      <a:pt x="23" y="40"/>
                    </a:lnTo>
                    <a:lnTo>
                      <a:pt x="11" y="54"/>
                    </a:lnTo>
                    <a:lnTo>
                      <a:pt x="0" y="69"/>
                    </a:lnTo>
                    <a:lnTo>
                      <a:pt x="9" y="75"/>
                    </a:lnTo>
                    <a:lnTo>
                      <a:pt x="21" y="62"/>
                    </a:lnTo>
                    <a:lnTo>
                      <a:pt x="33" y="48"/>
                    </a:lnTo>
                    <a:lnTo>
                      <a:pt x="44" y="35"/>
                    </a:lnTo>
                    <a:lnTo>
                      <a:pt x="56" y="25"/>
                    </a:lnTo>
                    <a:lnTo>
                      <a:pt x="65" y="17"/>
                    </a:lnTo>
                    <a:lnTo>
                      <a:pt x="77" y="12"/>
                    </a:lnTo>
                    <a:lnTo>
                      <a:pt x="80" y="12"/>
                    </a:lnTo>
                    <a:lnTo>
                      <a:pt x="84" y="12"/>
                    </a:lnTo>
                    <a:lnTo>
                      <a:pt x="88" y="12"/>
                    </a:lnTo>
                    <a:lnTo>
                      <a:pt x="90" y="14"/>
                    </a:lnTo>
                    <a:lnTo>
                      <a:pt x="9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5" name="Freeform 377"/>
              <p:cNvSpPr>
                <a:spLocks/>
              </p:cNvSpPr>
              <p:nvPr/>
            </p:nvSpPr>
            <p:spPr bwMode="auto">
              <a:xfrm>
                <a:off x="4791" y="2977"/>
                <a:ext cx="99" cy="136"/>
              </a:xfrm>
              <a:custGeom>
                <a:avLst/>
                <a:gdLst>
                  <a:gd name="T0" fmla="*/ 7 w 99"/>
                  <a:gd name="T1" fmla="*/ 136 h 136"/>
                  <a:gd name="T2" fmla="*/ 27 w 99"/>
                  <a:gd name="T3" fmla="*/ 115 h 136"/>
                  <a:gd name="T4" fmla="*/ 44 w 99"/>
                  <a:gd name="T5" fmla="*/ 96 h 136"/>
                  <a:gd name="T6" fmla="*/ 61 w 99"/>
                  <a:gd name="T7" fmla="*/ 75 h 136"/>
                  <a:gd name="T8" fmla="*/ 76 w 99"/>
                  <a:gd name="T9" fmla="*/ 58 h 136"/>
                  <a:gd name="T10" fmla="*/ 90 w 99"/>
                  <a:gd name="T11" fmla="*/ 40 h 136"/>
                  <a:gd name="T12" fmla="*/ 98 w 99"/>
                  <a:gd name="T13" fmla="*/ 25 h 136"/>
                  <a:gd name="T14" fmla="*/ 99 w 99"/>
                  <a:gd name="T15" fmla="*/ 19 h 136"/>
                  <a:gd name="T16" fmla="*/ 99 w 99"/>
                  <a:gd name="T17" fmla="*/ 11 h 136"/>
                  <a:gd name="T18" fmla="*/ 96 w 99"/>
                  <a:gd name="T19" fmla="*/ 6 h 136"/>
                  <a:gd name="T20" fmla="*/ 92 w 99"/>
                  <a:gd name="T21" fmla="*/ 0 h 136"/>
                  <a:gd name="T22" fmla="*/ 84 w 99"/>
                  <a:gd name="T23" fmla="*/ 10 h 136"/>
                  <a:gd name="T24" fmla="*/ 86 w 99"/>
                  <a:gd name="T25" fmla="*/ 11 h 136"/>
                  <a:gd name="T26" fmla="*/ 88 w 99"/>
                  <a:gd name="T27" fmla="*/ 13 h 136"/>
                  <a:gd name="T28" fmla="*/ 88 w 99"/>
                  <a:gd name="T29" fmla="*/ 17 h 136"/>
                  <a:gd name="T30" fmla="*/ 86 w 99"/>
                  <a:gd name="T31" fmla="*/ 21 h 136"/>
                  <a:gd name="T32" fmla="*/ 80 w 99"/>
                  <a:gd name="T33" fmla="*/ 35 h 136"/>
                  <a:gd name="T34" fmla="*/ 69 w 99"/>
                  <a:gd name="T35" fmla="*/ 50 h 136"/>
                  <a:gd name="T36" fmla="*/ 53 w 99"/>
                  <a:gd name="T37" fmla="*/ 69 h 136"/>
                  <a:gd name="T38" fmla="*/ 36 w 99"/>
                  <a:gd name="T39" fmla="*/ 88 h 136"/>
                  <a:gd name="T40" fmla="*/ 17 w 99"/>
                  <a:gd name="T41" fmla="*/ 107 h 136"/>
                  <a:gd name="T42" fmla="*/ 0 w 99"/>
                  <a:gd name="T43" fmla="*/ 129 h 136"/>
                  <a:gd name="T44" fmla="*/ 7 w 99"/>
                  <a:gd name="T45" fmla="*/ 136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9"/>
                  <a:gd name="T70" fmla="*/ 0 h 136"/>
                  <a:gd name="T71" fmla="*/ 99 w 99"/>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9" h="136">
                    <a:moveTo>
                      <a:pt x="7" y="136"/>
                    </a:moveTo>
                    <a:lnTo>
                      <a:pt x="27" y="115"/>
                    </a:lnTo>
                    <a:lnTo>
                      <a:pt x="44" y="96"/>
                    </a:lnTo>
                    <a:lnTo>
                      <a:pt x="61" y="75"/>
                    </a:lnTo>
                    <a:lnTo>
                      <a:pt x="76" y="58"/>
                    </a:lnTo>
                    <a:lnTo>
                      <a:pt x="90" y="40"/>
                    </a:lnTo>
                    <a:lnTo>
                      <a:pt x="98" y="25"/>
                    </a:lnTo>
                    <a:lnTo>
                      <a:pt x="99" y="19"/>
                    </a:lnTo>
                    <a:lnTo>
                      <a:pt x="99" y="11"/>
                    </a:lnTo>
                    <a:lnTo>
                      <a:pt x="96" y="6"/>
                    </a:lnTo>
                    <a:lnTo>
                      <a:pt x="92" y="0"/>
                    </a:lnTo>
                    <a:lnTo>
                      <a:pt x="84" y="10"/>
                    </a:lnTo>
                    <a:lnTo>
                      <a:pt x="86" y="11"/>
                    </a:lnTo>
                    <a:lnTo>
                      <a:pt x="88" y="13"/>
                    </a:lnTo>
                    <a:lnTo>
                      <a:pt x="88" y="17"/>
                    </a:lnTo>
                    <a:lnTo>
                      <a:pt x="86" y="21"/>
                    </a:lnTo>
                    <a:lnTo>
                      <a:pt x="80" y="35"/>
                    </a:lnTo>
                    <a:lnTo>
                      <a:pt x="69" y="50"/>
                    </a:lnTo>
                    <a:lnTo>
                      <a:pt x="53" y="69"/>
                    </a:lnTo>
                    <a:lnTo>
                      <a:pt x="36" y="88"/>
                    </a:lnTo>
                    <a:lnTo>
                      <a:pt x="17" y="107"/>
                    </a:lnTo>
                    <a:lnTo>
                      <a:pt x="0" y="129"/>
                    </a:lnTo>
                    <a:lnTo>
                      <a:pt x="7"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6" name="Freeform 378"/>
              <p:cNvSpPr>
                <a:spLocks/>
              </p:cNvSpPr>
              <p:nvPr/>
            </p:nvSpPr>
            <p:spPr bwMode="auto">
              <a:xfrm>
                <a:off x="4714" y="2958"/>
                <a:ext cx="109" cy="130"/>
              </a:xfrm>
              <a:custGeom>
                <a:avLst/>
                <a:gdLst>
                  <a:gd name="T0" fmla="*/ 109 w 109"/>
                  <a:gd name="T1" fmla="*/ 2 h 130"/>
                  <a:gd name="T2" fmla="*/ 102 w 109"/>
                  <a:gd name="T3" fmla="*/ 0 h 130"/>
                  <a:gd name="T4" fmla="*/ 94 w 109"/>
                  <a:gd name="T5" fmla="*/ 0 h 130"/>
                  <a:gd name="T6" fmla="*/ 86 w 109"/>
                  <a:gd name="T7" fmla="*/ 4 h 130"/>
                  <a:gd name="T8" fmla="*/ 79 w 109"/>
                  <a:gd name="T9" fmla="*/ 9 h 130"/>
                  <a:gd name="T10" fmla="*/ 63 w 109"/>
                  <a:gd name="T11" fmla="*/ 23 h 130"/>
                  <a:gd name="T12" fmla="*/ 48 w 109"/>
                  <a:gd name="T13" fmla="*/ 42 h 130"/>
                  <a:gd name="T14" fmla="*/ 34 w 109"/>
                  <a:gd name="T15" fmla="*/ 63 h 130"/>
                  <a:gd name="T16" fmla="*/ 21 w 109"/>
                  <a:gd name="T17" fmla="*/ 86 h 130"/>
                  <a:gd name="T18" fmla="*/ 10 w 109"/>
                  <a:gd name="T19" fmla="*/ 107 h 130"/>
                  <a:gd name="T20" fmla="*/ 0 w 109"/>
                  <a:gd name="T21" fmla="*/ 125 h 130"/>
                  <a:gd name="T22" fmla="*/ 10 w 109"/>
                  <a:gd name="T23" fmla="*/ 130 h 130"/>
                  <a:gd name="T24" fmla="*/ 19 w 109"/>
                  <a:gd name="T25" fmla="*/ 111 h 130"/>
                  <a:gd name="T26" fmla="*/ 31 w 109"/>
                  <a:gd name="T27" fmla="*/ 92 h 130"/>
                  <a:gd name="T28" fmla="*/ 44 w 109"/>
                  <a:gd name="T29" fmla="*/ 69 h 130"/>
                  <a:gd name="T30" fmla="*/ 57 w 109"/>
                  <a:gd name="T31" fmla="*/ 48 h 130"/>
                  <a:gd name="T32" fmla="*/ 71 w 109"/>
                  <a:gd name="T33" fmla="*/ 30 h 130"/>
                  <a:gd name="T34" fmla="*/ 86 w 109"/>
                  <a:gd name="T35" fmla="*/ 17 h 130"/>
                  <a:gd name="T36" fmla="*/ 92 w 109"/>
                  <a:gd name="T37" fmla="*/ 13 h 130"/>
                  <a:gd name="T38" fmla="*/ 96 w 109"/>
                  <a:gd name="T39" fmla="*/ 11 h 130"/>
                  <a:gd name="T40" fmla="*/ 102 w 109"/>
                  <a:gd name="T41" fmla="*/ 11 h 130"/>
                  <a:gd name="T42" fmla="*/ 104 w 109"/>
                  <a:gd name="T43" fmla="*/ 11 h 130"/>
                  <a:gd name="T44" fmla="*/ 109 w 109"/>
                  <a:gd name="T45" fmla="*/ 2 h 1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
                  <a:gd name="T70" fmla="*/ 0 h 130"/>
                  <a:gd name="T71" fmla="*/ 109 w 109"/>
                  <a:gd name="T72" fmla="*/ 130 h 13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 h="130">
                    <a:moveTo>
                      <a:pt x="109" y="2"/>
                    </a:moveTo>
                    <a:lnTo>
                      <a:pt x="102" y="0"/>
                    </a:lnTo>
                    <a:lnTo>
                      <a:pt x="94" y="0"/>
                    </a:lnTo>
                    <a:lnTo>
                      <a:pt x="86" y="4"/>
                    </a:lnTo>
                    <a:lnTo>
                      <a:pt x="79" y="9"/>
                    </a:lnTo>
                    <a:lnTo>
                      <a:pt x="63" y="23"/>
                    </a:lnTo>
                    <a:lnTo>
                      <a:pt x="48" y="42"/>
                    </a:lnTo>
                    <a:lnTo>
                      <a:pt x="34" y="63"/>
                    </a:lnTo>
                    <a:lnTo>
                      <a:pt x="21" y="86"/>
                    </a:lnTo>
                    <a:lnTo>
                      <a:pt x="10" y="107"/>
                    </a:lnTo>
                    <a:lnTo>
                      <a:pt x="0" y="125"/>
                    </a:lnTo>
                    <a:lnTo>
                      <a:pt x="10" y="130"/>
                    </a:lnTo>
                    <a:lnTo>
                      <a:pt x="19" y="111"/>
                    </a:lnTo>
                    <a:lnTo>
                      <a:pt x="31" y="92"/>
                    </a:lnTo>
                    <a:lnTo>
                      <a:pt x="44" y="69"/>
                    </a:lnTo>
                    <a:lnTo>
                      <a:pt x="57" y="48"/>
                    </a:lnTo>
                    <a:lnTo>
                      <a:pt x="71" y="30"/>
                    </a:lnTo>
                    <a:lnTo>
                      <a:pt x="86" y="17"/>
                    </a:lnTo>
                    <a:lnTo>
                      <a:pt x="92" y="13"/>
                    </a:lnTo>
                    <a:lnTo>
                      <a:pt x="96" y="11"/>
                    </a:lnTo>
                    <a:lnTo>
                      <a:pt x="102" y="11"/>
                    </a:lnTo>
                    <a:lnTo>
                      <a:pt x="104" y="11"/>
                    </a:lnTo>
                    <a:lnTo>
                      <a:pt x="10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7" name="Freeform 379"/>
              <p:cNvSpPr>
                <a:spLocks/>
              </p:cNvSpPr>
              <p:nvPr/>
            </p:nvSpPr>
            <p:spPr bwMode="auto">
              <a:xfrm>
                <a:off x="4752" y="2960"/>
                <a:ext cx="83" cy="136"/>
              </a:xfrm>
              <a:custGeom>
                <a:avLst/>
                <a:gdLst>
                  <a:gd name="T0" fmla="*/ 10 w 83"/>
                  <a:gd name="T1" fmla="*/ 136 h 136"/>
                  <a:gd name="T2" fmla="*/ 25 w 83"/>
                  <a:gd name="T3" fmla="*/ 113 h 136"/>
                  <a:gd name="T4" fmla="*/ 41 w 83"/>
                  <a:gd name="T5" fmla="*/ 92 h 136"/>
                  <a:gd name="T6" fmla="*/ 54 w 83"/>
                  <a:gd name="T7" fmla="*/ 73 h 136"/>
                  <a:gd name="T8" fmla="*/ 67 w 83"/>
                  <a:gd name="T9" fmla="*/ 53 h 136"/>
                  <a:gd name="T10" fmla="*/ 77 w 83"/>
                  <a:gd name="T11" fmla="*/ 38 h 136"/>
                  <a:gd name="T12" fmla="*/ 83 w 83"/>
                  <a:gd name="T13" fmla="*/ 25 h 136"/>
                  <a:gd name="T14" fmla="*/ 83 w 83"/>
                  <a:gd name="T15" fmla="*/ 17 h 136"/>
                  <a:gd name="T16" fmla="*/ 81 w 83"/>
                  <a:gd name="T17" fmla="*/ 9 h 136"/>
                  <a:gd name="T18" fmla="*/ 77 w 83"/>
                  <a:gd name="T19" fmla="*/ 4 h 136"/>
                  <a:gd name="T20" fmla="*/ 71 w 83"/>
                  <a:gd name="T21" fmla="*/ 0 h 136"/>
                  <a:gd name="T22" fmla="*/ 66 w 83"/>
                  <a:gd name="T23" fmla="*/ 9 h 136"/>
                  <a:gd name="T24" fmla="*/ 69 w 83"/>
                  <a:gd name="T25" fmla="*/ 11 h 136"/>
                  <a:gd name="T26" fmla="*/ 71 w 83"/>
                  <a:gd name="T27" fmla="*/ 15 h 136"/>
                  <a:gd name="T28" fmla="*/ 71 w 83"/>
                  <a:gd name="T29" fmla="*/ 17 h 136"/>
                  <a:gd name="T30" fmla="*/ 71 w 83"/>
                  <a:gd name="T31" fmla="*/ 21 h 136"/>
                  <a:gd name="T32" fmla="*/ 67 w 83"/>
                  <a:gd name="T33" fmla="*/ 32 h 136"/>
                  <a:gd name="T34" fmla="*/ 58 w 83"/>
                  <a:gd name="T35" fmla="*/ 48 h 136"/>
                  <a:gd name="T36" fmla="*/ 44 w 83"/>
                  <a:gd name="T37" fmla="*/ 65 h 136"/>
                  <a:gd name="T38" fmla="*/ 31 w 83"/>
                  <a:gd name="T39" fmla="*/ 86 h 136"/>
                  <a:gd name="T40" fmla="*/ 16 w 83"/>
                  <a:gd name="T41" fmla="*/ 107 h 136"/>
                  <a:gd name="T42" fmla="*/ 0 w 83"/>
                  <a:gd name="T43" fmla="*/ 130 h 136"/>
                  <a:gd name="T44" fmla="*/ 10 w 83"/>
                  <a:gd name="T45" fmla="*/ 136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3"/>
                  <a:gd name="T70" fmla="*/ 0 h 136"/>
                  <a:gd name="T71" fmla="*/ 83 w 83"/>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3" h="136">
                    <a:moveTo>
                      <a:pt x="10" y="136"/>
                    </a:moveTo>
                    <a:lnTo>
                      <a:pt x="25" y="113"/>
                    </a:lnTo>
                    <a:lnTo>
                      <a:pt x="41" y="92"/>
                    </a:lnTo>
                    <a:lnTo>
                      <a:pt x="54" y="73"/>
                    </a:lnTo>
                    <a:lnTo>
                      <a:pt x="67" y="53"/>
                    </a:lnTo>
                    <a:lnTo>
                      <a:pt x="77" y="38"/>
                    </a:lnTo>
                    <a:lnTo>
                      <a:pt x="83" y="25"/>
                    </a:lnTo>
                    <a:lnTo>
                      <a:pt x="83" y="17"/>
                    </a:lnTo>
                    <a:lnTo>
                      <a:pt x="81" y="9"/>
                    </a:lnTo>
                    <a:lnTo>
                      <a:pt x="77" y="4"/>
                    </a:lnTo>
                    <a:lnTo>
                      <a:pt x="71" y="0"/>
                    </a:lnTo>
                    <a:lnTo>
                      <a:pt x="66" y="9"/>
                    </a:lnTo>
                    <a:lnTo>
                      <a:pt x="69" y="11"/>
                    </a:lnTo>
                    <a:lnTo>
                      <a:pt x="71" y="15"/>
                    </a:lnTo>
                    <a:lnTo>
                      <a:pt x="71" y="17"/>
                    </a:lnTo>
                    <a:lnTo>
                      <a:pt x="71" y="21"/>
                    </a:lnTo>
                    <a:lnTo>
                      <a:pt x="67" y="32"/>
                    </a:lnTo>
                    <a:lnTo>
                      <a:pt x="58" y="48"/>
                    </a:lnTo>
                    <a:lnTo>
                      <a:pt x="44" y="65"/>
                    </a:lnTo>
                    <a:lnTo>
                      <a:pt x="31" y="86"/>
                    </a:lnTo>
                    <a:lnTo>
                      <a:pt x="16" y="107"/>
                    </a:lnTo>
                    <a:lnTo>
                      <a:pt x="0" y="130"/>
                    </a:lnTo>
                    <a:lnTo>
                      <a:pt x="10"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8" name="Freeform 380"/>
              <p:cNvSpPr>
                <a:spLocks/>
              </p:cNvSpPr>
              <p:nvPr/>
            </p:nvSpPr>
            <p:spPr bwMode="auto">
              <a:xfrm>
                <a:off x="4478" y="3228"/>
                <a:ext cx="94" cy="150"/>
              </a:xfrm>
              <a:custGeom>
                <a:avLst/>
                <a:gdLst>
                  <a:gd name="T0" fmla="*/ 6 w 94"/>
                  <a:gd name="T1" fmla="*/ 0 h 150"/>
                  <a:gd name="T2" fmla="*/ 11 w 94"/>
                  <a:gd name="T3" fmla="*/ 0 h 150"/>
                  <a:gd name="T4" fmla="*/ 19 w 94"/>
                  <a:gd name="T5" fmla="*/ 2 h 150"/>
                  <a:gd name="T6" fmla="*/ 27 w 94"/>
                  <a:gd name="T7" fmla="*/ 6 h 150"/>
                  <a:gd name="T8" fmla="*/ 34 w 94"/>
                  <a:gd name="T9" fmla="*/ 14 h 150"/>
                  <a:gd name="T10" fmla="*/ 44 w 94"/>
                  <a:gd name="T11" fmla="*/ 24 h 150"/>
                  <a:gd name="T12" fmla="*/ 52 w 94"/>
                  <a:gd name="T13" fmla="*/ 35 h 150"/>
                  <a:gd name="T14" fmla="*/ 61 w 94"/>
                  <a:gd name="T15" fmla="*/ 48 h 150"/>
                  <a:gd name="T16" fmla="*/ 71 w 94"/>
                  <a:gd name="T17" fmla="*/ 62 h 150"/>
                  <a:gd name="T18" fmla="*/ 79 w 94"/>
                  <a:gd name="T19" fmla="*/ 77 h 150"/>
                  <a:gd name="T20" fmla="*/ 84 w 94"/>
                  <a:gd name="T21" fmla="*/ 93 h 150"/>
                  <a:gd name="T22" fmla="*/ 90 w 94"/>
                  <a:gd name="T23" fmla="*/ 106 h 150"/>
                  <a:gd name="T24" fmla="*/ 92 w 94"/>
                  <a:gd name="T25" fmla="*/ 118 h 150"/>
                  <a:gd name="T26" fmla="*/ 94 w 94"/>
                  <a:gd name="T27" fmla="*/ 129 h 150"/>
                  <a:gd name="T28" fmla="*/ 94 w 94"/>
                  <a:gd name="T29" fmla="*/ 139 h 150"/>
                  <a:gd name="T30" fmla="*/ 92 w 94"/>
                  <a:gd name="T31" fmla="*/ 144 h 150"/>
                  <a:gd name="T32" fmla="*/ 88 w 94"/>
                  <a:gd name="T33" fmla="*/ 148 h 150"/>
                  <a:gd name="T34" fmla="*/ 82 w 94"/>
                  <a:gd name="T35" fmla="*/ 150 h 150"/>
                  <a:gd name="T36" fmla="*/ 77 w 94"/>
                  <a:gd name="T37" fmla="*/ 148 h 150"/>
                  <a:gd name="T38" fmla="*/ 69 w 94"/>
                  <a:gd name="T39" fmla="*/ 143 h 150"/>
                  <a:gd name="T40" fmla="*/ 59 w 94"/>
                  <a:gd name="T41" fmla="*/ 137 h 150"/>
                  <a:gd name="T42" fmla="*/ 52 w 94"/>
                  <a:gd name="T43" fmla="*/ 127 h 150"/>
                  <a:gd name="T44" fmla="*/ 42 w 94"/>
                  <a:gd name="T45" fmla="*/ 116 h 150"/>
                  <a:gd name="T46" fmla="*/ 33 w 94"/>
                  <a:gd name="T47" fmla="*/ 102 h 150"/>
                  <a:gd name="T48" fmla="*/ 25 w 94"/>
                  <a:gd name="T49" fmla="*/ 87 h 150"/>
                  <a:gd name="T50" fmla="*/ 17 w 94"/>
                  <a:gd name="T51" fmla="*/ 73 h 150"/>
                  <a:gd name="T52" fmla="*/ 9 w 94"/>
                  <a:gd name="T53" fmla="*/ 58 h 150"/>
                  <a:gd name="T54" fmla="*/ 6 w 94"/>
                  <a:gd name="T55" fmla="*/ 45 h 150"/>
                  <a:gd name="T56" fmla="*/ 2 w 94"/>
                  <a:gd name="T57" fmla="*/ 31 h 150"/>
                  <a:gd name="T58" fmla="*/ 0 w 94"/>
                  <a:gd name="T59" fmla="*/ 22 h 150"/>
                  <a:gd name="T60" fmla="*/ 0 w 94"/>
                  <a:gd name="T61" fmla="*/ 12 h 150"/>
                  <a:gd name="T62" fmla="*/ 2 w 94"/>
                  <a:gd name="T63" fmla="*/ 4 h 150"/>
                  <a:gd name="T64" fmla="*/ 6 w 94"/>
                  <a:gd name="T65" fmla="*/ 0 h 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4"/>
                  <a:gd name="T100" fmla="*/ 0 h 150"/>
                  <a:gd name="T101" fmla="*/ 94 w 94"/>
                  <a:gd name="T102" fmla="*/ 150 h 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4" h="150">
                    <a:moveTo>
                      <a:pt x="6" y="0"/>
                    </a:moveTo>
                    <a:lnTo>
                      <a:pt x="11" y="0"/>
                    </a:lnTo>
                    <a:lnTo>
                      <a:pt x="19" y="2"/>
                    </a:lnTo>
                    <a:lnTo>
                      <a:pt x="27" y="6"/>
                    </a:lnTo>
                    <a:lnTo>
                      <a:pt x="34" y="14"/>
                    </a:lnTo>
                    <a:lnTo>
                      <a:pt x="44" y="24"/>
                    </a:lnTo>
                    <a:lnTo>
                      <a:pt x="52" y="35"/>
                    </a:lnTo>
                    <a:lnTo>
                      <a:pt x="61" y="48"/>
                    </a:lnTo>
                    <a:lnTo>
                      <a:pt x="71" y="62"/>
                    </a:lnTo>
                    <a:lnTo>
                      <a:pt x="79" y="77"/>
                    </a:lnTo>
                    <a:lnTo>
                      <a:pt x="84" y="93"/>
                    </a:lnTo>
                    <a:lnTo>
                      <a:pt x="90" y="106"/>
                    </a:lnTo>
                    <a:lnTo>
                      <a:pt x="92" y="118"/>
                    </a:lnTo>
                    <a:lnTo>
                      <a:pt x="94" y="129"/>
                    </a:lnTo>
                    <a:lnTo>
                      <a:pt x="94" y="139"/>
                    </a:lnTo>
                    <a:lnTo>
                      <a:pt x="92" y="144"/>
                    </a:lnTo>
                    <a:lnTo>
                      <a:pt x="88" y="148"/>
                    </a:lnTo>
                    <a:lnTo>
                      <a:pt x="82" y="150"/>
                    </a:lnTo>
                    <a:lnTo>
                      <a:pt x="77" y="148"/>
                    </a:lnTo>
                    <a:lnTo>
                      <a:pt x="69" y="143"/>
                    </a:lnTo>
                    <a:lnTo>
                      <a:pt x="59" y="137"/>
                    </a:lnTo>
                    <a:lnTo>
                      <a:pt x="52" y="127"/>
                    </a:lnTo>
                    <a:lnTo>
                      <a:pt x="42" y="116"/>
                    </a:lnTo>
                    <a:lnTo>
                      <a:pt x="33" y="102"/>
                    </a:lnTo>
                    <a:lnTo>
                      <a:pt x="25" y="87"/>
                    </a:lnTo>
                    <a:lnTo>
                      <a:pt x="17" y="73"/>
                    </a:lnTo>
                    <a:lnTo>
                      <a:pt x="9" y="58"/>
                    </a:lnTo>
                    <a:lnTo>
                      <a:pt x="6" y="45"/>
                    </a:lnTo>
                    <a:lnTo>
                      <a:pt x="2" y="31"/>
                    </a:lnTo>
                    <a:lnTo>
                      <a:pt x="0" y="22"/>
                    </a:lnTo>
                    <a:lnTo>
                      <a:pt x="0" y="12"/>
                    </a:lnTo>
                    <a:lnTo>
                      <a:pt x="2" y="4"/>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59" name="Freeform 381"/>
              <p:cNvSpPr>
                <a:spLocks/>
              </p:cNvSpPr>
              <p:nvPr/>
            </p:nvSpPr>
            <p:spPr bwMode="auto">
              <a:xfrm>
                <a:off x="4482" y="3223"/>
                <a:ext cx="71" cy="71"/>
              </a:xfrm>
              <a:custGeom>
                <a:avLst/>
                <a:gdLst>
                  <a:gd name="T0" fmla="*/ 71 w 71"/>
                  <a:gd name="T1" fmla="*/ 65 h 71"/>
                  <a:gd name="T2" fmla="*/ 63 w 71"/>
                  <a:gd name="T3" fmla="*/ 50 h 71"/>
                  <a:gd name="T4" fmla="*/ 53 w 71"/>
                  <a:gd name="T5" fmla="*/ 36 h 71"/>
                  <a:gd name="T6" fmla="*/ 44 w 71"/>
                  <a:gd name="T7" fmla="*/ 25 h 71"/>
                  <a:gd name="T8" fmla="*/ 34 w 71"/>
                  <a:gd name="T9" fmla="*/ 15 h 71"/>
                  <a:gd name="T10" fmla="*/ 25 w 71"/>
                  <a:gd name="T11" fmla="*/ 7 h 71"/>
                  <a:gd name="T12" fmla="*/ 17 w 71"/>
                  <a:gd name="T13" fmla="*/ 2 h 71"/>
                  <a:gd name="T14" fmla="*/ 7 w 71"/>
                  <a:gd name="T15" fmla="*/ 0 h 71"/>
                  <a:gd name="T16" fmla="*/ 0 w 71"/>
                  <a:gd name="T17" fmla="*/ 2 h 71"/>
                  <a:gd name="T18" fmla="*/ 5 w 71"/>
                  <a:gd name="T19" fmla="*/ 11 h 71"/>
                  <a:gd name="T20" fmla="*/ 7 w 71"/>
                  <a:gd name="T21" fmla="*/ 11 h 71"/>
                  <a:gd name="T22" fmla="*/ 11 w 71"/>
                  <a:gd name="T23" fmla="*/ 11 h 71"/>
                  <a:gd name="T24" fmla="*/ 19 w 71"/>
                  <a:gd name="T25" fmla="*/ 17 h 71"/>
                  <a:gd name="T26" fmla="*/ 27 w 71"/>
                  <a:gd name="T27" fmla="*/ 23 h 71"/>
                  <a:gd name="T28" fmla="*/ 34 w 71"/>
                  <a:gd name="T29" fmla="*/ 32 h 71"/>
                  <a:gd name="T30" fmla="*/ 44 w 71"/>
                  <a:gd name="T31" fmla="*/ 44 h 71"/>
                  <a:gd name="T32" fmla="*/ 53 w 71"/>
                  <a:gd name="T33" fmla="*/ 55 h 71"/>
                  <a:gd name="T34" fmla="*/ 61 w 71"/>
                  <a:gd name="T35" fmla="*/ 71 h 71"/>
                  <a:gd name="T36" fmla="*/ 71 w 71"/>
                  <a:gd name="T37" fmla="*/ 65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
                  <a:gd name="T58" fmla="*/ 0 h 71"/>
                  <a:gd name="T59" fmla="*/ 71 w 71"/>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 h="71">
                    <a:moveTo>
                      <a:pt x="71" y="65"/>
                    </a:moveTo>
                    <a:lnTo>
                      <a:pt x="63" y="50"/>
                    </a:lnTo>
                    <a:lnTo>
                      <a:pt x="53" y="36"/>
                    </a:lnTo>
                    <a:lnTo>
                      <a:pt x="44" y="25"/>
                    </a:lnTo>
                    <a:lnTo>
                      <a:pt x="34" y="15"/>
                    </a:lnTo>
                    <a:lnTo>
                      <a:pt x="25" y="7"/>
                    </a:lnTo>
                    <a:lnTo>
                      <a:pt x="17" y="2"/>
                    </a:lnTo>
                    <a:lnTo>
                      <a:pt x="7" y="0"/>
                    </a:lnTo>
                    <a:lnTo>
                      <a:pt x="0" y="2"/>
                    </a:lnTo>
                    <a:lnTo>
                      <a:pt x="5" y="11"/>
                    </a:lnTo>
                    <a:lnTo>
                      <a:pt x="7" y="11"/>
                    </a:lnTo>
                    <a:lnTo>
                      <a:pt x="11" y="11"/>
                    </a:lnTo>
                    <a:lnTo>
                      <a:pt x="19" y="17"/>
                    </a:lnTo>
                    <a:lnTo>
                      <a:pt x="27" y="23"/>
                    </a:lnTo>
                    <a:lnTo>
                      <a:pt x="34" y="32"/>
                    </a:lnTo>
                    <a:lnTo>
                      <a:pt x="44" y="44"/>
                    </a:lnTo>
                    <a:lnTo>
                      <a:pt x="53" y="55"/>
                    </a:lnTo>
                    <a:lnTo>
                      <a:pt x="61" y="71"/>
                    </a:lnTo>
                    <a:lnTo>
                      <a:pt x="71"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0" name="Freeform 382"/>
              <p:cNvSpPr>
                <a:spLocks/>
              </p:cNvSpPr>
              <p:nvPr/>
            </p:nvSpPr>
            <p:spPr bwMode="auto">
              <a:xfrm>
                <a:off x="4543" y="3288"/>
                <a:ext cx="35" cy="94"/>
              </a:xfrm>
              <a:custGeom>
                <a:avLst/>
                <a:gdLst>
                  <a:gd name="T0" fmla="*/ 27 w 35"/>
                  <a:gd name="T1" fmla="*/ 94 h 94"/>
                  <a:gd name="T2" fmla="*/ 33 w 35"/>
                  <a:gd name="T3" fmla="*/ 88 h 94"/>
                  <a:gd name="T4" fmla="*/ 35 w 35"/>
                  <a:gd name="T5" fmla="*/ 79 h 94"/>
                  <a:gd name="T6" fmla="*/ 35 w 35"/>
                  <a:gd name="T7" fmla="*/ 69 h 94"/>
                  <a:gd name="T8" fmla="*/ 33 w 35"/>
                  <a:gd name="T9" fmla="*/ 58 h 94"/>
                  <a:gd name="T10" fmla="*/ 29 w 35"/>
                  <a:gd name="T11" fmla="*/ 44 h 94"/>
                  <a:gd name="T12" fmla="*/ 25 w 35"/>
                  <a:gd name="T13" fmla="*/ 31 h 94"/>
                  <a:gd name="T14" fmla="*/ 17 w 35"/>
                  <a:gd name="T15" fmla="*/ 15 h 94"/>
                  <a:gd name="T16" fmla="*/ 10 w 35"/>
                  <a:gd name="T17" fmla="*/ 0 h 94"/>
                  <a:gd name="T18" fmla="*/ 0 w 35"/>
                  <a:gd name="T19" fmla="*/ 6 h 94"/>
                  <a:gd name="T20" fmla="*/ 8 w 35"/>
                  <a:gd name="T21" fmla="*/ 19 h 94"/>
                  <a:gd name="T22" fmla="*/ 14 w 35"/>
                  <a:gd name="T23" fmla="*/ 35 h 94"/>
                  <a:gd name="T24" fmla="*/ 19 w 35"/>
                  <a:gd name="T25" fmla="*/ 48 h 94"/>
                  <a:gd name="T26" fmla="*/ 21 w 35"/>
                  <a:gd name="T27" fmla="*/ 60 h 94"/>
                  <a:gd name="T28" fmla="*/ 23 w 35"/>
                  <a:gd name="T29" fmla="*/ 69 h 94"/>
                  <a:gd name="T30" fmla="*/ 23 w 35"/>
                  <a:gd name="T31" fmla="*/ 77 h 94"/>
                  <a:gd name="T32" fmla="*/ 21 w 35"/>
                  <a:gd name="T33" fmla="*/ 83 h 94"/>
                  <a:gd name="T34" fmla="*/ 21 w 35"/>
                  <a:gd name="T35" fmla="*/ 84 h 94"/>
                  <a:gd name="T36" fmla="*/ 27 w 35"/>
                  <a:gd name="T37" fmla="*/ 94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94"/>
                  <a:gd name="T59" fmla="*/ 35 w 35"/>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94">
                    <a:moveTo>
                      <a:pt x="27" y="94"/>
                    </a:moveTo>
                    <a:lnTo>
                      <a:pt x="33" y="88"/>
                    </a:lnTo>
                    <a:lnTo>
                      <a:pt x="35" y="79"/>
                    </a:lnTo>
                    <a:lnTo>
                      <a:pt x="35" y="69"/>
                    </a:lnTo>
                    <a:lnTo>
                      <a:pt x="33" y="58"/>
                    </a:lnTo>
                    <a:lnTo>
                      <a:pt x="29" y="44"/>
                    </a:lnTo>
                    <a:lnTo>
                      <a:pt x="25" y="31"/>
                    </a:lnTo>
                    <a:lnTo>
                      <a:pt x="17" y="15"/>
                    </a:lnTo>
                    <a:lnTo>
                      <a:pt x="10" y="0"/>
                    </a:lnTo>
                    <a:lnTo>
                      <a:pt x="0" y="6"/>
                    </a:lnTo>
                    <a:lnTo>
                      <a:pt x="8" y="19"/>
                    </a:lnTo>
                    <a:lnTo>
                      <a:pt x="14" y="35"/>
                    </a:lnTo>
                    <a:lnTo>
                      <a:pt x="19" y="48"/>
                    </a:lnTo>
                    <a:lnTo>
                      <a:pt x="21" y="60"/>
                    </a:lnTo>
                    <a:lnTo>
                      <a:pt x="23" y="69"/>
                    </a:lnTo>
                    <a:lnTo>
                      <a:pt x="23" y="77"/>
                    </a:lnTo>
                    <a:lnTo>
                      <a:pt x="21" y="83"/>
                    </a:lnTo>
                    <a:lnTo>
                      <a:pt x="21" y="84"/>
                    </a:lnTo>
                    <a:lnTo>
                      <a:pt x="2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1" name="Freeform 383"/>
              <p:cNvSpPr>
                <a:spLocks/>
              </p:cNvSpPr>
              <p:nvPr/>
            </p:nvSpPr>
            <p:spPr bwMode="auto">
              <a:xfrm>
                <a:off x="4497" y="3313"/>
                <a:ext cx="73" cy="71"/>
              </a:xfrm>
              <a:custGeom>
                <a:avLst/>
                <a:gdLst>
                  <a:gd name="T0" fmla="*/ 0 w 73"/>
                  <a:gd name="T1" fmla="*/ 6 h 71"/>
                  <a:gd name="T2" fmla="*/ 10 w 73"/>
                  <a:gd name="T3" fmla="*/ 21 h 71"/>
                  <a:gd name="T4" fmla="*/ 19 w 73"/>
                  <a:gd name="T5" fmla="*/ 35 h 71"/>
                  <a:gd name="T6" fmla="*/ 29 w 73"/>
                  <a:gd name="T7" fmla="*/ 46 h 71"/>
                  <a:gd name="T8" fmla="*/ 37 w 73"/>
                  <a:gd name="T9" fmla="*/ 56 h 71"/>
                  <a:gd name="T10" fmla="*/ 46 w 73"/>
                  <a:gd name="T11" fmla="*/ 63 h 71"/>
                  <a:gd name="T12" fmla="*/ 56 w 73"/>
                  <a:gd name="T13" fmla="*/ 69 h 71"/>
                  <a:gd name="T14" fmla="*/ 63 w 73"/>
                  <a:gd name="T15" fmla="*/ 71 h 71"/>
                  <a:gd name="T16" fmla="*/ 73 w 73"/>
                  <a:gd name="T17" fmla="*/ 69 h 71"/>
                  <a:gd name="T18" fmla="*/ 67 w 73"/>
                  <a:gd name="T19" fmla="*/ 59 h 71"/>
                  <a:gd name="T20" fmla="*/ 65 w 73"/>
                  <a:gd name="T21" fmla="*/ 59 h 71"/>
                  <a:gd name="T22" fmla="*/ 60 w 73"/>
                  <a:gd name="T23" fmla="*/ 58 h 71"/>
                  <a:gd name="T24" fmla="*/ 54 w 73"/>
                  <a:gd name="T25" fmla="*/ 54 h 71"/>
                  <a:gd name="T26" fmla="*/ 46 w 73"/>
                  <a:gd name="T27" fmla="*/ 48 h 71"/>
                  <a:gd name="T28" fmla="*/ 37 w 73"/>
                  <a:gd name="T29" fmla="*/ 38 h 71"/>
                  <a:gd name="T30" fmla="*/ 27 w 73"/>
                  <a:gd name="T31" fmla="*/ 27 h 71"/>
                  <a:gd name="T32" fmla="*/ 19 w 73"/>
                  <a:gd name="T33" fmla="*/ 13 h 71"/>
                  <a:gd name="T34" fmla="*/ 10 w 73"/>
                  <a:gd name="T35" fmla="*/ 0 h 71"/>
                  <a:gd name="T36" fmla="*/ 0 w 73"/>
                  <a:gd name="T37" fmla="*/ 6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3"/>
                  <a:gd name="T58" fmla="*/ 0 h 71"/>
                  <a:gd name="T59" fmla="*/ 73 w 73"/>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3" h="71">
                    <a:moveTo>
                      <a:pt x="0" y="6"/>
                    </a:moveTo>
                    <a:lnTo>
                      <a:pt x="10" y="21"/>
                    </a:lnTo>
                    <a:lnTo>
                      <a:pt x="19" y="35"/>
                    </a:lnTo>
                    <a:lnTo>
                      <a:pt x="29" y="46"/>
                    </a:lnTo>
                    <a:lnTo>
                      <a:pt x="37" y="56"/>
                    </a:lnTo>
                    <a:lnTo>
                      <a:pt x="46" y="63"/>
                    </a:lnTo>
                    <a:lnTo>
                      <a:pt x="56" y="69"/>
                    </a:lnTo>
                    <a:lnTo>
                      <a:pt x="63" y="71"/>
                    </a:lnTo>
                    <a:lnTo>
                      <a:pt x="73" y="69"/>
                    </a:lnTo>
                    <a:lnTo>
                      <a:pt x="67" y="59"/>
                    </a:lnTo>
                    <a:lnTo>
                      <a:pt x="65" y="59"/>
                    </a:lnTo>
                    <a:lnTo>
                      <a:pt x="60" y="58"/>
                    </a:lnTo>
                    <a:lnTo>
                      <a:pt x="54" y="54"/>
                    </a:lnTo>
                    <a:lnTo>
                      <a:pt x="46" y="48"/>
                    </a:lnTo>
                    <a:lnTo>
                      <a:pt x="37" y="38"/>
                    </a:lnTo>
                    <a:lnTo>
                      <a:pt x="27" y="27"/>
                    </a:lnTo>
                    <a:lnTo>
                      <a:pt x="19" y="13"/>
                    </a:lnTo>
                    <a:lnTo>
                      <a:pt x="10"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2" name="Freeform 384"/>
              <p:cNvSpPr>
                <a:spLocks/>
              </p:cNvSpPr>
              <p:nvPr/>
            </p:nvSpPr>
            <p:spPr bwMode="auto">
              <a:xfrm>
                <a:off x="4472" y="3225"/>
                <a:ext cx="35" cy="94"/>
              </a:xfrm>
              <a:custGeom>
                <a:avLst/>
                <a:gdLst>
                  <a:gd name="T0" fmla="*/ 10 w 35"/>
                  <a:gd name="T1" fmla="*/ 0 h 94"/>
                  <a:gd name="T2" fmla="*/ 4 w 35"/>
                  <a:gd name="T3" fmla="*/ 5 h 94"/>
                  <a:gd name="T4" fmla="*/ 0 w 35"/>
                  <a:gd name="T5" fmla="*/ 15 h 94"/>
                  <a:gd name="T6" fmla="*/ 0 w 35"/>
                  <a:gd name="T7" fmla="*/ 25 h 94"/>
                  <a:gd name="T8" fmla="*/ 2 w 35"/>
                  <a:gd name="T9" fmla="*/ 36 h 94"/>
                  <a:gd name="T10" fmla="*/ 6 w 35"/>
                  <a:gd name="T11" fmla="*/ 50 h 94"/>
                  <a:gd name="T12" fmla="*/ 12 w 35"/>
                  <a:gd name="T13" fmla="*/ 63 h 94"/>
                  <a:gd name="T14" fmla="*/ 17 w 35"/>
                  <a:gd name="T15" fmla="*/ 78 h 94"/>
                  <a:gd name="T16" fmla="*/ 25 w 35"/>
                  <a:gd name="T17" fmla="*/ 94 h 94"/>
                  <a:gd name="T18" fmla="*/ 35 w 35"/>
                  <a:gd name="T19" fmla="*/ 88 h 94"/>
                  <a:gd name="T20" fmla="*/ 27 w 35"/>
                  <a:gd name="T21" fmla="*/ 73 h 94"/>
                  <a:gd name="T22" fmla="*/ 21 w 35"/>
                  <a:gd name="T23" fmla="*/ 59 h 94"/>
                  <a:gd name="T24" fmla="*/ 17 w 35"/>
                  <a:gd name="T25" fmla="*/ 46 h 94"/>
                  <a:gd name="T26" fmla="*/ 14 w 35"/>
                  <a:gd name="T27" fmla="*/ 34 h 94"/>
                  <a:gd name="T28" fmla="*/ 12 w 35"/>
                  <a:gd name="T29" fmla="*/ 23 h 94"/>
                  <a:gd name="T30" fmla="*/ 12 w 35"/>
                  <a:gd name="T31" fmla="*/ 15 h 94"/>
                  <a:gd name="T32" fmla="*/ 14 w 35"/>
                  <a:gd name="T33" fmla="*/ 11 h 94"/>
                  <a:gd name="T34" fmla="*/ 15 w 35"/>
                  <a:gd name="T35" fmla="*/ 9 h 94"/>
                  <a:gd name="T36" fmla="*/ 10 w 35"/>
                  <a:gd name="T37" fmla="*/ 0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94"/>
                  <a:gd name="T59" fmla="*/ 35 w 35"/>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94">
                    <a:moveTo>
                      <a:pt x="10" y="0"/>
                    </a:moveTo>
                    <a:lnTo>
                      <a:pt x="4" y="5"/>
                    </a:lnTo>
                    <a:lnTo>
                      <a:pt x="0" y="15"/>
                    </a:lnTo>
                    <a:lnTo>
                      <a:pt x="0" y="25"/>
                    </a:lnTo>
                    <a:lnTo>
                      <a:pt x="2" y="36"/>
                    </a:lnTo>
                    <a:lnTo>
                      <a:pt x="6" y="50"/>
                    </a:lnTo>
                    <a:lnTo>
                      <a:pt x="12" y="63"/>
                    </a:lnTo>
                    <a:lnTo>
                      <a:pt x="17" y="78"/>
                    </a:lnTo>
                    <a:lnTo>
                      <a:pt x="25" y="94"/>
                    </a:lnTo>
                    <a:lnTo>
                      <a:pt x="35" y="88"/>
                    </a:lnTo>
                    <a:lnTo>
                      <a:pt x="27" y="73"/>
                    </a:lnTo>
                    <a:lnTo>
                      <a:pt x="21" y="59"/>
                    </a:lnTo>
                    <a:lnTo>
                      <a:pt x="17" y="46"/>
                    </a:lnTo>
                    <a:lnTo>
                      <a:pt x="14" y="34"/>
                    </a:lnTo>
                    <a:lnTo>
                      <a:pt x="12" y="23"/>
                    </a:lnTo>
                    <a:lnTo>
                      <a:pt x="12" y="15"/>
                    </a:lnTo>
                    <a:lnTo>
                      <a:pt x="14" y="11"/>
                    </a:lnTo>
                    <a:lnTo>
                      <a:pt x="15" y="9"/>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3" name="Freeform 385"/>
              <p:cNvSpPr>
                <a:spLocks/>
              </p:cNvSpPr>
              <p:nvPr/>
            </p:nvSpPr>
            <p:spPr bwMode="auto">
              <a:xfrm>
                <a:off x="4478" y="3142"/>
                <a:ext cx="163" cy="92"/>
              </a:xfrm>
              <a:custGeom>
                <a:avLst/>
                <a:gdLst>
                  <a:gd name="T0" fmla="*/ 155 w 163"/>
                  <a:gd name="T1" fmla="*/ 0 h 92"/>
                  <a:gd name="T2" fmla="*/ 144 w 163"/>
                  <a:gd name="T3" fmla="*/ 8 h 92"/>
                  <a:gd name="T4" fmla="*/ 127 w 163"/>
                  <a:gd name="T5" fmla="*/ 17 h 92"/>
                  <a:gd name="T6" fmla="*/ 107 w 163"/>
                  <a:gd name="T7" fmla="*/ 25 h 92"/>
                  <a:gd name="T8" fmla="*/ 86 w 163"/>
                  <a:gd name="T9" fmla="*/ 35 h 92"/>
                  <a:gd name="T10" fmla="*/ 63 w 163"/>
                  <a:gd name="T11" fmla="*/ 46 h 92"/>
                  <a:gd name="T12" fmla="*/ 42 w 163"/>
                  <a:gd name="T13" fmla="*/ 56 h 92"/>
                  <a:gd name="T14" fmla="*/ 19 w 163"/>
                  <a:gd name="T15" fmla="*/ 69 h 92"/>
                  <a:gd name="T16" fmla="*/ 0 w 163"/>
                  <a:gd name="T17" fmla="*/ 85 h 92"/>
                  <a:gd name="T18" fmla="*/ 8 w 163"/>
                  <a:gd name="T19" fmla="*/ 92 h 92"/>
                  <a:gd name="T20" fmla="*/ 27 w 163"/>
                  <a:gd name="T21" fmla="*/ 79 h 92"/>
                  <a:gd name="T22" fmla="*/ 46 w 163"/>
                  <a:gd name="T23" fmla="*/ 67 h 92"/>
                  <a:gd name="T24" fmla="*/ 69 w 163"/>
                  <a:gd name="T25" fmla="*/ 56 h 92"/>
                  <a:gd name="T26" fmla="*/ 90 w 163"/>
                  <a:gd name="T27" fmla="*/ 46 h 92"/>
                  <a:gd name="T28" fmla="*/ 113 w 163"/>
                  <a:gd name="T29" fmla="*/ 37 h 92"/>
                  <a:gd name="T30" fmla="*/ 132 w 163"/>
                  <a:gd name="T31" fmla="*/ 27 h 92"/>
                  <a:gd name="T32" fmla="*/ 150 w 163"/>
                  <a:gd name="T33" fmla="*/ 17 h 92"/>
                  <a:gd name="T34" fmla="*/ 163 w 163"/>
                  <a:gd name="T35" fmla="*/ 8 h 92"/>
                  <a:gd name="T36" fmla="*/ 155 w 163"/>
                  <a:gd name="T37" fmla="*/ 0 h 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3"/>
                  <a:gd name="T58" fmla="*/ 0 h 92"/>
                  <a:gd name="T59" fmla="*/ 163 w 163"/>
                  <a:gd name="T60" fmla="*/ 92 h 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3" h="92">
                    <a:moveTo>
                      <a:pt x="155" y="0"/>
                    </a:moveTo>
                    <a:lnTo>
                      <a:pt x="144" y="8"/>
                    </a:lnTo>
                    <a:lnTo>
                      <a:pt x="127" y="17"/>
                    </a:lnTo>
                    <a:lnTo>
                      <a:pt x="107" y="25"/>
                    </a:lnTo>
                    <a:lnTo>
                      <a:pt x="86" y="35"/>
                    </a:lnTo>
                    <a:lnTo>
                      <a:pt x="63" y="46"/>
                    </a:lnTo>
                    <a:lnTo>
                      <a:pt x="42" y="56"/>
                    </a:lnTo>
                    <a:lnTo>
                      <a:pt x="19" y="69"/>
                    </a:lnTo>
                    <a:lnTo>
                      <a:pt x="0" y="85"/>
                    </a:lnTo>
                    <a:lnTo>
                      <a:pt x="8" y="92"/>
                    </a:lnTo>
                    <a:lnTo>
                      <a:pt x="27" y="79"/>
                    </a:lnTo>
                    <a:lnTo>
                      <a:pt x="46" y="67"/>
                    </a:lnTo>
                    <a:lnTo>
                      <a:pt x="69" y="56"/>
                    </a:lnTo>
                    <a:lnTo>
                      <a:pt x="90" y="46"/>
                    </a:lnTo>
                    <a:lnTo>
                      <a:pt x="113" y="37"/>
                    </a:lnTo>
                    <a:lnTo>
                      <a:pt x="132" y="27"/>
                    </a:lnTo>
                    <a:lnTo>
                      <a:pt x="150" y="17"/>
                    </a:lnTo>
                    <a:lnTo>
                      <a:pt x="163" y="8"/>
                    </a:lnTo>
                    <a:lnTo>
                      <a:pt x="1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4" name="Freeform 386"/>
              <p:cNvSpPr>
                <a:spLocks/>
              </p:cNvSpPr>
              <p:nvPr/>
            </p:nvSpPr>
            <p:spPr bwMode="auto">
              <a:xfrm>
                <a:off x="4633" y="2975"/>
                <a:ext cx="87" cy="175"/>
              </a:xfrm>
              <a:custGeom>
                <a:avLst/>
                <a:gdLst>
                  <a:gd name="T0" fmla="*/ 87 w 87"/>
                  <a:gd name="T1" fmla="*/ 8 h 175"/>
                  <a:gd name="T2" fmla="*/ 79 w 87"/>
                  <a:gd name="T3" fmla="*/ 2 h 175"/>
                  <a:gd name="T4" fmla="*/ 71 w 87"/>
                  <a:gd name="T5" fmla="*/ 0 h 175"/>
                  <a:gd name="T6" fmla="*/ 64 w 87"/>
                  <a:gd name="T7" fmla="*/ 4 h 175"/>
                  <a:gd name="T8" fmla="*/ 58 w 87"/>
                  <a:gd name="T9" fmla="*/ 12 h 175"/>
                  <a:gd name="T10" fmla="*/ 50 w 87"/>
                  <a:gd name="T11" fmla="*/ 31 h 175"/>
                  <a:gd name="T12" fmla="*/ 44 w 87"/>
                  <a:gd name="T13" fmla="*/ 58 h 175"/>
                  <a:gd name="T14" fmla="*/ 37 w 87"/>
                  <a:gd name="T15" fmla="*/ 88 h 175"/>
                  <a:gd name="T16" fmla="*/ 27 w 87"/>
                  <a:gd name="T17" fmla="*/ 119 h 175"/>
                  <a:gd name="T18" fmla="*/ 21 w 87"/>
                  <a:gd name="T19" fmla="*/ 133 h 175"/>
                  <a:gd name="T20" fmla="*/ 16 w 87"/>
                  <a:gd name="T21" fmla="*/ 146 h 175"/>
                  <a:gd name="T22" fmla="*/ 8 w 87"/>
                  <a:gd name="T23" fmla="*/ 157 h 175"/>
                  <a:gd name="T24" fmla="*/ 0 w 87"/>
                  <a:gd name="T25" fmla="*/ 167 h 175"/>
                  <a:gd name="T26" fmla="*/ 8 w 87"/>
                  <a:gd name="T27" fmla="*/ 175 h 175"/>
                  <a:gd name="T28" fmla="*/ 18 w 87"/>
                  <a:gd name="T29" fmla="*/ 165 h 175"/>
                  <a:gd name="T30" fmla="*/ 25 w 87"/>
                  <a:gd name="T31" fmla="*/ 152 h 175"/>
                  <a:gd name="T32" fmla="*/ 33 w 87"/>
                  <a:gd name="T33" fmla="*/ 138 h 175"/>
                  <a:gd name="T34" fmla="*/ 39 w 87"/>
                  <a:gd name="T35" fmla="*/ 123 h 175"/>
                  <a:gd name="T36" fmla="*/ 48 w 87"/>
                  <a:gd name="T37" fmla="*/ 90 h 175"/>
                  <a:gd name="T38" fmla="*/ 56 w 87"/>
                  <a:gd name="T39" fmla="*/ 60 h 175"/>
                  <a:gd name="T40" fmla="*/ 62 w 87"/>
                  <a:gd name="T41" fmla="*/ 35 h 175"/>
                  <a:gd name="T42" fmla="*/ 67 w 87"/>
                  <a:gd name="T43" fmla="*/ 15 h 175"/>
                  <a:gd name="T44" fmla="*/ 71 w 87"/>
                  <a:gd name="T45" fmla="*/ 12 h 175"/>
                  <a:gd name="T46" fmla="*/ 73 w 87"/>
                  <a:gd name="T47" fmla="*/ 12 h 175"/>
                  <a:gd name="T48" fmla="*/ 79 w 87"/>
                  <a:gd name="T49" fmla="*/ 15 h 175"/>
                  <a:gd name="T50" fmla="*/ 87 w 87"/>
                  <a:gd name="T51" fmla="*/ 8 h 1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7"/>
                  <a:gd name="T79" fmla="*/ 0 h 175"/>
                  <a:gd name="T80" fmla="*/ 87 w 87"/>
                  <a:gd name="T81" fmla="*/ 175 h 1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7" h="175">
                    <a:moveTo>
                      <a:pt x="87" y="8"/>
                    </a:moveTo>
                    <a:lnTo>
                      <a:pt x="79" y="2"/>
                    </a:lnTo>
                    <a:lnTo>
                      <a:pt x="71" y="0"/>
                    </a:lnTo>
                    <a:lnTo>
                      <a:pt x="64" y="4"/>
                    </a:lnTo>
                    <a:lnTo>
                      <a:pt x="58" y="12"/>
                    </a:lnTo>
                    <a:lnTo>
                      <a:pt x="50" y="31"/>
                    </a:lnTo>
                    <a:lnTo>
                      <a:pt x="44" y="58"/>
                    </a:lnTo>
                    <a:lnTo>
                      <a:pt x="37" y="88"/>
                    </a:lnTo>
                    <a:lnTo>
                      <a:pt x="27" y="119"/>
                    </a:lnTo>
                    <a:lnTo>
                      <a:pt x="21" y="133"/>
                    </a:lnTo>
                    <a:lnTo>
                      <a:pt x="16" y="146"/>
                    </a:lnTo>
                    <a:lnTo>
                      <a:pt x="8" y="157"/>
                    </a:lnTo>
                    <a:lnTo>
                      <a:pt x="0" y="167"/>
                    </a:lnTo>
                    <a:lnTo>
                      <a:pt x="8" y="175"/>
                    </a:lnTo>
                    <a:lnTo>
                      <a:pt x="18" y="165"/>
                    </a:lnTo>
                    <a:lnTo>
                      <a:pt x="25" y="152"/>
                    </a:lnTo>
                    <a:lnTo>
                      <a:pt x="33" y="138"/>
                    </a:lnTo>
                    <a:lnTo>
                      <a:pt x="39" y="123"/>
                    </a:lnTo>
                    <a:lnTo>
                      <a:pt x="48" y="90"/>
                    </a:lnTo>
                    <a:lnTo>
                      <a:pt x="56" y="60"/>
                    </a:lnTo>
                    <a:lnTo>
                      <a:pt x="62" y="35"/>
                    </a:lnTo>
                    <a:lnTo>
                      <a:pt x="67" y="15"/>
                    </a:lnTo>
                    <a:lnTo>
                      <a:pt x="71" y="12"/>
                    </a:lnTo>
                    <a:lnTo>
                      <a:pt x="73" y="12"/>
                    </a:lnTo>
                    <a:lnTo>
                      <a:pt x="79" y="15"/>
                    </a:lnTo>
                    <a:lnTo>
                      <a:pt x="8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5" name="Freeform 387"/>
              <p:cNvSpPr>
                <a:spLocks/>
              </p:cNvSpPr>
              <p:nvPr/>
            </p:nvSpPr>
            <p:spPr bwMode="auto">
              <a:xfrm>
                <a:off x="4708" y="2983"/>
                <a:ext cx="27" cy="159"/>
              </a:xfrm>
              <a:custGeom>
                <a:avLst/>
                <a:gdLst>
                  <a:gd name="T0" fmla="*/ 16 w 27"/>
                  <a:gd name="T1" fmla="*/ 155 h 159"/>
                  <a:gd name="T2" fmla="*/ 14 w 27"/>
                  <a:gd name="T3" fmla="*/ 148 h 159"/>
                  <a:gd name="T4" fmla="*/ 12 w 27"/>
                  <a:gd name="T5" fmla="*/ 138 h 159"/>
                  <a:gd name="T6" fmla="*/ 12 w 27"/>
                  <a:gd name="T7" fmla="*/ 130 h 159"/>
                  <a:gd name="T8" fmla="*/ 12 w 27"/>
                  <a:gd name="T9" fmla="*/ 121 h 159"/>
                  <a:gd name="T10" fmla="*/ 16 w 27"/>
                  <a:gd name="T11" fmla="*/ 101 h 159"/>
                  <a:gd name="T12" fmla="*/ 19 w 27"/>
                  <a:gd name="T13" fmla="*/ 80 h 159"/>
                  <a:gd name="T14" fmla="*/ 25 w 27"/>
                  <a:gd name="T15" fmla="*/ 61 h 159"/>
                  <a:gd name="T16" fmla="*/ 27 w 27"/>
                  <a:gd name="T17" fmla="*/ 40 h 159"/>
                  <a:gd name="T18" fmla="*/ 25 w 27"/>
                  <a:gd name="T19" fmla="*/ 30 h 159"/>
                  <a:gd name="T20" fmla="*/ 23 w 27"/>
                  <a:gd name="T21" fmla="*/ 19 h 159"/>
                  <a:gd name="T22" fmla="*/ 19 w 27"/>
                  <a:gd name="T23" fmla="*/ 9 h 159"/>
                  <a:gd name="T24" fmla="*/ 12 w 27"/>
                  <a:gd name="T25" fmla="*/ 0 h 159"/>
                  <a:gd name="T26" fmla="*/ 4 w 27"/>
                  <a:gd name="T27" fmla="*/ 7 h 159"/>
                  <a:gd name="T28" fmla="*/ 10 w 27"/>
                  <a:gd name="T29" fmla="*/ 15 h 159"/>
                  <a:gd name="T30" fmla="*/ 12 w 27"/>
                  <a:gd name="T31" fmla="*/ 23 h 159"/>
                  <a:gd name="T32" fmla="*/ 14 w 27"/>
                  <a:gd name="T33" fmla="*/ 30 h 159"/>
                  <a:gd name="T34" fmla="*/ 16 w 27"/>
                  <a:gd name="T35" fmla="*/ 40 h 159"/>
                  <a:gd name="T36" fmla="*/ 14 w 27"/>
                  <a:gd name="T37" fmla="*/ 59 h 159"/>
                  <a:gd name="T38" fmla="*/ 10 w 27"/>
                  <a:gd name="T39" fmla="*/ 78 h 159"/>
                  <a:gd name="T40" fmla="*/ 4 w 27"/>
                  <a:gd name="T41" fmla="*/ 100 h 159"/>
                  <a:gd name="T42" fmla="*/ 0 w 27"/>
                  <a:gd name="T43" fmla="*/ 119 h 159"/>
                  <a:gd name="T44" fmla="*/ 0 w 27"/>
                  <a:gd name="T45" fmla="*/ 130 h 159"/>
                  <a:gd name="T46" fmla="*/ 0 w 27"/>
                  <a:gd name="T47" fmla="*/ 140 h 159"/>
                  <a:gd name="T48" fmla="*/ 2 w 27"/>
                  <a:gd name="T49" fmla="*/ 149 h 159"/>
                  <a:gd name="T50" fmla="*/ 6 w 27"/>
                  <a:gd name="T51" fmla="*/ 159 h 159"/>
                  <a:gd name="T52" fmla="*/ 16 w 27"/>
                  <a:gd name="T53" fmla="*/ 155 h 1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
                  <a:gd name="T82" fmla="*/ 0 h 159"/>
                  <a:gd name="T83" fmla="*/ 27 w 27"/>
                  <a:gd name="T84" fmla="*/ 159 h 15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 h="159">
                    <a:moveTo>
                      <a:pt x="16" y="155"/>
                    </a:moveTo>
                    <a:lnTo>
                      <a:pt x="14" y="148"/>
                    </a:lnTo>
                    <a:lnTo>
                      <a:pt x="12" y="138"/>
                    </a:lnTo>
                    <a:lnTo>
                      <a:pt x="12" y="130"/>
                    </a:lnTo>
                    <a:lnTo>
                      <a:pt x="12" y="121"/>
                    </a:lnTo>
                    <a:lnTo>
                      <a:pt x="16" y="101"/>
                    </a:lnTo>
                    <a:lnTo>
                      <a:pt x="19" y="80"/>
                    </a:lnTo>
                    <a:lnTo>
                      <a:pt x="25" y="61"/>
                    </a:lnTo>
                    <a:lnTo>
                      <a:pt x="27" y="40"/>
                    </a:lnTo>
                    <a:lnTo>
                      <a:pt x="25" y="30"/>
                    </a:lnTo>
                    <a:lnTo>
                      <a:pt x="23" y="19"/>
                    </a:lnTo>
                    <a:lnTo>
                      <a:pt x="19" y="9"/>
                    </a:lnTo>
                    <a:lnTo>
                      <a:pt x="12" y="0"/>
                    </a:lnTo>
                    <a:lnTo>
                      <a:pt x="4" y="7"/>
                    </a:lnTo>
                    <a:lnTo>
                      <a:pt x="10" y="15"/>
                    </a:lnTo>
                    <a:lnTo>
                      <a:pt x="12" y="23"/>
                    </a:lnTo>
                    <a:lnTo>
                      <a:pt x="14" y="30"/>
                    </a:lnTo>
                    <a:lnTo>
                      <a:pt x="16" y="40"/>
                    </a:lnTo>
                    <a:lnTo>
                      <a:pt x="14" y="59"/>
                    </a:lnTo>
                    <a:lnTo>
                      <a:pt x="10" y="78"/>
                    </a:lnTo>
                    <a:lnTo>
                      <a:pt x="4" y="100"/>
                    </a:lnTo>
                    <a:lnTo>
                      <a:pt x="0" y="119"/>
                    </a:lnTo>
                    <a:lnTo>
                      <a:pt x="0" y="130"/>
                    </a:lnTo>
                    <a:lnTo>
                      <a:pt x="0" y="140"/>
                    </a:lnTo>
                    <a:lnTo>
                      <a:pt x="2" y="149"/>
                    </a:lnTo>
                    <a:lnTo>
                      <a:pt x="6" y="159"/>
                    </a:lnTo>
                    <a:lnTo>
                      <a:pt x="16" y="1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6" name="Freeform 395"/>
              <p:cNvSpPr>
                <a:spLocks/>
              </p:cNvSpPr>
              <p:nvPr/>
            </p:nvSpPr>
            <p:spPr bwMode="auto">
              <a:xfrm>
                <a:off x="3354" y="2940"/>
                <a:ext cx="9" cy="6"/>
              </a:xfrm>
              <a:custGeom>
                <a:avLst/>
                <a:gdLst>
                  <a:gd name="T0" fmla="*/ 3 w 9"/>
                  <a:gd name="T1" fmla="*/ 6 h 6"/>
                  <a:gd name="T2" fmla="*/ 3 w 9"/>
                  <a:gd name="T3" fmla="*/ 6 h 6"/>
                  <a:gd name="T4" fmla="*/ 1 w 9"/>
                  <a:gd name="T5" fmla="*/ 6 h 6"/>
                  <a:gd name="T6" fmla="*/ 1 w 9"/>
                  <a:gd name="T7" fmla="*/ 6 h 6"/>
                  <a:gd name="T8" fmla="*/ 0 w 9"/>
                  <a:gd name="T9" fmla="*/ 4 h 6"/>
                  <a:gd name="T10" fmla="*/ 0 w 9"/>
                  <a:gd name="T11" fmla="*/ 4 h 6"/>
                  <a:gd name="T12" fmla="*/ 0 w 9"/>
                  <a:gd name="T13" fmla="*/ 4 h 6"/>
                  <a:gd name="T14" fmla="*/ 0 w 9"/>
                  <a:gd name="T15" fmla="*/ 4 h 6"/>
                  <a:gd name="T16" fmla="*/ 0 w 9"/>
                  <a:gd name="T17" fmla="*/ 2 h 6"/>
                  <a:gd name="T18" fmla="*/ 0 w 9"/>
                  <a:gd name="T19" fmla="*/ 2 h 6"/>
                  <a:gd name="T20" fmla="*/ 0 w 9"/>
                  <a:gd name="T21" fmla="*/ 2 h 6"/>
                  <a:gd name="T22" fmla="*/ 0 w 9"/>
                  <a:gd name="T23" fmla="*/ 2 h 6"/>
                  <a:gd name="T24" fmla="*/ 0 w 9"/>
                  <a:gd name="T25" fmla="*/ 0 h 6"/>
                  <a:gd name="T26" fmla="*/ 1 w 9"/>
                  <a:gd name="T27" fmla="*/ 0 h 6"/>
                  <a:gd name="T28" fmla="*/ 1 w 9"/>
                  <a:gd name="T29" fmla="*/ 0 h 6"/>
                  <a:gd name="T30" fmla="*/ 3 w 9"/>
                  <a:gd name="T31" fmla="*/ 0 h 6"/>
                  <a:gd name="T32" fmla="*/ 3 w 9"/>
                  <a:gd name="T33" fmla="*/ 0 h 6"/>
                  <a:gd name="T34" fmla="*/ 5 w 9"/>
                  <a:gd name="T35" fmla="*/ 0 h 6"/>
                  <a:gd name="T36" fmla="*/ 5 w 9"/>
                  <a:gd name="T37" fmla="*/ 0 h 6"/>
                  <a:gd name="T38" fmla="*/ 7 w 9"/>
                  <a:gd name="T39" fmla="*/ 0 h 6"/>
                  <a:gd name="T40" fmla="*/ 7 w 9"/>
                  <a:gd name="T41" fmla="*/ 0 h 6"/>
                  <a:gd name="T42" fmla="*/ 9 w 9"/>
                  <a:gd name="T43" fmla="*/ 2 h 6"/>
                  <a:gd name="T44" fmla="*/ 9 w 9"/>
                  <a:gd name="T45" fmla="*/ 2 h 6"/>
                  <a:gd name="T46" fmla="*/ 9 w 9"/>
                  <a:gd name="T47" fmla="*/ 2 h 6"/>
                  <a:gd name="T48" fmla="*/ 9 w 9"/>
                  <a:gd name="T49" fmla="*/ 2 h 6"/>
                  <a:gd name="T50" fmla="*/ 9 w 9"/>
                  <a:gd name="T51" fmla="*/ 4 h 6"/>
                  <a:gd name="T52" fmla="*/ 9 w 9"/>
                  <a:gd name="T53" fmla="*/ 4 h 6"/>
                  <a:gd name="T54" fmla="*/ 9 w 9"/>
                  <a:gd name="T55" fmla="*/ 4 h 6"/>
                  <a:gd name="T56" fmla="*/ 7 w 9"/>
                  <a:gd name="T57" fmla="*/ 4 h 6"/>
                  <a:gd name="T58" fmla="*/ 7 w 9"/>
                  <a:gd name="T59" fmla="*/ 6 h 6"/>
                  <a:gd name="T60" fmla="*/ 5 w 9"/>
                  <a:gd name="T61" fmla="*/ 6 h 6"/>
                  <a:gd name="T62" fmla="*/ 5 w 9"/>
                  <a:gd name="T63" fmla="*/ 6 h 6"/>
                  <a:gd name="T64" fmla="*/ 3 w 9"/>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
                  <a:gd name="T100" fmla="*/ 0 h 6"/>
                  <a:gd name="T101" fmla="*/ 9 w 9"/>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 h="6">
                    <a:moveTo>
                      <a:pt x="3" y="6"/>
                    </a:moveTo>
                    <a:lnTo>
                      <a:pt x="3" y="6"/>
                    </a:lnTo>
                    <a:lnTo>
                      <a:pt x="1" y="6"/>
                    </a:lnTo>
                    <a:lnTo>
                      <a:pt x="0" y="4"/>
                    </a:lnTo>
                    <a:lnTo>
                      <a:pt x="0" y="2"/>
                    </a:lnTo>
                    <a:lnTo>
                      <a:pt x="0" y="0"/>
                    </a:lnTo>
                    <a:lnTo>
                      <a:pt x="1" y="0"/>
                    </a:lnTo>
                    <a:lnTo>
                      <a:pt x="3" y="0"/>
                    </a:lnTo>
                    <a:lnTo>
                      <a:pt x="5" y="0"/>
                    </a:lnTo>
                    <a:lnTo>
                      <a:pt x="7" y="0"/>
                    </a:lnTo>
                    <a:lnTo>
                      <a:pt x="9" y="2"/>
                    </a:lnTo>
                    <a:lnTo>
                      <a:pt x="9" y="4"/>
                    </a:lnTo>
                    <a:lnTo>
                      <a:pt x="7" y="4"/>
                    </a:lnTo>
                    <a:lnTo>
                      <a:pt x="7" y="6"/>
                    </a:lnTo>
                    <a:lnTo>
                      <a:pt x="5" y="6"/>
                    </a:lnTo>
                    <a:lnTo>
                      <a:pt x="3"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7" name="Freeform 461"/>
              <p:cNvSpPr>
                <a:spLocks/>
              </p:cNvSpPr>
              <p:nvPr/>
            </p:nvSpPr>
            <p:spPr bwMode="auto">
              <a:xfrm>
                <a:off x="3582" y="2979"/>
                <a:ext cx="9" cy="4"/>
              </a:xfrm>
              <a:custGeom>
                <a:avLst/>
                <a:gdLst>
                  <a:gd name="T0" fmla="*/ 4 w 9"/>
                  <a:gd name="T1" fmla="*/ 4 h 4"/>
                  <a:gd name="T2" fmla="*/ 4 w 9"/>
                  <a:gd name="T3" fmla="*/ 4 h 4"/>
                  <a:gd name="T4" fmla="*/ 2 w 9"/>
                  <a:gd name="T5" fmla="*/ 4 h 4"/>
                  <a:gd name="T6" fmla="*/ 2 w 9"/>
                  <a:gd name="T7" fmla="*/ 4 h 4"/>
                  <a:gd name="T8" fmla="*/ 2 w 9"/>
                  <a:gd name="T9" fmla="*/ 4 h 4"/>
                  <a:gd name="T10" fmla="*/ 0 w 9"/>
                  <a:gd name="T11" fmla="*/ 4 h 4"/>
                  <a:gd name="T12" fmla="*/ 0 w 9"/>
                  <a:gd name="T13" fmla="*/ 2 h 4"/>
                  <a:gd name="T14" fmla="*/ 0 w 9"/>
                  <a:gd name="T15" fmla="*/ 2 h 4"/>
                  <a:gd name="T16" fmla="*/ 0 w 9"/>
                  <a:gd name="T17" fmla="*/ 2 h 4"/>
                  <a:gd name="T18" fmla="*/ 0 w 9"/>
                  <a:gd name="T19" fmla="*/ 2 h 4"/>
                  <a:gd name="T20" fmla="*/ 0 w 9"/>
                  <a:gd name="T21" fmla="*/ 0 h 4"/>
                  <a:gd name="T22" fmla="*/ 0 w 9"/>
                  <a:gd name="T23" fmla="*/ 0 h 4"/>
                  <a:gd name="T24" fmla="*/ 2 w 9"/>
                  <a:gd name="T25" fmla="*/ 0 h 4"/>
                  <a:gd name="T26" fmla="*/ 2 w 9"/>
                  <a:gd name="T27" fmla="*/ 0 h 4"/>
                  <a:gd name="T28" fmla="*/ 2 w 9"/>
                  <a:gd name="T29" fmla="*/ 0 h 4"/>
                  <a:gd name="T30" fmla="*/ 4 w 9"/>
                  <a:gd name="T31" fmla="*/ 0 h 4"/>
                  <a:gd name="T32" fmla="*/ 4 w 9"/>
                  <a:gd name="T33" fmla="*/ 0 h 4"/>
                  <a:gd name="T34" fmla="*/ 6 w 9"/>
                  <a:gd name="T35" fmla="*/ 0 h 4"/>
                  <a:gd name="T36" fmla="*/ 6 w 9"/>
                  <a:gd name="T37" fmla="*/ 0 h 4"/>
                  <a:gd name="T38" fmla="*/ 8 w 9"/>
                  <a:gd name="T39" fmla="*/ 0 h 4"/>
                  <a:gd name="T40" fmla="*/ 8 w 9"/>
                  <a:gd name="T41" fmla="*/ 0 h 4"/>
                  <a:gd name="T42" fmla="*/ 8 w 9"/>
                  <a:gd name="T43" fmla="*/ 0 h 4"/>
                  <a:gd name="T44" fmla="*/ 9 w 9"/>
                  <a:gd name="T45" fmla="*/ 0 h 4"/>
                  <a:gd name="T46" fmla="*/ 9 w 9"/>
                  <a:gd name="T47" fmla="*/ 2 h 4"/>
                  <a:gd name="T48" fmla="*/ 9 w 9"/>
                  <a:gd name="T49" fmla="*/ 2 h 4"/>
                  <a:gd name="T50" fmla="*/ 9 w 9"/>
                  <a:gd name="T51" fmla="*/ 2 h 4"/>
                  <a:gd name="T52" fmla="*/ 9 w 9"/>
                  <a:gd name="T53" fmla="*/ 2 h 4"/>
                  <a:gd name="T54" fmla="*/ 8 w 9"/>
                  <a:gd name="T55" fmla="*/ 4 h 4"/>
                  <a:gd name="T56" fmla="*/ 8 w 9"/>
                  <a:gd name="T57" fmla="*/ 4 h 4"/>
                  <a:gd name="T58" fmla="*/ 8 w 9"/>
                  <a:gd name="T59" fmla="*/ 4 h 4"/>
                  <a:gd name="T60" fmla="*/ 6 w 9"/>
                  <a:gd name="T61" fmla="*/ 4 h 4"/>
                  <a:gd name="T62" fmla="*/ 6 w 9"/>
                  <a:gd name="T63" fmla="*/ 4 h 4"/>
                  <a:gd name="T64" fmla="*/ 4 w 9"/>
                  <a:gd name="T65" fmla="*/ 4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
                  <a:gd name="T100" fmla="*/ 0 h 4"/>
                  <a:gd name="T101" fmla="*/ 9 w 9"/>
                  <a:gd name="T102" fmla="*/ 4 h 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 h="4">
                    <a:moveTo>
                      <a:pt x="4" y="4"/>
                    </a:moveTo>
                    <a:lnTo>
                      <a:pt x="4" y="4"/>
                    </a:lnTo>
                    <a:lnTo>
                      <a:pt x="2" y="4"/>
                    </a:lnTo>
                    <a:lnTo>
                      <a:pt x="0" y="4"/>
                    </a:lnTo>
                    <a:lnTo>
                      <a:pt x="0" y="2"/>
                    </a:lnTo>
                    <a:lnTo>
                      <a:pt x="0" y="0"/>
                    </a:lnTo>
                    <a:lnTo>
                      <a:pt x="2" y="0"/>
                    </a:lnTo>
                    <a:lnTo>
                      <a:pt x="4" y="0"/>
                    </a:lnTo>
                    <a:lnTo>
                      <a:pt x="6" y="0"/>
                    </a:lnTo>
                    <a:lnTo>
                      <a:pt x="8" y="0"/>
                    </a:lnTo>
                    <a:lnTo>
                      <a:pt x="9" y="0"/>
                    </a:lnTo>
                    <a:lnTo>
                      <a:pt x="9" y="2"/>
                    </a:lnTo>
                    <a:lnTo>
                      <a:pt x="8" y="4"/>
                    </a:lnTo>
                    <a:lnTo>
                      <a:pt x="6" y="4"/>
                    </a:ln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68" name="Freeform 462"/>
              <p:cNvSpPr>
                <a:spLocks/>
              </p:cNvSpPr>
              <p:nvPr/>
            </p:nvSpPr>
            <p:spPr bwMode="auto">
              <a:xfrm>
                <a:off x="3582" y="2979"/>
                <a:ext cx="9" cy="4"/>
              </a:xfrm>
              <a:custGeom>
                <a:avLst/>
                <a:gdLst>
                  <a:gd name="T0" fmla="*/ 4 w 9"/>
                  <a:gd name="T1" fmla="*/ 4 h 4"/>
                  <a:gd name="T2" fmla="*/ 4 w 9"/>
                  <a:gd name="T3" fmla="*/ 4 h 4"/>
                  <a:gd name="T4" fmla="*/ 2 w 9"/>
                  <a:gd name="T5" fmla="*/ 4 h 4"/>
                  <a:gd name="T6" fmla="*/ 2 w 9"/>
                  <a:gd name="T7" fmla="*/ 4 h 4"/>
                  <a:gd name="T8" fmla="*/ 2 w 9"/>
                  <a:gd name="T9" fmla="*/ 4 h 4"/>
                  <a:gd name="T10" fmla="*/ 0 w 9"/>
                  <a:gd name="T11" fmla="*/ 4 h 4"/>
                  <a:gd name="T12" fmla="*/ 0 w 9"/>
                  <a:gd name="T13" fmla="*/ 2 h 4"/>
                  <a:gd name="T14" fmla="*/ 0 w 9"/>
                  <a:gd name="T15" fmla="*/ 2 h 4"/>
                  <a:gd name="T16" fmla="*/ 0 w 9"/>
                  <a:gd name="T17" fmla="*/ 2 h 4"/>
                  <a:gd name="T18" fmla="*/ 0 w 9"/>
                  <a:gd name="T19" fmla="*/ 2 h 4"/>
                  <a:gd name="T20" fmla="*/ 0 w 9"/>
                  <a:gd name="T21" fmla="*/ 0 h 4"/>
                  <a:gd name="T22" fmla="*/ 0 w 9"/>
                  <a:gd name="T23" fmla="*/ 0 h 4"/>
                  <a:gd name="T24" fmla="*/ 2 w 9"/>
                  <a:gd name="T25" fmla="*/ 0 h 4"/>
                  <a:gd name="T26" fmla="*/ 2 w 9"/>
                  <a:gd name="T27" fmla="*/ 0 h 4"/>
                  <a:gd name="T28" fmla="*/ 2 w 9"/>
                  <a:gd name="T29" fmla="*/ 0 h 4"/>
                  <a:gd name="T30" fmla="*/ 4 w 9"/>
                  <a:gd name="T31" fmla="*/ 0 h 4"/>
                  <a:gd name="T32" fmla="*/ 4 w 9"/>
                  <a:gd name="T33" fmla="*/ 0 h 4"/>
                  <a:gd name="T34" fmla="*/ 6 w 9"/>
                  <a:gd name="T35" fmla="*/ 0 h 4"/>
                  <a:gd name="T36" fmla="*/ 6 w 9"/>
                  <a:gd name="T37" fmla="*/ 0 h 4"/>
                  <a:gd name="T38" fmla="*/ 8 w 9"/>
                  <a:gd name="T39" fmla="*/ 0 h 4"/>
                  <a:gd name="T40" fmla="*/ 8 w 9"/>
                  <a:gd name="T41" fmla="*/ 0 h 4"/>
                  <a:gd name="T42" fmla="*/ 8 w 9"/>
                  <a:gd name="T43" fmla="*/ 0 h 4"/>
                  <a:gd name="T44" fmla="*/ 9 w 9"/>
                  <a:gd name="T45" fmla="*/ 0 h 4"/>
                  <a:gd name="T46" fmla="*/ 9 w 9"/>
                  <a:gd name="T47" fmla="*/ 2 h 4"/>
                  <a:gd name="T48" fmla="*/ 9 w 9"/>
                  <a:gd name="T49" fmla="*/ 2 h 4"/>
                  <a:gd name="T50" fmla="*/ 9 w 9"/>
                  <a:gd name="T51" fmla="*/ 2 h 4"/>
                  <a:gd name="T52" fmla="*/ 9 w 9"/>
                  <a:gd name="T53" fmla="*/ 2 h 4"/>
                  <a:gd name="T54" fmla="*/ 8 w 9"/>
                  <a:gd name="T55" fmla="*/ 4 h 4"/>
                  <a:gd name="T56" fmla="*/ 8 w 9"/>
                  <a:gd name="T57" fmla="*/ 4 h 4"/>
                  <a:gd name="T58" fmla="*/ 8 w 9"/>
                  <a:gd name="T59" fmla="*/ 4 h 4"/>
                  <a:gd name="T60" fmla="*/ 6 w 9"/>
                  <a:gd name="T61" fmla="*/ 4 h 4"/>
                  <a:gd name="T62" fmla="*/ 6 w 9"/>
                  <a:gd name="T63" fmla="*/ 4 h 4"/>
                  <a:gd name="T64" fmla="*/ 4 w 9"/>
                  <a:gd name="T65" fmla="*/ 4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
                  <a:gd name="T100" fmla="*/ 0 h 4"/>
                  <a:gd name="T101" fmla="*/ 9 w 9"/>
                  <a:gd name="T102" fmla="*/ 4 h 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 h="4">
                    <a:moveTo>
                      <a:pt x="4" y="4"/>
                    </a:moveTo>
                    <a:lnTo>
                      <a:pt x="4" y="4"/>
                    </a:lnTo>
                    <a:lnTo>
                      <a:pt x="2" y="4"/>
                    </a:lnTo>
                    <a:lnTo>
                      <a:pt x="0" y="4"/>
                    </a:lnTo>
                    <a:lnTo>
                      <a:pt x="0" y="2"/>
                    </a:lnTo>
                    <a:lnTo>
                      <a:pt x="0" y="0"/>
                    </a:lnTo>
                    <a:lnTo>
                      <a:pt x="2" y="0"/>
                    </a:lnTo>
                    <a:lnTo>
                      <a:pt x="4" y="0"/>
                    </a:lnTo>
                    <a:lnTo>
                      <a:pt x="6" y="0"/>
                    </a:lnTo>
                    <a:lnTo>
                      <a:pt x="8" y="0"/>
                    </a:lnTo>
                    <a:lnTo>
                      <a:pt x="9" y="0"/>
                    </a:lnTo>
                    <a:lnTo>
                      <a:pt x="9" y="2"/>
                    </a:lnTo>
                    <a:lnTo>
                      <a:pt x="8" y="4"/>
                    </a:lnTo>
                    <a:lnTo>
                      <a:pt x="6" y="4"/>
                    </a:lnTo>
                    <a:lnTo>
                      <a:pt x="4" y="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69" name="Freeform 467"/>
              <p:cNvSpPr>
                <a:spLocks/>
              </p:cNvSpPr>
              <p:nvPr/>
            </p:nvSpPr>
            <p:spPr bwMode="auto">
              <a:xfrm>
                <a:off x="3582" y="2987"/>
                <a:ext cx="17" cy="23"/>
              </a:xfrm>
              <a:custGeom>
                <a:avLst/>
                <a:gdLst>
                  <a:gd name="T0" fmla="*/ 0 w 17"/>
                  <a:gd name="T1" fmla="*/ 17 h 23"/>
                  <a:gd name="T2" fmla="*/ 0 w 17"/>
                  <a:gd name="T3" fmla="*/ 15 h 23"/>
                  <a:gd name="T4" fmla="*/ 0 w 17"/>
                  <a:gd name="T5" fmla="*/ 15 h 23"/>
                  <a:gd name="T6" fmla="*/ 0 w 17"/>
                  <a:gd name="T7" fmla="*/ 13 h 23"/>
                  <a:gd name="T8" fmla="*/ 0 w 17"/>
                  <a:gd name="T9" fmla="*/ 13 h 23"/>
                  <a:gd name="T10" fmla="*/ 0 w 17"/>
                  <a:gd name="T11" fmla="*/ 13 h 23"/>
                  <a:gd name="T12" fmla="*/ 0 w 17"/>
                  <a:gd name="T13" fmla="*/ 11 h 23"/>
                  <a:gd name="T14" fmla="*/ 0 w 17"/>
                  <a:gd name="T15" fmla="*/ 11 h 23"/>
                  <a:gd name="T16" fmla="*/ 0 w 17"/>
                  <a:gd name="T17" fmla="*/ 9 h 23"/>
                  <a:gd name="T18" fmla="*/ 0 w 17"/>
                  <a:gd name="T19" fmla="*/ 9 h 23"/>
                  <a:gd name="T20" fmla="*/ 0 w 17"/>
                  <a:gd name="T21" fmla="*/ 7 h 23"/>
                  <a:gd name="T22" fmla="*/ 0 w 17"/>
                  <a:gd name="T23" fmla="*/ 7 h 23"/>
                  <a:gd name="T24" fmla="*/ 0 w 17"/>
                  <a:gd name="T25" fmla="*/ 7 h 23"/>
                  <a:gd name="T26" fmla="*/ 0 w 17"/>
                  <a:gd name="T27" fmla="*/ 5 h 23"/>
                  <a:gd name="T28" fmla="*/ 0 w 17"/>
                  <a:gd name="T29" fmla="*/ 5 h 23"/>
                  <a:gd name="T30" fmla="*/ 0 w 17"/>
                  <a:gd name="T31" fmla="*/ 3 h 23"/>
                  <a:gd name="T32" fmla="*/ 0 w 17"/>
                  <a:gd name="T33" fmla="*/ 3 h 23"/>
                  <a:gd name="T34" fmla="*/ 9 w 17"/>
                  <a:gd name="T35" fmla="*/ 0 h 23"/>
                  <a:gd name="T36" fmla="*/ 17 w 17"/>
                  <a:gd name="T37" fmla="*/ 5 h 23"/>
                  <a:gd name="T38" fmla="*/ 17 w 17"/>
                  <a:gd name="T39" fmla="*/ 17 h 23"/>
                  <a:gd name="T40" fmla="*/ 9 w 17"/>
                  <a:gd name="T41" fmla="*/ 23 h 23"/>
                  <a:gd name="T42" fmla="*/ 0 w 17"/>
                  <a:gd name="T43" fmla="*/ 1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23"/>
                  <a:gd name="T68" fmla="*/ 17 w 17"/>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23">
                    <a:moveTo>
                      <a:pt x="0" y="17"/>
                    </a:moveTo>
                    <a:lnTo>
                      <a:pt x="0" y="15"/>
                    </a:lnTo>
                    <a:lnTo>
                      <a:pt x="0" y="13"/>
                    </a:lnTo>
                    <a:lnTo>
                      <a:pt x="0" y="11"/>
                    </a:lnTo>
                    <a:lnTo>
                      <a:pt x="0" y="9"/>
                    </a:lnTo>
                    <a:lnTo>
                      <a:pt x="0" y="7"/>
                    </a:lnTo>
                    <a:lnTo>
                      <a:pt x="0" y="5"/>
                    </a:lnTo>
                    <a:lnTo>
                      <a:pt x="0" y="3"/>
                    </a:lnTo>
                    <a:lnTo>
                      <a:pt x="9" y="0"/>
                    </a:lnTo>
                    <a:lnTo>
                      <a:pt x="17" y="5"/>
                    </a:lnTo>
                    <a:lnTo>
                      <a:pt x="17" y="17"/>
                    </a:lnTo>
                    <a:lnTo>
                      <a:pt x="9" y="23"/>
                    </a:lnTo>
                    <a:lnTo>
                      <a:pt x="0" y="1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70" name="Freeform 468"/>
              <p:cNvSpPr>
                <a:spLocks/>
              </p:cNvSpPr>
              <p:nvPr/>
            </p:nvSpPr>
            <p:spPr bwMode="auto">
              <a:xfrm>
                <a:off x="3582" y="2987"/>
                <a:ext cx="17" cy="23"/>
              </a:xfrm>
              <a:custGeom>
                <a:avLst/>
                <a:gdLst>
                  <a:gd name="T0" fmla="*/ 0 w 17"/>
                  <a:gd name="T1" fmla="*/ 17 h 23"/>
                  <a:gd name="T2" fmla="*/ 0 w 17"/>
                  <a:gd name="T3" fmla="*/ 15 h 23"/>
                  <a:gd name="T4" fmla="*/ 0 w 17"/>
                  <a:gd name="T5" fmla="*/ 15 h 23"/>
                  <a:gd name="T6" fmla="*/ 0 w 17"/>
                  <a:gd name="T7" fmla="*/ 13 h 23"/>
                  <a:gd name="T8" fmla="*/ 0 w 17"/>
                  <a:gd name="T9" fmla="*/ 13 h 23"/>
                  <a:gd name="T10" fmla="*/ 0 w 17"/>
                  <a:gd name="T11" fmla="*/ 13 h 23"/>
                  <a:gd name="T12" fmla="*/ 0 w 17"/>
                  <a:gd name="T13" fmla="*/ 11 h 23"/>
                  <a:gd name="T14" fmla="*/ 0 w 17"/>
                  <a:gd name="T15" fmla="*/ 11 h 23"/>
                  <a:gd name="T16" fmla="*/ 0 w 17"/>
                  <a:gd name="T17" fmla="*/ 9 h 23"/>
                  <a:gd name="T18" fmla="*/ 0 w 17"/>
                  <a:gd name="T19" fmla="*/ 9 h 23"/>
                  <a:gd name="T20" fmla="*/ 0 w 17"/>
                  <a:gd name="T21" fmla="*/ 7 h 23"/>
                  <a:gd name="T22" fmla="*/ 0 w 17"/>
                  <a:gd name="T23" fmla="*/ 7 h 23"/>
                  <a:gd name="T24" fmla="*/ 0 w 17"/>
                  <a:gd name="T25" fmla="*/ 7 h 23"/>
                  <a:gd name="T26" fmla="*/ 0 w 17"/>
                  <a:gd name="T27" fmla="*/ 5 h 23"/>
                  <a:gd name="T28" fmla="*/ 0 w 17"/>
                  <a:gd name="T29" fmla="*/ 5 h 23"/>
                  <a:gd name="T30" fmla="*/ 0 w 17"/>
                  <a:gd name="T31" fmla="*/ 3 h 23"/>
                  <a:gd name="T32" fmla="*/ 0 w 17"/>
                  <a:gd name="T33" fmla="*/ 3 h 23"/>
                  <a:gd name="T34" fmla="*/ 9 w 17"/>
                  <a:gd name="T35" fmla="*/ 0 h 23"/>
                  <a:gd name="T36" fmla="*/ 17 w 17"/>
                  <a:gd name="T37" fmla="*/ 5 h 23"/>
                  <a:gd name="T38" fmla="*/ 17 w 17"/>
                  <a:gd name="T39" fmla="*/ 17 h 23"/>
                  <a:gd name="T40" fmla="*/ 9 w 17"/>
                  <a:gd name="T41" fmla="*/ 23 h 23"/>
                  <a:gd name="T42" fmla="*/ 0 w 17"/>
                  <a:gd name="T43" fmla="*/ 1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23"/>
                  <a:gd name="T68" fmla="*/ 17 w 17"/>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23">
                    <a:moveTo>
                      <a:pt x="0" y="17"/>
                    </a:moveTo>
                    <a:lnTo>
                      <a:pt x="0" y="15"/>
                    </a:lnTo>
                    <a:lnTo>
                      <a:pt x="0" y="13"/>
                    </a:lnTo>
                    <a:lnTo>
                      <a:pt x="0" y="11"/>
                    </a:lnTo>
                    <a:lnTo>
                      <a:pt x="0" y="9"/>
                    </a:lnTo>
                    <a:lnTo>
                      <a:pt x="0" y="7"/>
                    </a:lnTo>
                    <a:lnTo>
                      <a:pt x="0" y="5"/>
                    </a:lnTo>
                    <a:lnTo>
                      <a:pt x="0" y="3"/>
                    </a:lnTo>
                    <a:lnTo>
                      <a:pt x="9" y="0"/>
                    </a:lnTo>
                    <a:lnTo>
                      <a:pt x="17" y="5"/>
                    </a:lnTo>
                    <a:lnTo>
                      <a:pt x="17" y="17"/>
                    </a:lnTo>
                    <a:lnTo>
                      <a:pt x="9" y="23"/>
                    </a:lnTo>
                    <a:lnTo>
                      <a:pt x="0" y="1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71" name="Freeform 469"/>
              <p:cNvSpPr>
                <a:spLocks/>
              </p:cNvSpPr>
              <p:nvPr/>
            </p:nvSpPr>
            <p:spPr bwMode="auto">
              <a:xfrm>
                <a:off x="3574" y="2987"/>
                <a:ext cx="17" cy="3"/>
              </a:xfrm>
              <a:custGeom>
                <a:avLst/>
                <a:gdLst>
                  <a:gd name="T0" fmla="*/ 0 w 17"/>
                  <a:gd name="T1" fmla="*/ 3 h 3"/>
                  <a:gd name="T2" fmla="*/ 12 w 17"/>
                  <a:gd name="T3" fmla="*/ 0 h 3"/>
                  <a:gd name="T4" fmla="*/ 17 w 17"/>
                  <a:gd name="T5" fmla="*/ 0 h 3"/>
                  <a:gd name="T6" fmla="*/ 8 w 17"/>
                  <a:gd name="T7" fmla="*/ 3 h 3"/>
                  <a:gd name="T8" fmla="*/ 0 w 17"/>
                  <a:gd name="T9" fmla="*/ 3 h 3"/>
                  <a:gd name="T10" fmla="*/ 0 60000 65536"/>
                  <a:gd name="T11" fmla="*/ 0 60000 65536"/>
                  <a:gd name="T12" fmla="*/ 0 60000 65536"/>
                  <a:gd name="T13" fmla="*/ 0 60000 65536"/>
                  <a:gd name="T14" fmla="*/ 0 60000 65536"/>
                  <a:gd name="T15" fmla="*/ 0 w 17"/>
                  <a:gd name="T16" fmla="*/ 0 h 3"/>
                  <a:gd name="T17" fmla="*/ 17 w 17"/>
                  <a:gd name="T18" fmla="*/ 3 h 3"/>
                </a:gdLst>
                <a:ahLst/>
                <a:cxnLst>
                  <a:cxn ang="T10">
                    <a:pos x="T0" y="T1"/>
                  </a:cxn>
                  <a:cxn ang="T11">
                    <a:pos x="T2" y="T3"/>
                  </a:cxn>
                  <a:cxn ang="T12">
                    <a:pos x="T4" y="T5"/>
                  </a:cxn>
                  <a:cxn ang="T13">
                    <a:pos x="T6" y="T7"/>
                  </a:cxn>
                  <a:cxn ang="T14">
                    <a:pos x="T8" y="T9"/>
                  </a:cxn>
                </a:cxnLst>
                <a:rect l="T15" t="T16" r="T17" b="T18"/>
                <a:pathLst>
                  <a:path w="17" h="3">
                    <a:moveTo>
                      <a:pt x="0" y="3"/>
                    </a:moveTo>
                    <a:lnTo>
                      <a:pt x="12" y="0"/>
                    </a:lnTo>
                    <a:lnTo>
                      <a:pt x="17" y="0"/>
                    </a:lnTo>
                    <a:lnTo>
                      <a:pt x="8" y="3"/>
                    </a:lnTo>
                    <a:lnTo>
                      <a:pt x="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72" name="Freeform 470"/>
              <p:cNvSpPr>
                <a:spLocks/>
              </p:cNvSpPr>
              <p:nvPr/>
            </p:nvSpPr>
            <p:spPr bwMode="auto">
              <a:xfrm>
                <a:off x="3574" y="2987"/>
                <a:ext cx="17" cy="3"/>
              </a:xfrm>
              <a:custGeom>
                <a:avLst/>
                <a:gdLst>
                  <a:gd name="T0" fmla="*/ 0 w 17"/>
                  <a:gd name="T1" fmla="*/ 3 h 3"/>
                  <a:gd name="T2" fmla="*/ 12 w 17"/>
                  <a:gd name="T3" fmla="*/ 0 h 3"/>
                  <a:gd name="T4" fmla="*/ 17 w 17"/>
                  <a:gd name="T5" fmla="*/ 0 h 3"/>
                  <a:gd name="T6" fmla="*/ 8 w 17"/>
                  <a:gd name="T7" fmla="*/ 3 h 3"/>
                  <a:gd name="T8" fmla="*/ 0 w 17"/>
                  <a:gd name="T9" fmla="*/ 3 h 3"/>
                  <a:gd name="T10" fmla="*/ 0 60000 65536"/>
                  <a:gd name="T11" fmla="*/ 0 60000 65536"/>
                  <a:gd name="T12" fmla="*/ 0 60000 65536"/>
                  <a:gd name="T13" fmla="*/ 0 60000 65536"/>
                  <a:gd name="T14" fmla="*/ 0 60000 65536"/>
                  <a:gd name="T15" fmla="*/ 0 w 17"/>
                  <a:gd name="T16" fmla="*/ 0 h 3"/>
                  <a:gd name="T17" fmla="*/ 17 w 17"/>
                  <a:gd name="T18" fmla="*/ 3 h 3"/>
                </a:gdLst>
                <a:ahLst/>
                <a:cxnLst>
                  <a:cxn ang="T10">
                    <a:pos x="T0" y="T1"/>
                  </a:cxn>
                  <a:cxn ang="T11">
                    <a:pos x="T2" y="T3"/>
                  </a:cxn>
                  <a:cxn ang="T12">
                    <a:pos x="T4" y="T5"/>
                  </a:cxn>
                  <a:cxn ang="T13">
                    <a:pos x="T6" y="T7"/>
                  </a:cxn>
                  <a:cxn ang="T14">
                    <a:pos x="T8" y="T9"/>
                  </a:cxn>
                </a:cxnLst>
                <a:rect l="T15" t="T16" r="T17" b="T18"/>
                <a:pathLst>
                  <a:path w="17" h="3">
                    <a:moveTo>
                      <a:pt x="0" y="3"/>
                    </a:moveTo>
                    <a:lnTo>
                      <a:pt x="12" y="0"/>
                    </a:lnTo>
                    <a:lnTo>
                      <a:pt x="17" y="0"/>
                    </a:lnTo>
                    <a:lnTo>
                      <a:pt x="8" y="3"/>
                    </a:lnTo>
                    <a:lnTo>
                      <a:pt x="0" y="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73" name="Freeform 471"/>
              <p:cNvSpPr>
                <a:spLocks/>
              </p:cNvSpPr>
              <p:nvPr/>
            </p:nvSpPr>
            <p:spPr bwMode="auto">
              <a:xfrm>
                <a:off x="3588" y="2992"/>
                <a:ext cx="9" cy="10"/>
              </a:xfrm>
              <a:custGeom>
                <a:avLst/>
                <a:gdLst>
                  <a:gd name="T0" fmla="*/ 3 w 9"/>
                  <a:gd name="T1" fmla="*/ 0 h 10"/>
                  <a:gd name="T2" fmla="*/ 9 w 9"/>
                  <a:gd name="T3" fmla="*/ 0 h 10"/>
                  <a:gd name="T4" fmla="*/ 9 w 9"/>
                  <a:gd name="T5" fmla="*/ 10 h 10"/>
                  <a:gd name="T6" fmla="*/ 3 w 9"/>
                  <a:gd name="T7" fmla="*/ 10 h 10"/>
                  <a:gd name="T8" fmla="*/ 2 w 9"/>
                  <a:gd name="T9" fmla="*/ 10 h 10"/>
                  <a:gd name="T10" fmla="*/ 2 w 9"/>
                  <a:gd name="T11" fmla="*/ 10 h 10"/>
                  <a:gd name="T12" fmla="*/ 2 w 9"/>
                  <a:gd name="T13" fmla="*/ 10 h 10"/>
                  <a:gd name="T14" fmla="*/ 0 w 9"/>
                  <a:gd name="T15" fmla="*/ 10 h 10"/>
                  <a:gd name="T16" fmla="*/ 0 w 9"/>
                  <a:gd name="T17" fmla="*/ 8 h 10"/>
                  <a:gd name="T18" fmla="*/ 0 w 9"/>
                  <a:gd name="T19" fmla="*/ 8 h 10"/>
                  <a:gd name="T20" fmla="*/ 0 w 9"/>
                  <a:gd name="T21" fmla="*/ 6 h 10"/>
                  <a:gd name="T22" fmla="*/ 0 w 9"/>
                  <a:gd name="T23" fmla="*/ 6 h 10"/>
                  <a:gd name="T24" fmla="*/ 0 w 9"/>
                  <a:gd name="T25" fmla="*/ 4 h 10"/>
                  <a:gd name="T26" fmla="*/ 0 w 9"/>
                  <a:gd name="T27" fmla="*/ 4 h 10"/>
                  <a:gd name="T28" fmla="*/ 0 w 9"/>
                  <a:gd name="T29" fmla="*/ 2 h 10"/>
                  <a:gd name="T30" fmla="*/ 0 w 9"/>
                  <a:gd name="T31" fmla="*/ 2 h 10"/>
                  <a:gd name="T32" fmla="*/ 2 w 9"/>
                  <a:gd name="T33" fmla="*/ 0 h 10"/>
                  <a:gd name="T34" fmla="*/ 2 w 9"/>
                  <a:gd name="T35" fmla="*/ 0 h 10"/>
                  <a:gd name="T36" fmla="*/ 2 w 9"/>
                  <a:gd name="T37" fmla="*/ 0 h 10"/>
                  <a:gd name="T38" fmla="*/ 3 w 9"/>
                  <a:gd name="T39" fmla="*/ 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
                  <a:gd name="T61" fmla="*/ 0 h 10"/>
                  <a:gd name="T62" fmla="*/ 9 w 9"/>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 h="10">
                    <a:moveTo>
                      <a:pt x="3" y="0"/>
                    </a:moveTo>
                    <a:lnTo>
                      <a:pt x="9" y="0"/>
                    </a:lnTo>
                    <a:lnTo>
                      <a:pt x="9" y="10"/>
                    </a:lnTo>
                    <a:lnTo>
                      <a:pt x="3" y="10"/>
                    </a:lnTo>
                    <a:lnTo>
                      <a:pt x="2" y="10"/>
                    </a:lnTo>
                    <a:lnTo>
                      <a:pt x="0" y="10"/>
                    </a:lnTo>
                    <a:lnTo>
                      <a:pt x="0" y="8"/>
                    </a:lnTo>
                    <a:lnTo>
                      <a:pt x="0" y="6"/>
                    </a:lnTo>
                    <a:lnTo>
                      <a:pt x="0" y="4"/>
                    </a:lnTo>
                    <a:lnTo>
                      <a:pt x="0" y="2"/>
                    </a:lnTo>
                    <a:lnTo>
                      <a:pt x="2" y="0"/>
                    </a:lnTo>
                    <a:lnTo>
                      <a:pt x="3"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74" name="Freeform 472"/>
              <p:cNvSpPr>
                <a:spLocks/>
              </p:cNvSpPr>
              <p:nvPr/>
            </p:nvSpPr>
            <p:spPr bwMode="auto">
              <a:xfrm>
                <a:off x="3588" y="2992"/>
                <a:ext cx="9" cy="10"/>
              </a:xfrm>
              <a:custGeom>
                <a:avLst/>
                <a:gdLst>
                  <a:gd name="T0" fmla="*/ 3 w 9"/>
                  <a:gd name="T1" fmla="*/ 0 h 10"/>
                  <a:gd name="T2" fmla="*/ 9 w 9"/>
                  <a:gd name="T3" fmla="*/ 0 h 10"/>
                  <a:gd name="T4" fmla="*/ 9 w 9"/>
                  <a:gd name="T5" fmla="*/ 10 h 10"/>
                  <a:gd name="T6" fmla="*/ 3 w 9"/>
                  <a:gd name="T7" fmla="*/ 10 h 10"/>
                  <a:gd name="T8" fmla="*/ 2 w 9"/>
                  <a:gd name="T9" fmla="*/ 10 h 10"/>
                  <a:gd name="T10" fmla="*/ 2 w 9"/>
                  <a:gd name="T11" fmla="*/ 10 h 10"/>
                  <a:gd name="T12" fmla="*/ 2 w 9"/>
                  <a:gd name="T13" fmla="*/ 10 h 10"/>
                  <a:gd name="T14" fmla="*/ 0 w 9"/>
                  <a:gd name="T15" fmla="*/ 10 h 10"/>
                  <a:gd name="T16" fmla="*/ 0 w 9"/>
                  <a:gd name="T17" fmla="*/ 8 h 10"/>
                  <a:gd name="T18" fmla="*/ 0 w 9"/>
                  <a:gd name="T19" fmla="*/ 8 h 10"/>
                  <a:gd name="T20" fmla="*/ 0 w 9"/>
                  <a:gd name="T21" fmla="*/ 6 h 10"/>
                  <a:gd name="T22" fmla="*/ 0 w 9"/>
                  <a:gd name="T23" fmla="*/ 6 h 10"/>
                  <a:gd name="T24" fmla="*/ 0 w 9"/>
                  <a:gd name="T25" fmla="*/ 4 h 10"/>
                  <a:gd name="T26" fmla="*/ 0 w 9"/>
                  <a:gd name="T27" fmla="*/ 4 h 10"/>
                  <a:gd name="T28" fmla="*/ 0 w 9"/>
                  <a:gd name="T29" fmla="*/ 2 h 10"/>
                  <a:gd name="T30" fmla="*/ 0 w 9"/>
                  <a:gd name="T31" fmla="*/ 2 h 10"/>
                  <a:gd name="T32" fmla="*/ 2 w 9"/>
                  <a:gd name="T33" fmla="*/ 0 h 10"/>
                  <a:gd name="T34" fmla="*/ 2 w 9"/>
                  <a:gd name="T35" fmla="*/ 0 h 10"/>
                  <a:gd name="T36" fmla="*/ 2 w 9"/>
                  <a:gd name="T37" fmla="*/ 0 h 10"/>
                  <a:gd name="T38" fmla="*/ 3 w 9"/>
                  <a:gd name="T39" fmla="*/ 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
                  <a:gd name="T61" fmla="*/ 0 h 10"/>
                  <a:gd name="T62" fmla="*/ 9 w 9"/>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 h="10">
                    <a:moveTo>
                      <a:pt x="3" y="0"/>
                    </a:moveTo>
                    <a:lnTo>
                      <a:pt x="9" y="0"/>
                    </a:lnTo>
                    <a:lnTo>
                      <a:pt x="9" y="10"/>
                    </a:lnTo>
                    <a:lnTo>
                      <a:pt x="3" y="10"/>
                    </a:lnTo>
                    <a:lnTo>
                      <a:pt x="2" y="10"/>
                    </a:lnTo>
                    <a:lnTo>
                      <a:pt x="0" y="10"/>
                    </a:lnTo>
                    <a:lnTo>
                      <a:pt x="0" y="8"/>
                    </a:lnTo>
                    <a:lnTo>
                      <a:pt x="0" y="6"/>
                    </a:lnTo>
                    <a:lnTo>
                      <a:pt x="0" y="4"/>
                    </a:lnTo>
                    <a:lnTo>
                      <a:pt x="0" y="2"/>
                    </a:lnTo>
                    <a:lnTo>
                      <a:pt x="2" y="0"/>
                    </a:lnTo>
                    <a:lnTo>
                      <a:pt x="3"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75" name="Freeform 473"/>
              <p:cNvSpPr>
                <a:spLocks/>
              </p:cNvSpPr>
              <p:nvPr/>
            </p:nvSpPr>
            <p:spPr bwMode="auto">
              <a:xfrm>
                <a:off x="3593" y="2992"/>
                <a:ext cx="8" cy="10"/>
              </a:xfrm>
              <a:custGeom>
                <a:avLst/>
                <a:gdLst>
                  <a:gd name="T0" fmla="*/ 4 w 8"/>
                  <a:gd name="T1" fmla="*/ 10 h 10"/>
                  <a:gd name="T2" fmla="*/ 6 w 8"/>
                  <a:gd name="T3" fmla="*/ 10 h 10"/>
                  <a:gd name="T4" fmla="*/ 6 w 8"/>
                  <a:gd name="T5" fmla="*/ 10 h 10"/>
                  <a:gd name="T6" fmla="*/ 6 w 8"/>
                  <a:gd name="T7" fmla="*/ 10 h 10"/>
                  <a:gd name="T8" fmla="*/ 8 w 8"/>
                  <a:gd name="T9" fmla="*/ 10 h 10"/>
                  <a:gd name="T10" fmla="*/ 8 w 8"/>
                  <a:gd name="T11" fmla="*/ 8 h 10"/>
                  <a:gd name="T12" fmla="*/ 8 w 8"/>
                  <a:gd name="T13" fmla="*/ 8 h 10"/>
                  <a:gd name="T14" fmla="*/ 8 w 8"/>
                  <a:gd name="T15" fmla="*/ 6 h 10"/>
                  <a:gd name="T16" fmla="*/ 8 w 8"/>
                  <a:gd name="T17" fmla="*/ 6 h 10"/>
                  <a:gd name="T18" fmla="*/ 8 w 8"/>
                  <a:gd name="T19" fmla="*/ 4 h 10"/>
                  <a:gd name="T20" fmla="*/ 8 w 8"/>
                  <a:gd name="T21" fmla="*/ 4 h 10"/>
                  <a:gd name="T22" fmla="*/ 8 w 8"/>
                  <a:gd name="T23" fmla="*/ 2 h 10"/>
                  <a:gd name="T24" fmla="*/ 8 w 8"/>
                  <a:gd name="T25" fmla="*/ 2 h 10"/>
                  <a:gd name="T26" fmla="*/ 6 w 8"/>
                  <a:gd name="T27" fmla="*/ 0 h 10"/>
                  <a:gd name="T28" fmla="*/ 6 w 8"/>
                  <a:gd name="T29" fmla="*/ 0 h 10"/>
                  <a:gd name="T30" fmla="*/ 6 w 8"/>
                  <a:gd name="T31" fmla="*/ 0 h 10"/>
                  <a:gd name="T32" fmla="*/ 4 w 8"/>
                  <a:gd name="T33" fmla="*/ 0 h 10"/>
                  <a:gd name="T34" fmla="*/ 4 w 8"/>
                  <a:gd name="T35" fmla="*/ 0 h 10"/>
                  <a:gd name="T36" fmla="*/ 2 w 8"/>
                  <a:gd name="T37" fmla="*/ 0 h 10"/>
                  <a:gd name="T38" fmla="*/ 2 w 8"/>
                  <a:gd name="T39" fmla="*/ 0 h 10"/>
                  <a:gd name="T40" fmla="*/ 2 w 8"/>
                  <a:gd name="T41" fmla="*/ 2 h 10"/>
                  <a:gd name="T42" fmla="*/ 0 w 8"/>
                  <a:gd name="T43" fmla="*/ 2 h 10"/>
                  <a:gd name="T44" fmla="*/ 0 w 8"/>
                  <a:gd name="T45" fmla="*/ 4 h 10"/>
                  <a:gd name="T46" fmla="*/ 0 w 8"/>
                  <a:gd name="T47" fmla="*/ 4 h 10"/>
                  <a:gd name="T48" fmla="*/ 0 w 8"/>
                  <a:gd name="T49" fmla="*/ 6 h 10"/>
                  <a:gd name="T50" fmla="*/ 0 w 8"/>
                  <a:gd name="T51" fmla="*/ 6 h 10"/>
                  <a:gd name="T52" fmla="*/ 0 w 8"/>
                  <a:gd name="T53" fmla="*/ 8 h 10"/>
                  <a:gd name="T54" fmla="*/ 0 w 8"/>
                  <a:gd name="T55" fmla="*/ 8 h 10"/>
                  <a:gd name="T56" fmla="*/ 2 w 8"/>
                  <a:gd name="T57" fmla="*/ 10 h 10"/>
                  <a:gd name="T58" fmla="*/ 2 w 8"/>
                  <a:gd name="T59" fmla="*/ 10 h 10"/>
                  <a:gd name="T60" fmla="*/ 2 w 8"/>
                  <a:gd name="T61" fmla="*/ 10 h 10"/>
                  <a:gd name="T62" fmla="*/ 4 w 8"/>
                  <a:gd name="T63" fmla="*/ 10 h 10"/>
                  <a:gd name="T64" fmla="*/ 4 w 8"/>
                  <a:gd name="T65" fmla="*/ 10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10"/>
                  <a:gd name="T101" fmla="*/ 8 w 8"/>
                  <a:gd name="T102" fmla="*/ 10 h 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10">
                    <a:moveTo>
                      <a:pt x="4" y="10"/>
                    </a:moveTo>
                    <a:lnTo>
                      <a:pt x="6" y="10"/>
                    </a:lnTo>
                    <a:lnTo>
                      <a:pt x="8" y="10"/>
                    </a:lnTo>
                    <a:lnTo>
                      <a:pt x="8" y="8"/>
                    </a:lnTo>
                    <a:lnTo>
                      <a:pt x="8" y="6"/>
                    </a:lnTo>
                    <a:lnTo>
                      <a:pt x="8" y="4"/>
                    </a:lnTo>
                    <a:lnTo>
                      <a:pt x="8" y="2"/>
                    </a:lnTo>
                    <a:lnTo>
                      <a:pt x="6" y="0"/>
                    </a:lnTo>
                    <a:lnTo>
                      <a:pt x="4" y="0"/>
                    </a:lnTo>
                    <a:lnTo>
                      <a:pt x="2" y="0"/>
                    </a:lnTo>
                    <a:lnTo>
                      <a:pt x="2" y="2"/>
                    </a:lnTo>
                    <a:lnTo>
                      <a:pt x="0" y="2"/>
                    </a:lnTo>
                    <a:lnTo>
                      <a:pt x="0" y="4"/>
                    </a:lnTo>
                    <a:lnTo>
                      <a:pt x="0" y="6"/>
                    </a:lnTo>
                    <a:lnTo>
                      <a:pt x="0" y="8"/>
                    </a:lnTo>
                    <a:lnTo>
                      <a:pt x="2" y="10"/>
                    </a:lnTo>
                    <a:lnTo>
                      <a:pt x="4" y="1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76" name="Freeform 474"/>
              <p:cNvSpPr>
                <a:spLocks/>
              </p:cNvSpPr>
              <p:nvPr/>
            </p:nvSpPr>
            <p:spPr bwMode="auto">
              <a:xfrm>
                <a:off x="3593" y="2992"/>
                <a:ext cx="8" cy="10"/>
              </a:xfrm>
              <a:custGeom>
                <a:avLst/>
                <a:gdLst>
                  <a:gd name="T0" fmla="*/ 4 w 8"/>
                  <a:gd name="T1" fmla="*/ 10 h 10"/>
                  <a:gd name="T2" fmla="*/ 6 w 8"/>
                  <a:gd name="T3" fmla="*/ 10 h 10"/>
                  <a:gd name="T4" fmla="*/ 6 w 8"/>
                  <a:gd name="T5" fmla="*/ 10 h 10"/>
                  <a:gd name="T6" fmla="*/ 6 w 8"/>
                  <a:gd name="T7" fmla="*/ 10 h 10"/>
                  <a:gd name="T8" fmla="*/ 8 w 8"/>
                  <a:gd name="T9" fmla="*/ 10 h 10"/>
                  <a:gd name="T10" fmla="*/ 8 w 8"/>
                  <a:gd name="T11" fmla="*/ 8 h 10"/>
                  <a:gd name="T12" fmla="*/ 8 w 8"/>
                  <a:gd name="T13" fmla="*/ 8 h 10"/>
                  <a:gd name="T14" fmla="*/ 8 w 8"/>
                  <a:gd name="T15" fmla="*/ 6 h 10"/>
                  <a:gd name="T16" fmla="*/ 8 w 8"/>
                  <a:gd name="T17" fmla="*/ 6 h 10"/>
                  <a:gd name="T18" fmla="*/ 8 w 8"/>
                  <a:gd name="T19" fmla="*/ 4 h 10"/>
                  <a:gd name="T20" fmla="*/ 8 w 8"/>
                  <a:gd name="T21" fmla="*/ 4 h 10"/>
                  <a:gd name="T22" fmla="*/ 8 w 8"/>
                  <a:gd name="T23" fmla="*/ 2 h 10"/>
                  <a:gd name="T24" fmla="*/ 8 w 8"/>
                  <a:gd name="T25" fmla="*/ 2 h 10"/>
                  <a:gd name="T26" fmla="*/ 6 w 8"/>
                  <a:gd name="T27" fmla="*/ 0 h 10"/>
                  <a:gd name="T28" fmla="*/ 6 w 8"/>
                  <a:gd name="T29" fmla="*/ 0 h 10"/>
                  <a:gd name="T30" fmla="*/ 6 w 8"/>
                  <a:gd name="T31" fmla="*/ 0 h 10"/>
                  <a:gd name="T32" fmla="*/ 4 w 8"/>
                  <a:gd name="T33" fmla="*/ 0 h 10"/>
                  <a:gd name="T34" fmla="*/ 4 w 8"/>
                  <a:gd name="T35" fmla="*/ 0 h 10"/>
                  <a:gd name="T36" fmla="*/ 2 w 8"/>
                  <a:gd name="T37" fmla="*/ 0 h 10"/>
                  <a:gd name="T38" fmla="*/ 2 w 8"/>
                  <a:gd name="T39" fmla="*/ 0 h 10"/>
                  <a:gd name="T40" fmla="*/ 2 w 8"/>
                  <a:gd name="T41" fmla="*/ 2 h 10"/>
                  <a:gd name="T42" fmla="*/ 0 w 8"/>
                  <a:gd name="T43" fmla="*/ 2 h 10"/>
                  <a:gd name="T44" fmla="*/ 0 w 8"/>
                  <a:gd name="T45" fmla="*/ 4 h 10"/>
                  <a:gd name="T46" fmla="*/ 0 w 8"/>
                  <a:gd name="T47" fmla="*/ 4 h 10"/>
                  <a:gd name="T48" fmla="*/ 0 w 8"/>
                  <a:gd name="T49" fmla="*/ 6 h 10"/>
                  <a:gd name="T50" fmla="*/ 0 w 8"/>
                  <a:gd name="T51" fmla="*/ 6 h 10"/>
                  <a:gd name="T52" fmla="*/ 0 w 8"/>
                  <a:gd name="T53" fmla="*/ 8 h 10"/>
                  <a:gd name="T54" fmla="*/ 0 w 8"/>
                  <a:gd name="T55" fmla="*/ 8 h 10"/>
                  <a:gd name="T56" fmla="*/ 2 w 8"/>
                  <a:gd name="T57" fmla="*/ 10 h 10"/>
                  <a:gd name="T58" fmla="*/ 2 w 8"/>
                  <a:gd name="T59" fmla="*/ 10 h 10"/>
                  <a:gd name="T60" fmla="*/ 2 w 8"/>
                  <a:gd name="T61" fmla="*/ 10 h 10"/>
                  <a:gd name="T62" fmla="*/ 4 w 8"/>
                  <a:gd name="T63" fmla="*/ 10 h 10"/>
                  <a:gd name="T64" fmla="*/ 4 w 8"/>
                  <a:gd name="T65" fmla="*/ 10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
                  <a:gd name="T100" fmla="*/ 0 h 10"/>
                  <a:gd name="T101" fmla="*/ 8 w 8"/>
                  <a:gd name="T102" fmla="*/ 10 h 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 h="10">
                    <a:moveTo>
                      <a:pt x="4" y="10"/>
                    </a:moveTo>
                    <a:lnTo>
                      <a:pt x="6" y="10"/>
                    </a:lnTo>
                    <a:lnTo>
                      <a:pt x="8" y="10"/>
                    </a:lnTo>
                    <a:lnTo>
                      <a:pt x="8" y="8"/>
                    </a:lnTo>
                    <a:lnTo>
                      <a:pt x="8" y="6"/>
                    </a:lnTo>
                    <a:lnTo>
                      <a:pt x="8" y="4"/>
                    </a:lnTo>
                    <a:lnTo>
                      <a:pt x="8" y="2"/>
                    </a:lnTo>
                    <a:lnTo>
                      <a:pt x="6" y="0"/>
                    </a:lnTo>
                    <a:lnTo>
                      <a:pt x="4" y="0"/>
                    </a:lnTo>
                    <a:lnTo>
                      <a:pt x="2" y="0"/>
                    </a:lnTo>
                    <a:lnTo>
                      <a:pt x="2" y="2"/>
                    </a:lnTo>
                    <a:lnTo>
                      <a:pt x="0" y="2"/>
                    </a:lnTo>
                    <a:lnTo>
                      <a:pt x="0" y="4"/>
                    </a:lnTo>
                    <a:lnTo>
                      <a:pt x="0" y="6"/>
                    </a:lnTo>
                    <a:lnTo>
                      <a:pt x="0" y="8"/>
                    </a:lnTo>
                    <a:lnTo>
                      <a:pt x="2" y="10"/>
                    </a:lnTo>
                    <a:lnTo>
                      <a:pt x="4" y="1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477" name="Freeform 483"/>
              <p:cNvSpPr>
                <a:spLocks/>
              </p:cNvSpPr>
              <p:nvPr/>
            </p:nvSpPr>
            <p:spPr bwMode="auto">
              <a:xfrm>
                <a:off x="3336" y="3397"/>
                <a:ext cx="12" cy="6"/>
              </a:xfrm>
              <a:custGeom>
                <a:avLst/>
                <a:gdLst>
                  <a:gd name="T0" fmla="*/ 6 w 12"/>
                  <a:gd name="T1" fmla="*/ 0 h 6"/>
                  <a:gd name="T2" fmla="*/ 4 w 12"/>
                  <a:gd name="T3" fmla="*/ 0 h 6"/>
                  <a:gd name="T4" fmla="*/ 4 w 12"/>
                  <a:gd name="T5" fmla="*/ 0 h 6"/>
                  <a:gd name="T6" fmla="*/ 2 w 12"/>
                  <a:gd name="T7" fmla="*/ 0 h 6"/>
                  <a:gd name="T8" fmla="*/ 2 w 12"/>
                  <a:gd name="T9" fmla="*/ 0 h 6"/>
                  <a:gd name="T10" fmla="*/ 2 w 12"/>
                  <a:gd name="T11" fmla="*/ 0 h 6"/>
                  <a:gd name="T12" fmla="*/ 0 w 12"/>
                  <a:gd name="T13" fmla="*/ 2 h 6"/>
                  <a:gd name="T14" fmla="*/ 0 w 12"/>
                  <a:gd name="T15" fmla="*/ 2 h 6"/>
                  <a:gd name="T16" fmla="*/ 0 w 12"/>
                  <a:gd name="T17" fmla="*/ 2 h 6"/>
                  <a:gd name="T18" fmla="*/ 0 w 12"/>
                  <a:gd name="T19" fmla="*/ 2 h 6"/>
                  <a:gd name="T20" fmla="*/ 0 w 12"/>
                  <a:gd name="T21" fmla="*/ 4 h 6"/>
                  <a:gd name="T22" fmla="*/ 2 w 12"/>
                  <a:gd name="T23" fmla="*/ 4 h 6"/>
                  <a:gd name="T24" fmla="*/ 2 w 12"/>
                  <a:gd name="T25" fmla="*/ 4 h 6"/>
                  <a:gd name="T26" fmla="*/ 2 w 12"/>
                  <a:gd name="T27" fmla="*/ 4 h 6"/>
                  <a:gd name="T28" fmla="*/ 4 w 12"/>
                  <a:gd name="T29" fmla="*/ 4 h 6"/>
                  <a:gd name="T30" fmla="*/ 4 w 12"/>
                  <a:gd name="T31" fmla="*/ 4 h 6"/>
                  <a:gd name="T32" fmla="*/ 6 w 12"/>
                  <a:gd name="T33" fmla="*/ 6 h 6"/>
                  <a:gd name="T34" fmla="*/ 8 w 12"/>
                  <a:gd name="T35" fmla="*/ 4 h 6"/>
                  <a:gd name="T36" fmla="*/ 8 w 12"/>
                  <a:gd name="T37" fmla="*/ 4 h 6"/>
                  <a:gd name="T38" fmla="*/ 10 w 12"/>
                  <a:gd name="T39" fmla="*/ 4 h 6"/>
                  <a:gd name="T40" fmla="*/ 10 w 12"/>
                  <a:gd name="T41" fmla="*/ 4 h 6"/>
                  <a:gd name="T42" fmla="*/ 10 w 12"/>
                  <a:gd name="T43" fmla="*/ 4 h 6"/>
                  <a:gd name="T44" fmla="*/ 12 w 12"/>
                  <a:gd name="T45" fmla="*/ 4 h 6"/>
                  <a:gd name="T46" fmla="*/ 12 w 12"/>
                  <a:gd name="T47" fmla="*/ 2 h 6"/>
                  <a:gd name="T48" fmla="*/ 12 w 12"/>
                  <a:gd name="T49" fmla="*/ 2 h 6"/>
                  <a:gd name="T50" fmla="*/ 12 w 12"/>
                  <a:gd name="T51" fmla="*/ 2 h 6"/>
                  <a:gd name="T52" fmla="*/ 12 w 12"/>
                  <a:gd name="T53" fmla="*/ 2 h 6"/>
                  <a:gd name="T54" fmla="*/ 10 w 12"/>
                  <a:gd name="T55" fmla="*/ 0 h 6"/>
                  <a:gd name="T56" fmla="*/ 10 w 12"/>
                  <a:gd name="T57" fmla="*/ 0 h 6"/>
                  <a:gd name="T58" fmla="*/ 10 w 12"/>
                  <a:gd name="T59" fmla="*/ 0 h 6"/>
                  <a:gd name="T60" fmla="*/ 8 w 12"/>
                  <a:gd name="T61" fmla="*/ 0 h 6"/>
                  <a:gd name="T62" fmla="*/ 8 w 12"/>
                  <a:gd name="T63" fmla="*/ 0 h 6"/>
                  <a:gd name="T64" fmla="*/ 6 w 12"/>
                  <a:gd name="T65" fmla="*/ 0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
                  <a:gd name="T100" fmla="*/ 0 h 6"/>
                  <a:gd name="T101" fmla="*/ 12 w 12"/>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 h="6">
                    <a:moveTo>
                      <a:pt x="6" y="0"/>
                    </a:moveTo>
                    <a:lnTo>
                      <a:pt x="4" y="0"/>
                    </a:lnTo>
                    <a:lnTo>
                      <a:pt x="2" y="0"/>
                    </a:lnTo>
                    <a:lnTo>
                      <a:pt x="0" y="2"/>
                    </a:lnTo>
                    <a:lnTo>
                      <a:pt x="0" y="4"/>
                    </a:lnTo>
                    <a:lnTo>
                      <a:pt x="2" y="4"/>
                    </a:lnTo>
                    <a:lnTo>
                      <a:pt x="4" y="4"/>
                    </a:lnTo>
                    <a:lnTo>
                      <a:pt x="6" y="6"/>
                    </a:lnTo>
                    <a:lnTo>
                      <a:pt x="8" y="4"/>
                    </a:lnTo>
                    <a:lnTo>
                      <a:pt x="10" y="4"/>
                    </a:lnTo>
                    <a:lnTo>
                      <a:pt x="12" y="4"/>
                    </a:lnTo>
                    <a:lnTo>
                      <a:pt x="12" y="2"/>
                    </a:lnTo>
                    <a:lnTo>
                      <a:pt x="10" y="0"/>
                    </a:lnTo>
                    <a:lnTo>
                      <a:pt x="8" y="0"/>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sp>
          <p:nvSpPr>
            <p:cNvPr id="325" name="Freeform 572"/>
            <p:cNvSpPr>
              <a:spLocks/>
            </p:cNvSpPr>
            <p:nvPr/>
          </p:nvSpPr>
          <p:spPr bwMode="auto">
            <a:xfrm>
              <a:off x="3419" y="3142"/>
              <a:ext cx="25" cy="56"/>
            </a:xfrm>
            <a:custGeom>
              <a:avLst/>
              <a:gdLst>
                <a:gd name="T0" fmla="*/ 7 w 25"/>
                <a:gd name="T1" fmla="*/ 56 h 56"/>
                <a:gd name="T2" fmla="*/ 9 w 25"/>
                <a:gd name="T3" fmla="*/ 56 h 56"/>
                <a:gd name="T4" fmla="*/ 11 w 25"/>
                <a:gd name="T5" fmla="*/ 54 h 56"/>
                <a:gd name="T6" fmla="*/ 11 w 25"/>
                <a:gd name="T7" fmla="*/ 54 h 56"/>
                <a:gd name="T8" fmla="*/ 13 w 25"/>
                <a:gd name="T9" fmla="*/ 54 h 56"/>
                <a:gd name="T10" fmla="*/ 15 w 25"/>
                <a:gd name="T11" fmla="*/ 54 h 56"/>
                <a:gd name="T12" fmla="*/ 17 w 25"/>
                <a:gd name="T13" fmla="*/ 54 h 56"/>
                <a:gd name="T14" fmla="*/ 17 w 25"/>
                <a:gd name="T15" fmla="*/ 52 h 56"/>
                <a:gd name="T16" fmla="*/ 19 w 25"/>
                <a:gd name="T17" fmla="*/ 52 h 56"/>
                <a:gd name="T18" fmla="*/ 21 w 25"/>
                <a:gd name="T19" fmla="*/ 52 h 56"/>
                <a:gd name="T20" fmla="*/ 23 w 25"/>
                <a:gd name="T21" fmla="*/ 50 h 56"/>
                <a:gd name="T22" fmla="*/ 25 w 25"/>
                <a:gd name="T23" fmla="*/ 48 h 56"/>
                <a:gd name="T24" fmla="*/ 25 w 25"/>
                <a:gd name="T25" fmla="*/ 44 h 56"/>
                <a:gd name="T26" fmla="*/ 25 w 25"/>
                <a:gd name="T27" fmla="*/ 38 h 56"/>
                <a:gd name="T28" fmla="*/ 25 w 25"/>
                <a:gd name="T29" fmla="*/ 35 h 56"/>
                <a:gd name="T30" fmla="*/ 25 w 25"/>
                <a:gd name="T31" fmla="*/ 29 h 56"/>
                <a:gd name="T32" fmla="*/ 25 w 25"/>
                <a:gd name="T33" fmla="*/ 23 h 56"/>
                <a:gd name="T34" fmla="*/ 25 w 25"/>
                <a:gd name="T35" fmla="*/ 19 h 56"/>
                <a:gd name="T36" fmla="*/ 25 w 25"/>
                <a:gd name="T37" fmla="*/ 14 h 56"/>
                <a:gd name="T38" fmla="*/ 25 w 25"/>
                <a:gd name="T39" fmla="*/ 8 h 56"/>
                <a:gd name="T40" fmla="*/ 23 w 25"/>
                <a:gd name="T41" fmla="*/ 4 h 56"/>
                <a:gd name="T42" fmla="*/ 23 w 25"/>
                <a:gd name="T43" fmla="*/ 4 h 56"/>
                <a:gd name="T44" fmla="*/ 21 w 25"/>
                <a:gd name="T45" fmla="*/ 2 h 56"/>
                <a:gd name="T46" fmla="*/ 19 w 25"/>
                <a:gd name="T47" fmla="*/ 0 h 56"/>
                <a:gd name="T48" fmla="*/ 17 w 25"/>
                <a:gd name="T49" fmla="*/ 0 h 56"/>
                <a:gd name="T50" fmla="*/ 17 w 25"/>
                <a:gd name="T51" fmla="*/ 0 h 56"/>
                <a:gd name="T52" fmla="*/ 15 w 25"/>
                <a:gd name="T53" fmla="*/ 0 h 56"/>
                <a:gd name="T54" fmla="*/ 13 w 25"/>
                <a:gd name="T55" fmla="*/ 0 h 56"/>
                <a:gd name="T56" fmla="*/ 11 w 25"/>
                <a:gd name="T57" fmla="*/ 0 h 56"/>
                <a:gd name="T58" fmla="*/ 9 w 25"/>
                <a:gd name="T59" fmla="*/ 0 h 56"/>
                <a:gd name="T60" fmla="*/ 9 w 25"/>
                <a:gd name="T61" fmla="*/ 0 h 56"/>
                <a:gd name="T62" fmla="*/ 7 w 25"/>
                <a:gd name="T63" fmla="*/ 0 h 56"/>
                <a:gd name="T64" fmla="*/ 6 w 25"/>
                <a:gd name="T65" fmla="*/ 0 h 56"/>
                <a:gd name="T66" fmla="*/ 2 w 25"/>
                <a:gd name="T67" fmla="*/ 0 h 56"/>
                <a:gd name="T68" fmla="*/ 2 w 25"/>
                <a:gd name="T69" fmla="*/ 2 h 56"/>
                <a:gd name="T70" fmla="*/ 0 w 25"/>
                <a:gd name="T71" fmla="*/ 4 h 56"/>
                <a:gd name="T72" fmla="*/ 0 w 25"/>
                <a:gd name="T73" fmla="*/ 8 h 56"/>
                <a:gd name="T74" fmla="*/ 0 w 25"/>
                <a:gd name="T75" fmla="*/ 14 h 56"/>
                <a:gd name="T76" fmla="*/ 0 w 25"/>
                <a:gd name="T77" fmla="*/ 19 h 56"/>
                <a:gd name="T78" fmla="*/ 0 w 25"/>
                <a:gd name="T79" fmla="*/ 25 h 56"/>
                <a:gd name="T80" fmla="*/ 0 w 25"/>
                <a:gd name="T81" fmla="*/ 31 h 56"/>
                <a:gd name="T82" fmla="*/ 0 w 25"/>
                <a:gd name="T83" fmla="*/ 37 h 56"/>
                <a:gd name="T84" fmla="*/ 0 w 25"/>
                <a:gd name="T85" fmla="*/ 42 h 56"/>
                <a:gd name="T86" fmla="*/ 0 w 25"/>
                <a:gd name="T87" fmla="*/ 48 h 56"/>
                <a:gd name="T88" fmla="*/ 0 w 25"/>
                <a:gd name="T89" fmla="*/ 54 h 56"/>
                <a:gd name="T90" fmla="*/ 2 w 25"/>
                <a:gd name="T91" fmla="*/ 54 h 56"/>
                <a:gd name="T92" fmla="*/ 4 w 25"/>
                <a:gd name="T93" fmla="*/ 56 h 56"/>
                <a:gd name="T94" fmla="*/ 6 w 25"/>
                <a:gd name="T95" fmla="*/ 56 h 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
                <a:gd name="T145" fmla="*/ 0 h 56"/>
                <a:gd name="T146" fmla="*/ 25 w 25"/>
                <a:gd name="T147" fmla="*/ 56 h 5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 h="56">
                  <a:moveTo>
                    <a:pt x="6" y="56"/>
                  </a:moveTo>
                  <a:lnTo>
                    <a:pt x="7" y="56"/>
                  </a:lnTo>
                  <a:lnTo>
                    <a:pt x="9" y="56"/>
                  </a:lnTo>
                  <a:lnTo>
                    <a:pt x="11" y="54"/>
                  </a:lnTo>
                  <a:lnTo>
                    <a:pt x="13" y="54"/>
                  </a:lnTo>
                  <a:lnTo>
                    <a:pt x="15" y="54"/>
                  </a:lnTo>
                  <a:lnTo>
                    <a:pt x="17" y="54"/>
                  </a:lnTo>
                  <a:lnTo>
                    <a:pt x="17" y="52"/>
                  </a:lnTo>
                  <a:lnTo>
                    <a:pt x="19" y="52"/>
                  </a:lnTo>
                  <a:lnTo>
                    <a:pt x="21" y="52"/>
                  </a:lnTo>
                  <a:lnTo>
                    <a:pt x="23" y="50"/>
                  </a:lnTo>
                  <a:lnTo>
                    <a:pt x="23" y="48"/>
                  </a:lnTo>
                  <a:lnTo>
                    <a:pt x="25" y="48"/>
                  </a:lnTo>
                  <a:lnTo>
                    <a:pt x="25" y="46"/>
                  </a:lnTo>
                  <a:lnTo>
                    <a:pt x="25" y="44"/>
                  </a:lnTo>
                  <a:lnTo>
                    <a:pt x="25" y="42"/>
                  </a:lnTo>
                  <a:lnTo>
                    <a:pt x="25" y="38"/>
                  </a:lnTo>
                  <a:lnTo>
                    <a:pt x="25" y="37"/>
                  </a:lnTo>
                  <a:lnTo>
                    <a:pt x="25" y="35"/>
                  </a:lnTo>
                  <a:lnTo>
                    <a:pt x="25" y="31"/>
                  </a:lnTo>
                  <a:lnTo>
                    <a:pt x="25" y="29"/>
                  </a:lnTo>
                  <a:lnTo>
                    <a:pt x="25" y="27"/>
                  </a:lnTo>
                  <a:lnTo>
                    <a:pt x="25" y="23"/>
                  </a:lnTo>
                  <a:lnTo>
                    <a:pt x="25" y="21"/>
                  </a:lnTo>
                  <a:lnTo>
                    <a:pt x="25" y="19"/>
                  </a:lnTo>
                  <a:lnTo>
                    <a:pt x="25" y="15"/>
                  </a:lnTo>
                  <a:lnTo>
                    <a:pt x="25" y="14"/>
                  </a:lnTo>
                  <a:lnTo>
                    <a:pt x="25" y="12"/>
                  </a:lnTo>
                  <a:lnTo>
                    <a:pt x="25" y="8"/>
                  </a:lnTo>
                  <a:lnTo>
                    <a:pt x="25" y="6"/>
                  </a:lnTo>
                  <a:lnTo>
                    <a:pt x="23" y="4"/>
                  </a:lnTo>
                  <a:lnTo>
                    <a:pt x="23" y="2"/>
                  </a:lnTo>
                  <a:lnTo>
                    <a:pt x="21" y="2"/>
                  </a:lnTo>
                  <a:lnTo>
                    <a:pt x="19" y="0"/>
                  </a:lnTo>
                  <a:lnTo>
                    <a:pt x="17" y="0"/>
                  </a:lnTo>
                  <a:lnTo>
                    <a:pt x="15" y="0"/>
                  </a:lnTo>
                  <a:lnTo>
                    <a:pt x="13" y="0"/>
                  </a:lnTo>
                  <a:lnTo>
                    <a:pt x="11" y="0"/>
                  </a:lnTo>
                  <a:lnTo>
                    <a:pt x="9" y="0"/>
                  </a:lnTo>
                  <a:lnTo>
                    <a:pt x="7" y="0"/>
                  </a:lnTo>
                  <a:lnTo>
                    <a:pt x="6" y="0"/>
                  </a:lnTo>
                  <a:lnTo>
                    <a:pt x="4" y="0"/>
                  </a:lnTo>
                  <a:lnTo>
                    <a:pt x="2" y="0"/>
                  </a:lnTo>
                  <a:lnTo>
                    <a:pt x="2" y="2"/>
                  </a:lnTo>
                  <a:lnTo>
                    <a:pt x="0" y="2"/>
                  </a:lnTo>
                  <a:lnTo>
                    <a:pt x="0" y="4"/>
                  </a:lnTo>
                  <a:lnTo>
                    <a:pt x="0" y="8"/>
                  </a:lnTo>
                  <a:lnTo>
                    <a:pt x="0" y="10"/>
                  </a:lnTo>
                  <a:lnTo>
                    <a:pt x="0" y="14"/>
                  </a:lnTo>
                  <a:lnTo>
                    <a:pt x="0" y="15"/>
                  </a:lnTo>
                  <a:lnTo>
                    <a:pt x="0" y="19"/>
                  </a:lnTo>
                  <a:lnTo>
                    <a:pt x="0" y="21"/>
                  </a:lnTo>
                  <a:lnTo>
                    <a:pt x="0" y="25"/>
                  </a:lnTo>
                  <a:lnTo>
                    <a:pt x="0" y="27"/>
                  </a:lnTo>
                  <a:lnTo>
                    <a:pt x="0" y="31"/>
                  </a:lnTo>
                  <a:lnTo>
                    <a:pt x="0" y="35"/>
                  </a:lnTo>
                  <a:lnTo>
                    <a:pt x="0" y="37"/>
                  </a:lnTo>
                  <a:lnTo>
                    <a:pt x="0" y="40"/>
                  </a:lnTo>
                  <a:lnTo>
                    <a:pt x="0" y="42"/>
                  </a:lnTo>
                  <a:lnTo>
                    <a:pt x="0" y="46"/>
                  </a:lnTo>
                  <a:lnTo>
                    <a:pt x="0" y="48"/>
                  </a:lnTo>
                  <a:lnTo>
                    <a:pt x="0" y="52"/>
                  </a:lnTo>
                  <a:lnTo>
                    <a:pt x="0" y="54"/>
                  </a:lnTo>
                  <a:lnTo>
                    <a:pt x="2" y="54"/>
                  </a:lnTo>
                  <a:lnTo>
                    <a:pt x="2" y="56"/>
                  </a:lnTo>
                  <a:lnTo>
                    <a:pt x="4" y="56"/>
                  </a:lnTo>
                  <a:lnTo>
                    <a:pt x="6"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26" name="Freeform 581"/>
            <p:cNvSpPr>
              <a:spLocks/>
            </p:cNvSpPr>
            <p:nvPr/>
          </p:nvSpPr>
          <p:spPr bwMode="auto">
            <a:xfrm>
              <a:off x="3542" y="3150"/>
              <a:ext cx="21" cy="50"/>
            </a:xfrm>
            <a:custGeom>
              <a:avLst/>
              <a:gdLst>
                <a:gd name="T0" fmla="*/ 7 w 21"/>
                <a:gd name="T1" fmla="*/ 50 h 50"/>
                <a:gd name="T2" fmla="*/ 7 w 21"/>
                <a:gd name="T3" fmla="*/ 50 h 50"/>
                <a:gd name="T4" fmla="*/ 9 w 21"/>
                <a:gd name="T5" fmla="*/ 48 h 50"/>
                <a:gd name="T6" fmla="*/ 11 w 21"/>
                <a:gd name="T7" fmla="*/ 48 h 50"/>
                <a:gd name="T8" fmla="*/ 13 w 21"/>
                <a:gd name="T9" fmla="*/ 48 h 50"/>
                <a:gd name="T10" fmla="*/ 13 w 21"/>
                <a:gd name="T11" fmla="*/ 48 h 50"/>
                <a:gd name="T12" fmla="*/ 15 w 21"/>
                <a:gd name="T13" fmla="*/ 48 h 50"/>
                <a:gd name="T14" fmla="*/ 17 w 21"/>
                <a:gd name="T15" fmla="*/ 48 h 50"/>
                <a:gd name="T16" fmla="*/ 17 w 21"/>
                <a:gd name="T17" fmla="*/ 46 h 50"/>
                <a:gd name="T18" fmla="*/ 19 w 21"/>
                <a:gd name="T19" fmla="*/ 46 h 50"/>
                <a:gd name="T20" fmla="*/ 21 w 21"/>
                <a:gd name="T21" fmla="*/ 44 h 50"/>
                <a:gd name="T22" fmla="*/ 21 w 21"/>
                <a:gd name="T23" fmla="*/ 42 h 50"/>
                <a:gd name="T24" fmla="*/ 21 w 21"/>
                <a:gd name="T25" fmla="*/ 40 h 50"/>
                <a:gd name="T26" fmla="*/ 21 w 21"/>
                <a:gd name="T27" fmla="*/ 34 h 50"/>
                <a:gd name="T28" fmla="*/ 21 w 21"/>
                <a:gd name="T29" fmla="*/ 30 h 50"/>
                <a:gd name="T30" fmla="*/ 21 w 21"/>
                <a:gd name="T31" fmla="*/ 27 h 50"/>
                <a:gd name="T32" fmla="*/ 21 w 21"/>
                <a:gd name="T33" fmla="*/ 21 h 50"/>
                <a:gd name="T34" fmla="*/ 21 w 21"/>
                <a:gd name="T35" fmla="*/ 17 h 50"/>
                <a:gd name="T36" fmla="*/ 21 w 21"/>
                <a:gd name="T37" fmla="*/ 13 h 50"/>
                <a:gd name="T38" fmla="*/ 21 w 21"/>
                <a:gd name="T39" fmla="*/ 7 h 50"/>
                <a:gd name="T40" fmla="*/ 21 w 21"/>
                <a:gd name="T41" fmla="*/ 6 h 50"/>
                <a:gd name="T42" fmla="*/ 21 w 21"/>
                <a:gd name="T43" fmla="*/ 4 h 50"/>
                <a:gd name="T44" fmla="*/ 19 w 21"/>
                <a:gd name="T45" fmla="*/ 2 h 50"/>
                <a:gd name="T46" fmla="*/ 17 w 21"/>
                <a:gd name="T47" fmla="*/ 2 h 50"/>
                <a:gd name="T48" fmla="*/ 17 w 21"/>
                <a:gd name="T49" fmla="*/ 2 h 50"/>
                <a:gd name="T50" fmla="*/ 15 w 21"/>
                <a:gd name="T51" fmla="*/ 2 h 50"/>
                <a:gd name="T52" fmla="*/ 13 w 21"/>
                <a:gd name="T53" fmla="*/ 2 h 50"/>
                <a:gd name="T54" fmla="*/ 13 w 21"/>
                <a:gd name="T55" fmla="*/ 2 h 50"/>
                <a:gd name="T56" fmla="*/ 11 w 21"/>
                <a:gd name="T57" fmla="*/ 2 h 50"/>
                <a:gd name="T58" fmla="*/ 9 w 21"/>
                <a:gd name="T59" fmla="*/ 2 h 50"/>
                <a:gd name="T60" fmla="*/ 7 w 21"/>
                <a:gd name="T61" fmla="*/ 2 h 50"/>
                <a:gd name="T62" fmla="*/ 7 w 21"/>
                <a:gd name="T63" fmla="*/ 0 h 50"/>
                <a:gd name="T64" fmla="*/ 5 w 21"/>
                <a:gd name="T65" fmla="*/ 0 h 50"/>
                <a:gd name="T66" fmla="*/ 3 w 21"/>
                <a:gd name="T67" fmla="*/ 2 h 50"/>
                <a:gd name="T68" fmla="*/ 1 w 21"/>
                <a:gd name="T69" fmla="*/ 2 h 50"/>
                <a:gd name="T70" fmla="*/ 0 w 21"/>
                <a:gd name="T71" fmla="*/ 4 h 50"/>
                <a:gd name="T72" fmla="*/ 0 w 21"/>
                <a:gd name="T73" fmla="*/ 7 h 50"/>
                <a:gd name="T74" fmla="*/ 0 w 21"/>
                <a:gd name="T75" fmla="*/ 13 h 50"/>
                <a:gd name="T76" fmla="*/ 0 w 21"/>
                <a:gd name="T77" fmla="*/ 17 h 50"/>
                <a:gd name="T78" fmla="*/ 0 w 21"/>
                <a:gd name="T79" fmla="*/ 23 h 50"/>
                <a:gd name="T80" fmla="*/ 0 w 21"/>
                <a:gd name="T81" fmla="*/ 29 h 50"/>
                <a:gd name="T82" fmla="*/ 0 w 21"/>
                <a:gd name="T83" fmla="*/ 32 h 50"/>
                <a:gd name="T84" fmla="*/ 0 w 21"/>
                <a:gd name="T85" fmla="*/ 38 h 50"/>
                <a:gd name="T86" fmla="*/ 0 w 21"/>
                <a:gd name="T87" fmla="*/ 44 h 50"/>
                <a:gd name="T88" fmla="*/ 0 w 21"/>
                <a:gd name="T89" fmla="*/ 48 h 50"/>
                <a:gd name="T90" fmla="*/ 1 w 21"/>
                <a:gd name="T91" fmla="*/ 48 h 50"/>
                <a:gd name="T92" fmla="*/ 3 w 21"/>
                <a:gd name="T93" fmla="*/ 50 h 50"/>
                <a:gd name="T94" fmla="*/ 5 w 21"/>
                <a:gd name="T95" fmla="*/ 50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
                <a:gd name="T145" fmla="*/ 0 h 50"/>
                <a:gd name="T146" fmla="*/ 21 w 2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 h="50">
                  <a:moveTo>
                    <a:pt x="5" y="50"/>
                  </a:moveTo>
                  <a:lnTo>
                    <a:pt x="7" y="50"/>
                  </a:lnTo>
                  <a:lnTo>
                    <a:pt x="9" y="48"/>
                  </a:lnTo>
                  <a:lnTo>
                    <a:pt x="11" y="48"/>
                  </a:lnTo>
                  <a:lnTo>
                    <a:pt x="13" y="48"/>
                  </a:lnTo>
                  <a:lnTo>
                    <a:pt x="15" y="48"/>
                  </a:lnTo>
                  <a:lnTo>
                    <a:pt x="17" y="48"/>
                  </a:lnTo>
                  <a:lnTo>
                    <a:pt x="17" y="46"/>
                  </a:lnTo>
                  <a:lnTo>
                    <a:pt x="19" y="46"/>
                  </a:lnTo>
                  <a:lnTo>
                    <a:pt x="21" y="44"/>
                  </a:lnTo>
                  <a:lnTo>
                    <a:pt x="21" y="42"/>
                  </a:lnTo>
                  <a:lnTo>
                    <a:pt x="21" y="40"/>
                  </a:lnTo>
                  <a:lnTo>
                    <a:pt x="21" y="36"/>
                  </a:lnTo>
                  <a:lnTo>
                    <a:pt x="21" y="34"/>
                  </a:lnTo>
                  <a:lnTo>
                    <a:pt x="21" y="32"/>
                  </a:lnTo>
                  <a:lnTo>
                    <a:pt x="21" y="30"/>
                  </a:lnTo>
                  <a:lnTo>
                    <a:pt x="21" y="29"/>
                  </a:lnTo>
                  <a:lnTo>
                    <a:pt x="21" y="27"/>
                  </a:lnTo>
                  <a:lnTo>
                    <a:pt x="21" y="25"/>
                  </a:lnTo>
                  <a:lnTo>
                    <a:pt x="21" y="21"/>
                  </a:lnTo>
                  <a:lnTo>
                    <a:pt x="21" y="19"/>
                  </a:lnTo>
                  <a:lnTo>
                    <a:pt x="21" y="17"/>
                  </a:lnTo>
                  <a:lnTo>
                    <a:pt x="21" y="15"/>
                  </a:lnTo>
                  <a:lnTo>
                    <a:pt x="21" y="13"/>
                  </a:lnTo>
                  <a:lnTo>
                    <a:pt x="21" y="11"/>
                  </a:lnTo>
                  <a:lnTo>
                    <a:pt x="21" y="7"/>
                  </a:lnTo>
                  <a:lnTo>
                    <a:pt x="21" y="6"/>
                  </a:lnTo>
                  <a:lnTo>
                    <a:pt x="21" y="4"/>
                  </a:lnTo>
                  <a:lnTo>
                    <a:pt x="19" y="2"/>
                  </a:lnTo>
                  <a:lnTo>
                    <a:pt x="17" y="2"/>
                  </a:lnTo>
                  <a:lnTo>
                    <a:pt x="15" y="2"/>
                  </a:lnTo>
                  <a:lnTo>
                    <a:pt x="13" y="2"/>
                  </a:lnTo>
                  <a:lnTo>
                    <a:pt x="11" y="2"/>
                  </a:lnTo>
                  <a:lnTo>
                    <a:pt x="9" y="2"/>
                  </a:lnTo>
                  <a:lnTo>
                    <a:pt x="7" y="2"/>
                  </a:lnTo>
                  <a:lnTo>
                    <a:pt x="7" y="0"/>
                  </a:lnTo>
                  <a:lnTo>
                    <a:pt x="5" y="0"/>
                  </a:lnTo>
                  <a:lnTo>
                    <a:pt x="3" y="0"/>
                  </a:lnTo>
                  <a:lnTo>
                    <a:pt x="3" y="2"/>
                  </a:lnTo>
                  <a:lnTo>
                    <a:pt x="1" y="2"/>
                  </a:lnTo>
                  <a:lnTo>
                    <a:pt x="1" y="4"/>
                  </a:lnTo>
                  <a:lnTo>
                    <a:pt x="0" y="4"/>
                  </a:lnTo>
                  <a:lnTo>
                    <a:pt x="0" y="6"/>
                  </a:lnTo>
                  <a:lnTo>
                    <a:pt x="0" y="7"/>
                  </a:lnTo>
                  <a:lnTo>
                    <a:pt x="0" y="9"/>
                  </a:lnTo>
                  <a:lnTo>
                    <a:pt x="0" y="13"/>
                  </a:lnTo>
                  <a:lnTo>
                    <a:pt x="0" y="15"/>
                  </a:lnTo>
                  <a:lnTo>
                    <a:pt x="0" y="17"/>
                  </a:lnTo>
                  <a:lnTo>
                    <a:pt x="0" y="21"/>
                  </a:lnTo>
                  <a:lnTo>
                    <a:pt x="0" y="23"/>
                  </a:lnTo>
                  <a:lnTo>
                    <a:pt x="0" y="25"/>
                  </a:lnTo>
                  <a:lnTo>
                    <a:pt x="0" y="29"/>
                  </a:lnTo>
                  <a:lnTo>
                    <a:pt x="0" y="30"/>
                  </a:lnTo>
                  <a:lnTo>
                    <a:pt x="0" y="32"/>
                  </a:lnTo>
                  <a:lnTo>
                    <a:pt x="0" y="36"/>
                  </a:lnTo>
                  <a:lnTo>
                    <a:pt x="0" y="38"/>
                  </a:lnTo>
                  <a:lnTo>
                    <a:pt x="0" y="40"/>
                  </a:lnTo>
                  <a:lnTo>
                    <a:pt x="0" y="44"/>
                  </a:lnTo>
                  <a:lnTo>
                    <a:pt x="0" y="46"/>
                  </a:lnTo>
                  <a:lnTo>
                    <a:pt x="0" y="48"/>
                  </a:lnTo>
                  <a:lnTo>
                    <a:pt x="1" y="48"/>
                  </a:lnTo>
                  <a:lnTo>
                    <a:pt x="1" y="50"/>
                  </a:lnTo>
                  <a:lnTo>
                    <a:pt x="3" y="50"/>
                  </a:lnTo>
                  <a:lnTo>
                    <a:pt x="5"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27" name="Freeform 590"/>
            <p:cNvSpPr>
              <a:spLocks/>
            </p:cNvSpPr>
            <p:nvPr/>
          </p:nvSpPr>
          <p:spPr bwMode="auto">
            <a:xfrm>
              <a:off x="3716" y="2904"/>
              <a:ext cx="585" cy="503"/>
            </a:xfrm>
            <a:custGeom>
              <a:avLst/>
              <a:gdLst>
                <a:gd name="T0" fmla="*/ 301 w 585"/>
                <a:gd name="T1" fmla="*/ 0 h 503"/>
                <a:gd name="T2" fmla="*/ 0 w 585"/>
                <a:gd name="T3" fmla="*/ 0 h 503"/>
                <a:gd name="T4" fmla="*/ 0 w 585"/>
                <a:gd name="T5" fmla="*/ 109 h 503"/>
                <a:gd name="T6" fmla="*/ 194 w 585"/>
                <a:gd name="T7" fmla="*/ 108 h 503"/>
                <a:gd name="T8" fmla="*/ 198 w 585"/>
                <a:gd name="T9" fmla="*/ 109 h 503"/>
                <a:gd name="T10" fmla="*/ 202 w 585"/>
                <a:gd name="T11" fmla="*/ 111 h 503"/>
                <a:gd name="T12" fmla="*/ 209 w 585"/>
                <a:gd name="T13" fmla="*/ 115 h 503"/>
                <a:gd name="T14" fmla="*/ 219 w 585"/>
                <a:gd name="T15" fmla="*/ 119 h 503"/>
                <a:gd name="T16" fmla="*/ 228 w 585"/>
                <a:gd name="T17" fmla="*/ 127 h 503"/>
                <a:gd name="T18" fmla="*/ 236 w 585"/>
                <a:gd name="T19" fmla="*/ 134 h 503"/>
                <a:gd name="T20" fmla="*/ 242 w 585"/>
                <a:gd name="T21" fmla="*/ 146 h 503"/>
                <a:gd name="T22" fmla="*/ 244 w 585"/>
                <a:gd name="T23" fmla="*/ 159 h 503"/>
                <a:gd name="T24" fmla="*/ 257 w 585"/>
                <a:gd name="T25" fmla="*/ 397 h 503"/>
                <a:gd name="T26" fmla="*/ 257 w 585"/>
                <a:gd name="T27" fmla="*/ 445 h 503"/>
                <a:gd name="T28" fmla="*/ 236 w 585"/>
                <a:gd name="T29" fmla="*/ 503 h 503"/>
                <a:gd name="T30" fmla="*/ 585 w 585"/>
                <a:gd name="T31" fmla="*/ 501 h 503"/>
                <a:gd name="T32" fmla="*/ 585 w 585"/>
                <a:gd name="T33" fmla="*/ 102 h 503"/>
                <a:gd name="T34" fmla="*/ 583 w 585"/>
                <a:gd name="T35" fmla="*/ 84 h 503"/>
                <a:gd name="T36" fmla="*/ 580 w 585"/>
                <a:gd name="T37" fmla="*/ 67 h 503"/>
                <a:gd name="T38" fmla="*/ 572 w 585"/>
                <a:gd name="T39" fmla="*/ 52 h 503"/>
                <a:gd name="T40" fmla="*/ 562 w 585"/>
                <a:gd name="T41" fmla="*/ 38 h 503"/>
                <a:gd name="T42" fmla="*/ 549 w 585"/>
                <a:gd name="T43" fmla="*/ 27 h 503"/>
                <a:gd name="T44" fmla="*/ 535 w 585"/>
                <a:gd name="T45" fmla="*/ 19 h 503"/>
                <a:gd name="T46" fmla="*/ 518 w 585"/>
                <a:gd name="T47" fmla="*/ 13 h 503"/>
                <a:gd name="T48" fmla="*/ 501 w 585"/>
                <a:gd name="T49" fmla="*/ 12 h 503"/>
                <a:gd name="T50" fmla="*/ 332 w 585"/>
                <a:gd name="T51" fmla="*/ 12 h 503"/>
                <a:gd name="T52" fmla="*/ 330 w 585"/>
                <a:gd name="T53" fmla="*/ 12 h 503"/>
                <a:gd name="T54" fmla="*/ 328 w 585"/>
                <a:gd name="T55" fmla="*/ 10 h 503"/>
                <a:gd name="T56" fmla="*/ 324 w 585"/>
                <a:gd name="T57" fmla="*/ 10 h 503"/>
                <a:gd name="T58" fmla="*/ 321 w 585"/>
                <a:gd name="T59" fmla="*/ 10 h 503"/>
                <a:gd name="T60" fmla="*/ 315 w 585"/>
                <a:gd name="T61" fmla="*/ 8 h 503"/>
                <a:gd name="T62" fmla="*/ 309 w 585"/>
                <a:gd name="T63" fmla="*/ 6 h 503"/>
                <a:gd name="T64" fmla="*/ 305 w 585"/>
                <a:gd name="T65" fmla="*/ 2 h 503"/>
                <a:gd name="T66" fmla="*/ 301 w 585"/>
                <a:gd name="T67" fmla="*/ 0 h 5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85"/>
                <a:gd name="T103" fmla="*/ 0 h 503"/>
                <a:gd name="T104" fmla="*/ 585 w 585"/>
                <a:gd name="T105" fmla="*/ 503 h 5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85" h="503">
                  <a:moveTo>
                    <a:pt x="301" y="0"/>
                  </a:moveTo>
                  <a:lnTo>
                    <a:pt x="0" y="0"/>
                  </a:lnTo>
                  <a:lnTo>
                    <a:pt x="0" y="109"/>
                  </a:lnTo>
                  <a:lnTo>
                    <a:pt x="194" y="108"/>
                  </a:lnTo>
                  <a:lnTo>
                    <a:pt x="198" y="109"/>
                  </a:lnTo>
                  <a:lnTo>
                    <a:pt x="202" y="111"/>
                  </a:lnTo>
                  <a:lnTo>
                    <a:pt x="209" y="115"/>
                  </a:lnTo>
                  <a:lnTo>
                    <a:pt x="219" y="119"/>
                  </a:lnTo>
                  <a:lnTo>
                    <a:pt x="228" y="127"/>
                  </a:lnTo>
                  <a:lnTo>
                    <a:pt x="236" y="134"/>
                  </a:lnTo>
                  <a:lnTo>
                    <a:pt x="242" y="146"/>
                  </a:lnTo>
                  <a:lnTo>
                    <a:pt x="244" y="159"/>
                  </a:lnTo>
                  <a:lnTo>
                    <a:pt x="257" y="397"/>
                  </a:lnTo>
                  <a:lnTo>
                    <a:pt x="257" y="445"/>
                  </a:lnTo>
                  <a:lnTo>
                    <a:pt x="236" y="503"/>
                  </a:lnTo>
                  <a:lnTo>
                    <a:pt x="585" y="501"/>
                  </a:lnTo>
                  <a:lnTo>
                    <a:pt x="585" y="102"/>
                  </a:lnTo>
                  <a:lnTo>
                    <a:pt x="583" y="84"/>
                  </a:lnTo>
                  <a:lnTo>
                    <a:pt x="580" y="67"/>
                  </a:lnTo>
                  <a:lnTo>
                    <a:pt x="572" y="52"/>
                  </a:lnTo>
                  <a:lnTo>
                    <a:pt x="562" y="38"/>
                  </a:lnTo>
                  <a:lnTo>
                    <a:pt x="549" y="27"/>
                  </a:lnTo>
                  <a:lnTo>
                    <a:pt x="535" y="19"/>
                  </a:lnTo>
                  <a:lnTo>
                    <a:pt x="518" y="13"/>
                  </a:lnTo>
                  <a:lnTo>
                    <a:pt x="501" y="12"/>
                  </a:lnTo>
                  <a:lnTo>
                    <a:pt x="332" y="12"/>
                  </a:lnTo>
                  <a:lnTo>
                    <a:pt x="330" y="12"/>
                  </a:lnTo>
                  <a:lnTo>
                    <a:pt x="328" y="10"/>
                  </a:lnTo>
                  <a:lnTo>
                    <a:pt x="324" y="10"/>
                  </a:lnTo>
                  <a:lnTo>
                    <a:pt x="321" y="10"/>
                  </a:lnTo>
                  <a:lnTo>
                    <a:pt x="315" y="8"/>
                  </a:lnTo>
                  <a:lnTo>
                    <a:pt x="309" y="6"/>
                  </a:lnTo>
                  <a:lnTo>
                    <a:pt x="305" y="2"/>
                  </a:lnTo>
                  <a:lnTo>
                    <a:pt x="301" y="0"/>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28" name="Freeform 591"/>
            <p:cNvSpPr>
              <a:spLocks/>
            </p:cNvSpPr>
            <p:nvPr/>
          </p:nvSpPr>
          <p:spPr bwMode="auto">
            <a:xfrm>
              <a:off x="3712" y="2900"/>
              <a:ext cx="305" cy="8"/>
            </a:xfrm>
            <a:custGeom>
              <a:avLst/>
              <a:gdLst>
                <a:gd name="T0" fmla="*/ 10 w 305"/>
                <a:gd name="T1" fmla="*/ 4 h 8"/>
                <a:gd name="T2" fmla="*/ 4 w 305"/>
                <a:gd name="T3" fmla="*/ 8 h 8"/>
                <a:gd name="T4" fmla="*/ 305 w 305"/>
                <a:gd name="T5" fmla="*/ 8 h 8"/>
                <a:gd name="T6" fmla="*/ 305 w 305"/>
                <a:gd name="T7" fmla="*/ 0 h 8"/>
                <a:gd name="T8" fmla="*/ 4 w 305"/>
                <a:gd name="T9" fmla="*/ 0 h 8"/>
                <a:gd name="T10" fmla="*/ 0 w 305"/>
                <a:gd name="T11" fmla="*/ 4 h 8"/>
                <a:gd name="T12" fmla="*/ 4 w 305"/>
                <a:gd name="T13" fmla="*/ 0 h 8"/>
                <a:gd name="T14" fmla="*/ 0 w 305"/>
                <a:gd name="T15" fmla="*/ 0 h 8"/>
                <a:gd name="T16" fmla="*/ 0 w 305"/>
                <a:gd name="T17" fmla="*/ 4 h 8"/>
                <a:gd name="T18" fmla="*/ 10 w 305"/>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5"/>
                <a:gd name="T31" fmla="*/ 0 h 8"/>
                <a:gd name="T32" fmla="*/ 305 w 305"/>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5" h="8">
                  <a:moveTo>
                    <a:pt x="10" y="4"/>
                  </a:moveTo>
                  <a:lnTo>
                    <a:pt x="4" y="8"/>
                  </a:lnTo>
                  <a:lnTo>
                    <a:pt x="305" y="8"/>
                  </a:lnTo>
                  <a:lnTo>
                    <a:pt x="305" y="0"/>
                  </a:lnTo>
                  <a:lnTo>
                    <a:pt x="4" y="0"/>
                  </a:lnTo>
                  <a:lnTo>
                    <a:pt x="0" y="4"/>
                  </a:lnTo>
                  <a:lnTo>
                    <a:pt x="4" y="0"/>
                  </a:lnTo>
                  <a:lnTo>
                    <a:pt x="0" y="0"/>
                  </a:lnTo>
                  <a:lnTo>
                    <a:pt x="0" y="4"/>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29" name="Freeform 592"/>
            <p:cNvSpPr>
              <a:spLocks/>
            </p:cNvSpPr>
            <p:nvPr/>
          </p:nvSpPr>
          <p:spPr bwMode="auto">
            <a:xfrm>
              <a:off x="3712" y="2904"/>
              <a:ext cx="10" cy="113"/>
            </a:xfrm>
            <a:custGeom>
              <a:avLst/>
              <a:gdLst>
                <a:gd name="T0" fmla="*/ 4 w 10"/>
                <a:gd name="T1" fmla="*/ 106 h 113"/>
                <a:gd name="T2" fmla="*/ 8 w 10"/>
                <a:gd name="T3" fmla="*/ 109 h 113"/>
                <a:gd name="T4" fmla="*/ 10 w 10"/>
                <a:gd name="T5" fmla="*/ 0 h 113"/>
                <a:gd name="T6" fmla="*/ 0 w 10"/>
                <a:gd name="T7" fmla="*/ 0 h 113"/>
                <a:gd name="T8" fmla="*/ 0 w 10"/>
                <a:gd name="T9" fmla="*/ 109 h 113"/>
                <a:gd name="T10" fmla="*/ 4 w 10"/>
                <a:gd name="T11" fmla="*/ 113 h 113"/>
                <a:gd name="T12" fmla="*/ 0 w 10"/>
                <a:gd name="T13" fmla="*/ 109 h 113"/>
                <a:gd name="T14" fmla="*/ 0 w 10"/>
                <a:gd name="T15" fmla="*/ 113 h 113"/>
                <a:gd name="T16" fmla="*/ 4 w 10"/>
                <a:gd name="T17" fmla="*/ 113 h 113"/>
                <a:gd name="T18" fmla="*/ 4 w 10"/>
                <a:gd name="T19" fmla="*/ 106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3"/>
                <a:gd name="T32" fmla="*/ 10 w 10"/>
                <a:gd name="T33" fmla="*/ 113 h 1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3">
                  <a:moveTo>
                    <a:pt x="4" y="106"/>
                  </a:moveTo>
                  <a:lnTo>
                    <a:pt x="8" y="109"/>
                  </a:lnTo>
                  <a:lnTo>
                    <a:pt x="10" y="0"/>
                  </a:lnTo>
                  <a:lnTo>
                    <a:pt x="0" y="0"/>
                  </a:lnTo>
                  <a:lnTo>
                    <a:pt x="0" y="109"/>
                  </a:lnTo>
                  <a:lnTo>
                    <a:pt x="4" y="113"/>
                  </a:lnTo>
                  <a:lnTo>
                    <a:pt x="0" y="109"/>
                  </a:lnTo>
                  <a:lnTo>
                    <a:pt x="0" y="113"/>
                  </a:lnTo>
                  <a:lnTo>
                    <a:pt x="4" y="113"/>
                  </a:lnTo>
                  <a:lnTo>
                    <a:pt x="4"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0" name="Freeform 593"/>
            <p:cNvSpPr>
              <a:spLocks/>
            </p:cNvSpPr>
            <p:nvPr/>
          </p:nvSpPr>
          <p:spPr bwMode="auto">
            <a:xfrm>
              <a:off x="3716" y="3008"/>
              <a:ext cx="196" cy="9"/>
            </a:xfrm>
            <a:custGeom>
              <a:avLst/>
              <a:gdLst>
                <a:gd name="T0" fmla="*/ 196 w 196"/>
                <a:gd name="T1" fmla="*/ 0 h 9"/>
                <a:gd name="T2" fmla="*/ 194 w 196"/>
                <a:gd name="T3" fmla="*/ 0 h 9"/>
                <a:gd name="T4" fmla="*/ 0 w 196"/>
                <a:gd name="T5" fmla="*/ 2 h 9"/>
                <a:gd name="T6" fmla="*/ 0 w 196"/>
                <a:gd name="T7" fmla="*/ 9 h 9"/>
                <a:gd name="T8" fmla="*/ 194 w 196"/>
                <a:gd name="T9" fmla="*/ 9 h 9"/>
                <a:gd name="T10" fmla="*/ 196 w 196"/>
                <a:gd name="T11" fmla="*/ 0 h 9"/>
                <a:gd name="T12" fmla="*/ 0 60000 65536"/>
                <a:gd name="T13" fmla="*/ 0 60000 65536"/>
                <a:gd name="T14" fmla="*/ 0 60000 65536"/>
                <a:gd name="T15" fmla="*/ 0 60000 65536"/>
                <a:gd name="T16" fmla="*/ 0 60000 65536"/>
                <a:gd name="T17" fmla="*/ 0 60000 65536"/>
                <a:gd name="T18" fmla="*/ 0 w 196"/>
                <a:gd name="T19" fmla="*/ 0 h 9"/>
                <a:gd name="T20" fmla="*/ 196 w 19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96" h="9">
                  <a:moveTo>
                    <a:pt x="196" y="0"/>
                  </a:moveTo>
                  <a:lnTo>
                    <a:pt x="194" y="0"/>
                  </a:lnTo>
                  <a:lnTo>
                    <a:pt x="0" y="2"/>
                  </a:lnTo>
                  <a:lnTo>
                    <a:pt x="0" y="9"/>
                  </a:lnTo>
                  <a:lnTo>
                    <a:pt x="194" y="9"/>
                  </a:lnTo>
                  <a:lnTo>
                    <a:pt x="1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1" name="Freeform 594"/>
            <p:cNvSpPr>
              <a:spLocks/>
            </p:cNvSpPr>
            <p:nvPr/>
          </p:nvSpPr>
          <p:spPr bwMode="auto">
            <a:xfrm>
              <a:off x="3910" y="3008"/>
              <a:ext cx="54" cy="55"/>
            </a:xfrm>
            <a:custGeom>
              <a:avLst/>
              <a:gdLst>
                <a:gd name="T0" fmla="*/ 54 w 54"/>
                <a:gd name="T1" fmla="*/ 55 h 55"/>
                <a:gd name="T2" fmla="*/ 52 w 54"/>
                <a:gd name="T3" fmla="*/ 40 h 55"/>
                <a:gd name="T4" fmla="*/ 46 w 54"/>
                <a:gd name="T5" fmla="*/ 28 h 55"/>
                <a:gd name="T6" fmla="*/ 36 w 54"/>
                <a:gd name="T7" fmla="*/ 19 h 55"/>
                <a:gd name="T8" fmla="*/ 27 w 54"/>
                <a:gd name="T9" fmla="*/ 13 h 55"/>
                <a:gd name="T10" fmla="*/ 17 w 54"/>
                <a:gd name="T11" fmla="*/ 7 h 55"/>
                <a:gd name="T12" fmla="*/ 10 w 54"/>
                <a:gd name="T13" fmla="*/ 4 h 55"/>
                <a:gd name="T14" fmla="*/ 4 w 54"/>
                <a:gd name="T15" fmla="*/ 2 h 55"/>
                <a:gd name="T16" fmla="*/ 2 w 54"/>
                <a:gd name="T17" fmla="*/ 0 h 55"/>
                <a:gd name="T18" fmla="*/ 0 w 54"/>
                <a:gd name="T19" fmla="*/ 9 h 55"/>
                <a:gd name="T20" fmla="*/ 2 w 54"/>
                <a:gd name="T21" fmla="*/ 9 h 55"/>
                <a:gd name="T22" fmla="*/ 8 w 54"/>
                <a:gd name="T23" fmla="*/ 11 h 55"/>
                <a:gd name="T24" fmla="*/ 15 w 54"/>
                <a:gd name="T25" fmla="*/ 15 h 55"/>
                <a:gd name="T26" fmla="*/ 23 w 54"/>
                <a:gd name="T27" fmla="*/ 19 h 55"/>
                <a:gd name="T28" fmla="*/ 31 w 54"/>
                <a:gd name="T29" fmla="*/ 25 h 55"/>
                <a:gd name="T30" fmla="*/ 38 w 54"/>
                <a:gd name="T31" fmla="*/ 34 h 55"/>
                <a:gd name="T32" fmla="*/ 44 w 54"/>
                <a:gd name="T33" fmla="*/ 44 h 55"/>
                <a:gd name="T34" fmla="*/ 46 w 54"/>
                <a:gd name="T35" fmla="*/ 55 h 55"/>
                <a:gd name="T36" fmla="*/ 54 w 54"/>
                <a:gd name="T37" fmla="*/ 55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55"/>
                <a:gd name="T59" fmla="*/ 54 w 54"/>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55">
                  <a:moveTo>
                    <a:pt x="54" y="55"/>
                  </a:moveTo>
                  <a:lnTo>
                    <a:pt x="52" y="40"/>
                  </a:lnTo>
                  <a:lnTo>
                    <a:pt x="46" y="28"/>
                  </a:lnTo>
                  <a:lnTo>
                    <a:pt x="36" y="19"/>
                  </a:lnTo>
                  <a:lnTo>
                    <a:pt x="27" y="13"/>
                  </a:lnTo>
                  <a:lnTo>
                    <a:pt x="17" y="7"/>
                  </a:lnTo>
                  <a:lnTo>
                    <a:pt x="10" y="4"/>
                  </a:lnTo>
                  <a:lnTo>
                    <a:pt x="4" y="2"/>
                  </a:lnTo>
                  <a:lnTo>
                    <a:pt x="2" y="0"/>
                  </a:lnTo>
                  <a:lnTo>
                    <a:pt x="0" y="9"/>
                  </a:lnTo>
                  <a:lnTo>
                    <a:pt x="2" y="9"/>
                  </a:lnTo>
                  <a:lnTo>
                    <a:pt x="8" y="11"/>
                  </a:lnTo>
                  <a:lnTo>
                    <a:pt x="15" y="15"/>
                  </a:lnTo>
                  <a:lnTo>
                    <a:pt x="23" y="19"/>
                  </a:lnTo>
                  <a:lnTo>
                    <a:pt x="31" y="25"/>
                  </a:lnTo>
                  <a:lnTo>
                    <a:pt x="38" y="34"/>
                  </a:lnTo>
                  <a:lnTo>
                    <a:pt x="44" y="44"/>
                  </a:lnTo>
                  <a:lnTo>
                    <a:pt x="46" y="55"/>
                  </a:lnTo>
                  <a:lnTo>
                    <a:pt x="54"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2" name="Freeform 595"/>
            <p:cNvSpPr>
              <a:spLocks/>
            </p:cNvSpPr>
            <p:nvPr/>
          </p:nvSpPr>
          <p:spPr bwMode="auto">
            <a:xfrm>
              <a:off x="3956" y="3063"/>
              <a:ext cx="21" cy="238"/>
            </a:xfrm>
            <a:custGeom>
              <a:avLst/>
              <a:gdLst>
                <a:gd name="T0" fmla="*/ 21 w 21"/>
                <a:gd name="T1" fmla="*/ 238 h 238"/>
                <a:gd name="T2" fmla="*/ 8 w 21"/>
                <a:gd name="T3" fmla="*/ 0 h 238"/>
                <a:gd name="T4" fmla="*/ 0 w 21"/>
                <a:gd name="T5" fmla="*/ 0 h 238"/>
                <a:gd name="T6" fmla="*/ 13 w 21"/>
                <a:gd name="T7" fmla="*/ 238 h 238"/>
                <a:gd name="T8" fmla="*/ 21 w 21"/>
                <a:gd name="T9" fmla="*/ 238 h 238"/>
                <a:gd name="T10" fmla="*/ 0 60000 65536"/>
                <a:gd name="T11" fmla="*/ 0 60000 65536"/>
                <a:gd name="T12" fmla="*/ 0 60000 65536"/>
                <a:gd name="T13" fmla="*/ 0 60000 65536"/>
                <a:gd name="T14" fmla="*/ 0 60000 65536"/>
                <a:gd name="T15" fmla="*/ 0 w 21"/>
                <a:gd name="T16" fmla="*/ 0 h 238"/>
                <a:gd name="T17" fmla="*/ 21 w 21"/>
                <a:gd name="T18" fmla="*/ 238 h 238"/>
              </a:gdLst>
              <a:ahLst/>
              <a:cxnLst>
                <a:cxn ang="T10">
                  <a:pos x="T0" y="T1"/>
                </a:cxn>
                <a:cxn ang="T11">
                  <a:pos x="T2" y="T3"/>
                </a:cxn>
                <a:cxn ang="T12">
                  <a:pos x="T4" y="T5"/>
                </a:cxn>
                <a:cxn ang="T13">
                  <a:pos x="T6" y="T7"/>
                </a:cxn>
                <a:cxn ang="T14">
                  <a:pos x="T8" y="T9"/>
                </a:cxn>
              </a:cxnLst>
              <a:rect l="T15" t="T16" r="T17" b="T18"/>
              <a:pathLst>
                <a:path w="21" h="238">
                  <a:moveTo>
                    <a:pt x="21" y="238"/>
                  </a:moveTo>
                  <a:lnTo>
                    <a:pt x="8" y="0"/>
                  </a:lnTo>
                  <a:lnTo>
                    <a:pt x="0" y="0"/>
                  </a:lnTo>
                  <a:lnTo>
                    <a:pt x="13" y="238"/>
                  </a:lnTo>
                  <a:lnTo>
                    <a:pt x="21" y="2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3" name="Freeform 596"/>
            <p:cNvSpPr>
              <a:spLocks/>
            </p:cNvSpPr>
            <p:nvPr/>
          </p:nvSpPr>
          <p:spPr bwMode="auto">
            <a:xfrm>
              <a:off x="3969" y="3301"/>
              <a:ext cx="8" cy="48"/>
            </a:xfrm>
            <a:custGeom>
              <a:avLst/>
              <a:gdLst>
                <a:gd name="T0" fmla="*/ 8 w 8"/>
                <a:gd name="T1" fmla="*/ 48 h 48"/>
                <a:gd name="T2" fmla="*/ 8 w 8"/>
                <a:gd name="T3" fmla="*/ 0 h 48"/>
                <a:gd name="T4" fmla="*/ 0 w 8"/>
                <a:gd name="T5" fmla="*/ 0 h 48"/>
                <a:gd name="T6" fmla="*/ 0 w 8"/>
                <a:gd name="T7" fmla="*/ 48 h 48"/>
                <a:gd name="T8" fmla="*/ 0 w 8"/>
                <a:gd name="T9" fmla="*/ 47 h 48"/>
                <a:gd name="T10" fmla="*/ 8 w 8"/>
                <a:gd name="T11" fmla="*/ 48 h 48"/>
                <a:gd name="T12" fmla="*/ 0 60000 65536"/>
                <a:gd name="T13" fmla="*/ 0 60000 65536"/>
                <a:gd name="T14" fmla="*/ 0 60000 65536"/>
                <a:gd name="T15" fmla="*/ 0 60000 65536"/>
                <a:gd name="T16" fmla="*/ 0 60000 65536"/>
                <a:gd name="T17" fmla="*/ 0 60000 65536"/>
                <a:gd name="T18" fmla="*/ 0 w 8"/>
                <a:gd name="T19" fmla="*/ 0 h 48"/>
                <a:gd name="T20" fmla="*/ 8 w 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8" h="48">
                  <a:moveTo>
                    <a:pt x="8" y="48"/>
                  </a:moveTo>
                  <a:lnTo>
                    <a:pt x="8" y="0"/>
                  </a:lnTo>
                  <a:lnTo>
                    <a:pt x="0" y="0"/>
                  </a:lnTo>
                  <a:lnTo>
                    <a:pt x="0" y="48"/>
                  </a:lnTo>
                  <a:lnTo>
                    <a:pt x="0" y="47"/>
                  </a:lnTo>
                  <a:lnTo>
                    <a:pt x="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4" name="Freeform 597"/>
            <p:cNvSpPr>
              <a:spLocks/>
            </p:cNvSpPr>
            <p:nvPr/>
          </p:nvSpPr>
          <p:spPr bwMode="auto">
            <a:xfrm>
              <a:off x="3946" y="3348"/>
              <a:ext cx="31" cy="63"/>
            </a:xfrm>
            <a:custGeom>
              <a:avLst/>
              <a:gdLst>
                <a:gd name="T0" fmla="*/ 6 w 31"/>
                <a:gd name="T1" fmla="*/ 55 h 63"/>
                <a:gd name="T2" fmla="*/ 8 w 31"/>
                <a:gd name="T3" fmla="*/ 61 h 63"/>
                <a:gd name="T4" fmla="*/ 31 w 31"/>
                <a:gd name="T5" fmla="*/ 1 h 63"/>
                <a:gd name="T6" fmla="*/ 23 w 31"/>
                <a:gd name="T7" fmla="*/ 0 h 63"/>
                <a:gd name="T8" fmla="*/ 2 w 31"/>
                <a:gd name="T9" fmla="*/ 57 h 63"/>
                <a:gd name="T10" fmla="*/ 6 w 31"/>
                <a:gd name="T11" fmla="*/ 63 h 63"/>
                <a:gd name="T12" fmla="*/ 2 w 31"/>
                <a:gd name="T13" fmla="*/ 57 h 63"/>
                <a:gd name="T14" fmla="*/ 0 w 31"/>
                <a:gd name="T15" fmla="*/ 63 h 63"/>
                <a:gd name="T16" fmla="*/ 6 w 31"/>
                <a:gd name="T17" fmla="*/ 63 h 63"/>
                <a:gd name="T18" fmla="*/ 6 w 31"/>
                <a:gd name="T19" fmla="*/ 55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3"/>
                <a:gd name="T32" fmla="*/ 31 w 31"/>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3">
                  <a:moveTo>
                    <a:pt x="6" y="55"/>
                  </a:moveTo>
                  <a:lnTo>
                    <a:pt x="8" y="61"/>
                  </a:lnTo>
                  <a:lnTo>
                    <a:pt x="31" y="1"/>
                  </a:lnTo>
                  <a:lnTo>
                    <a:pt x="23" y="0"/>
                  </a:lnTo>
                  <a:lnTo>
                    <a:pt x="2" y="57"/>
                  </a:lnTo>
                  <a:lnTo>
                    <a:pt x="6" y="63"/>
                  </a:lnTo>
                  <a:lnTo>
                    <a:pt x="2" y="57"/>
                  </a:lnTo>
                  <a:lnTo>
                    <a:pt x="0" y="63"/>
                  </a:lnTo>
                  <a:lnTo>
                    <a:pt x="6" y="63"/>
                  </a:lnTo>
                  <a:lnTo>
                    <a:pt x="6"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5" name="Freeform 598"/>
            <p:cNvSpPr>
              <a:spLocks/>
            </p:cNvSpPr>
            <p:nvPr/>
          </p:nvSpPr>
          <p:spPr bwMode="auto">
            <a:xfrm>
              <a:off x="3952" y="3401"/>
              <a:ext cx="353" cy="10"/>
            </a:xfrm>
            <a:custGeom>
              <a:avLst/>
              <a:gdLst>
                <a:gd name="T0" fmla="*/ 346 w 353"/>
                <a:gd name="T1" fmla="*/ 4 h 10"/>
                <a:gd name="T2" fmla="*/ 349 w 353"/>
                <a:gd name="T3" fmla="*/ 0 h 10"/>
                <a:gd name="T4" fmla="*/ 0 w 353"/>
                <a:gd name="T5" fmla="*/ 2 h 10"/>
                <a:gd name="T6" fmla="*/ 0 w 353"/>
                <a:gd name="T7" fmla="*/ 10 h 10"/>
                <a:gd name="T8" fmla="*/ 349 w 353"/>
                <a:gd name="T9" fmla="*/ 10 h 10"/>
                <a:gd name="T10" fmla="*/ 353 w 353"/>
                <a:gd name="T11" fmla="*/ 4 h 10"/>
                <a:gd name="T12" fmla="*/ 349 w 353"/>
                <a:gd name="T13" fmla="*/ 10 h 10"/>
                <a:gd name="T14" fmla="*/ 353 w 353"/>
                <a:gd name="T15" fmla="*/ 10 h 10"/>
                <a:gd name="T16" fmla="*/ 353 w 353"/>
                <a:gd name="T17" fmla="*/ 4 h 10"/>
                <a:gd name="T18" fmla="*/ 346 w 353"/>
                <a:gd name="T19" fmla="*/ 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3"/>
                <a:gd name="T31" fmla="*/ 0 h 10"/>
                <a:gd name="T32" fmla="*/ 353 w 353"/>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3" h="10">
                  <a:moveTo>
                    <a:pt x="346" y="4"/>
                  </a:moveTo>
                  <a:lnTo>
                    <a:pt x="349" y="0"/>
                  </a:lnTo>
                  <a:lnTo>
                    <a:pt x="0" y="2"/>
                  </a:lnTo>
                  <a:lnTo>
                    <a:pt x="0" y="10"/>
                  </a:lnTo>
                  <a:lnTo>
                    <a:pt x="349" y="10"/>
                  </a:lnTo>
                  <a:lnTo>
                    <a:pt x="353" y="4"/>
                  </a:lnTo>
                  <a:lnTo>
                    <a:pt x="349" y="10"/>
                  </a:lnTo>
                  <a:lnTo>
                    <a:pt x="353" y="10"/>
                  </a:lnTo>
                  <a:lnTo>
                    <a:pt x="353" y="4"/>
                  </a:lnTo>
                  <a:lnTo>
                    <a:pt x="34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6" name="Rectangle 599"/>
            <p:cNvSpPr>
              <a:spLocks noChangeArrowheads="1"/>
            </p:cNvSpPr>
            <p:nvPr/>
          </p:nvSpPr>
          <p:spPr bwMode="auto">
            <a:xfrm>
              <a:off x="4298" y="3006"/>
              <a:ext cx="7" cy="3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337" name="Freeform 600"/>
            <p:cNvSpPr>
              <a:spLocks/>
            </p:cNvSpPr>
            <p:nvPr/>
          </p:nvSpPr>
          <p:spPr bwMode="auto">
            <a:xfrm>
              <a:off x="4217" y="2912"/>
              <a:ext cx="88" cy="94"/>
            </a:xfrm>
            <a:custGeom>
              <a:avLst/>
              <a:gdLst>
                <a:gd name="T0" fmla="*/ 0 w 88"/>
                <a:gd name="T1" fmla="*/ 7 h 94"/>
                <a:gd name="T2" fmla="*/ 17 w 88"/>
                <a:gd name="T3" fmla="*/ 9 h 94"/>
                <a:gd name="T4" fmla="*/ 33 w 88"/>
                <a:gd name="T5" fmla="*/ 13 h 94"/>
                <a:gd name="T6" fmla="*/ 46 w 88"/>
                <a:gd name="T7" fmla="*/ 23 h 94"/>
                <a:gd name="T8" fmla="*/ 58 w 88"/>
                <a:gd name="T9" fmla="*/ 32 h 94"/>
                <a:gd name="T10" fmla="*/ 67 w 88"/>
                <a:gd name="T11" fmla="*/ 46 h 94"/>
                <a:gd name="T12" fmla="*/ 75 w 88"/>
                <a:gd name="T13" fmla="*/ 61 h 94"/>
                <a:gd name="T14" fmla="*/ 79 w 88"/>
                <a:gd name="T15" fmla="*/ 76 h 94"/>
                <a:gd name="T16" fmla="*/ 81 w 88"/>
                <a:gd name="T17" fmla="*/ 94 h 94"/>
                <a:gd name="T18" fmla="*/ 88 w 88"/>
                <a:gd name="T19" fmla="*/ 94 h 94"/>
                <a:gd name="T20" fmla="*/ 86 w 88"/>
                <a:gd name="T21" fmla="*/ 75 h 94"/>
                <a:gd name="T22" fmla="*/ 81 w 88"/>
                <a:gd name="T23" fmla="*/ 57 h 94"/>
                <a:gd name="T24" fmla="*/ 75 w 88"/>
                <a:gd name="T25" fmla="*/ 42 h 94"/>
                <a:gd name="T26" fmla="*/ 63 w 88"/>
                <a:gd name="T27" fmla="*/ 27 h 94"/>
                <a:gd name="T28" fmla="*/ 50 w 88"/>
                <a:gd name="T29" fmla="*/ 15 h 94"/>
                <a:gd name="T30" fmla="*/ 34 w 88"/>
                <a:gd name="T31" fmla="*/ 7 h 94"/>
                <a:gd name="T32" fmla="*/ 17 w 88"/>
                <a:gd name="T33" fmla="*/ 2 h 94"/>
                <a:gd name="T34" fmla="*/ 0 w 88"/>
                <a:gd name="T35" fmla="*/ 0 h 94"/>
                <a:gd name="T36" fmla="*/ 0 w 88"/>
                <a:gd name="T37" fmla="*/ 7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94"/>
                <a:gd name="T59" fmla="*/ 88 w 88"/>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94">
                  <a:moveTo>
                    <a:pt x="0" y="7"/>
                  </a:moveTo>
                  <a:lnTo>
                    <a:pt x="17" y="9"/>
                  </a:lnTo>
                  <a:lnTo>
                    <a:pt x="33" y="13"/>
                  </a:lnTo>
                  <a:lnTo>
                    <a:pt x="46" y="23"/>
                  </a:lnTo>
                  <a:lnTo>
                    <a:pt x="58" y="32"/>
                  </a:lnTo>
                  <a:lnTo>
                    <a:pt x="67" y="46"/>
                  </a:lnTo>
                  <a:lnTo>
                    <a:pt x="75" y="61"/>
                  </a:lnTo>
                  <a:lnTo>
                    <a:pt x="79" y="76"/>
                  </a:lnTo>
                  <a:lnTo>
                    <a:pt x="81" y="94"/>
                  </a:lnTo>
                  <a:lnTo>
                    <a:pt x="88" y="94"/>
                  </a:lnTo>
                  <a:lnTo>
                    <a:pt x="86" y="75"/>
                  </a:lnTo>
                  <a:lnTo>
                    <a:pt x="81" y="57"/>
                  </a:lnTo>
                  <a:lnTo>
                    <a:pt x="75" y="42"/>
                  </a:lnTo>
                  <a:lnTo>
                    <a:pt x="63" y="27"/>
                  </a:lnTo>
                  <a:lnTo>
                    <a:pt x="50" y="15"/>
                  </a:lnTo>
                  <a:lnTo>
                    <a:pt x="34" y="7"/>
                  </a:lnTo>
                  <a:lnTo>
                    <a:pt x="17" y="2"/>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38" name="Rectangle 601"/>
            <p:cNvSpPr>
              <a:spLocks noChangeArrowheads="1"/>
            </p:cNvSpPr>
            <p:nvPr/>
          </p:nvSpPr>
          <p:spPr bwMode="auto">
            <a:xfrm>
              <a:off x="4048" y="2912"/>
              <a:ext cx="16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339" name="Freeform 602"/>
            <p:cNvSpPr>
              <a:spLocks/>
            </p:cNvSpPr>
            <p:nvPr/>
          </p:nvSpPr>
          <p:spPr bwMode="auto">
            <a:xfrm>
              <a:off x="4014" y="2900"/>
              <a:ext cx="34" cy="19"/>
            </a:xfrm>
            <a:custGeom>
              <a:avLst/>
              <a:gdLst>
                <a:gd name="T0" fmla="*/ 3 w 34"/>
                <a:gd name="T1" fmla="*/ 8 h 19"/>
                <a:gd name="T2" fmla="*/ 0 w 34"/>
                <a:gd name="T3" fmla="*/ 6 h 19"/>
                <a:gd name="T4" fmla="*/ 5 w 34"/>
                <a:gd name="T5" fmla="*/ 10 h 19"/>
                <a:gd name="T6" fmla="*/ 11 w 34"/>
                <a:gd name="T7" fmla="*/ 14 h 19"/>
                <a:gd name="T8" fmla="*/ 15 w 34"/>
                <a:gd name="T9" fmla="*/ 16 h 19"/>
                <a:gd name="T10" fmla="*/ 21 w 34"/>
                <a:gd name="T11" fmla="*/ 17 h 19"/>
                <a:gd name="T12" fmla="*/ 26 w 34"/>
                <a:gd name="T13" fmla="*/ 17 h 19"/>
                <a:gd name="T14" fmla="*/ 30 w 34"/>
                <a:gd name="T15" fmla="*/ 19 h 19"/>
                <a:gd name="T16" fmla="*/ 32 w 34"/>
                <a:gd name="T17" fmla="*/ 19 h 19"/>
                <a:gd name="T18" fmla="*/ 34 w 34"/>
                <a:gd name="T19" fmla="*/ 19 h 19"/>
                <a:gd name="T20" fmla="*/ 34 w 34"/>
                <a:gd name="T21" fmla="*/ 12 h 19"/>
                <a:gd name="T22" fmla="*/ 32 w 34"/>
                <a:gd name="T23" fmla="*/ 10 h 19"/>
                <a:gd name="T24" fmla="*/ 28 w 34"/>
                <a:gd name="T25" fmla="*/ 10 h 19"/>
                <a:gd name="T26" fmla="*/ 23 w 34"/>
                <a:gd name="T27" fmla="*/ 8 h 19"/>
                <a:gd name="T28" fmla="*/ 19 w 34"/>
                <a:gd name="T29" fmla="*/ 8 h 19"/>
                <a:gd name="T30" fmla="*/ 13 w 34"/>
                <a:gd name="T31" fmla="*/ 6 h 19"/>
                <a:gd name="T32" fmla="*/ 9 w 34"/>
                <a:gd name="T33" fmla="*/ 4 h 19"/>
                <a:gd name="T34" fmla="*/ 5 w 34"/>
                <a:gd name="T35" fmla="*/ 0 h 19"/>
                <a:gd name="T36" fmla="*/ 3 w 34"/>
                <a:gd name="T37" fmla="*/ 0 h 19"/>
                <a:gd name="T38" fmla="*/ 3 w 34"/>
                <a:gd name="T39" fmla="*/ 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19"/>
                <a:gd name="T62" fmla="*/ 34 w 34"/>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19">
                  <a:moveTo>
                    <a:pt x="3" y="8"/>
                  </a:moveTo>
                  <a:lnTo>
                    <a:pt x="0" y="6"/>
                  </a:lnTo>
                  <a:lnTo>
                    <a:pt x="5" y="10"/>
                  </a:lnTo>
                  <a:lnTo>
                    <a:pt x="11" y="14"/>
                  </a:lnTo>
                  <a:lnTo>
                    <a:pt x="15" y="16"/>
                  </a:lnTo>
                  <a:lnTo>
                    <a:pt x="21" y="17"/>
                  </a:lnTo>
                  <a:lnTo>
                    <a:pt x="26" y="17"/>
                  </a:lnTo>
                  <a:lnTo>
                    <a:pt x="30" y="19"/>
                  </a:lnTo>
                  <a:lnTo>
                    <a:pt x="32" y="19"/>
                  </a:lnTo>
                  <a:lnTo>
                    <a:pt x="34" y="19"/>
                  </a:lnTo>
                  <a:lnTo>
                    <a:pt x="34" y="12"/>
                  </a:lnTo>
                  <a:lnTo>
                    <a:pt x="32" y="10"/>
                  </a:lnTo>
                  <a:lnTo>
                    <a:pt x="28" y="10"/>
                  </a:lnTo>
                  <a:lnTo>
                    <a:pt x="23" y="8"/>
                  </a:lnTo>
                  <a:lnTo>
                    <a:pt x="19" y="8"/>
                  </a:lnTo>
                  <a:lnTo>
                    <a:pt x="13" y="6"/>
                  </a:lnTo>
                  <a:lnTo>
                    <a:pt x="9" y="4"/>
                  </a:lnTo>
                  <a:lnTo>
                    <a:pt x="5" y="0"/>
                  </a:lnTo>
                  <a:lnTo>
                    <a:pt x="3" y="0"/>
                  </a:ln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0" name="Freeform 603"/>
            <p:cNvSpPr>
              <a:spLocks/>
            </p:cNvSpPr>
            <p:nvPr/>
          </p:nvSpPr>
          <p:spPr bwMode="auto">
            <a:xfrm>
              <a:off x="3994" y="2670"/>
              <a:ext cx="219" cy="270"/>
            </a:xfrm>
            <a:custGeom>
              <a:avLst/>
              <a:gdLst>
                <a:gd name="T0" fmla="*/ 116 w 219"/>
                <a:gd name="T1" fmla="*/ 270 h 270"/>
                <a:gd name="T2" fmla="*/ 125 w 219"/>
                <a:gd name="T3" fmla="*/ 269 h 270"/>
                <a:gd name="T4" fmla="*/ 137 w 219"/>
                <a:gd name="T5" fmla="*/ 267 h 270"/>
                <a:gd name="T6" fmla="*/ 146 w 219"/>
                <a:gd name="T7" fmla="*/ 265 h 270"/>
                <a:gd name="T8" fmla="*/ 156 w 219"/>
                <a:gd name="T9" fmla="*/ 259 h 270"/>
                <a:gd name="T10" fmla="*/ 175 w 219"/>
                <a:gd name="T11" fmla="*/ 249 h 270"/>
                <a:gd name="T12" fmla="*/ 190 w 219"/>
                <a:gd name="T13" fmla="*/ 236 h 270"/>
                <a:gd name="T14" fmla="*/ 204 w 219"/>
                <a:gd name="T15" fmla="*/ 219 h 270"/>
                <a:gd name="T16" fmla="*/ 213 w 219"/>
                <a:gd name="T17" fmla="*/ 201 h 270"/>
                <a:gd name="T18" fmla="*/ 215 w 219"/>
                <a:gd name="T19" fmla="*/ 190 h 270"/>
                <a:gd name="T20" fmla="*/ 219 w 219"/>
                <a:gd name="T21" fmla="*/ 180 h 270"/>
                <a:gd name="T22" fmla="*/ 219 w 219"/>
                <a:gd name="T23" fmla="*/ 169 h 270"/>
                <a:gd name="T24" fmla="*/ 219 w 219"/>
                <a:gd name="T25" fmla="*/ 159 h 270"/>
                <a:gd name="T26" fmla="*/ 217 w 219"/>
                <a:gd name="T27" fmla="*/ 105 h 270"/>
                <a:gd name="T28" fmla="*/ 217 w 219"/>
                <a:gd name="T29" fmla="*/ 94 h 270"/>
                <a:gd name="T30" fmla="*/ 215 w 219"/>
                <a:gd name="T31" fmla="*/ 84 h 270"/>
                <a:gd name="T32" fmla="*/ 211 w 219"/>
                <a:gd name="T33" fmla="*/ 73 h 270"/>
                <a:gd name="T34" fmla="*/ 208 w 219"/>
                <a:gd name="T35" fmla="*/ 63 h 270"/>
                <a:gd name="T36" fmla="*/ 196 w 219"/>
                <a:gd name="T37" fmla="*/ 46 h 270"/>
                <a:gd name="T38" fmla="*/ 183 w 219"/>
                <a:gd name="T39" fmla="*/ 30 h 270"/>
                <a:gd name="T40" fmla="*/ 167 w 219"/>
                <a:gd name="T41" fmla="*/ 17 h 270"/>
                <a:gd name="T42" fmla="*/ 148 w 219"/>
                <a:gd name="T43" fmla="*/ 7 h 270"/>
                <a:gd name="T44" fmla="*/ 139 w 219"/>
                <a:gd name="T45" fmla="*/ 4 h 270"/>
                <a:gd name="T46" fmla="*/ 127 w 219"/>
                <a:gd name="T47" fmla="*/ 2 h 270"/>
                <a:gd name="T48" fmla="*/ 116 w 219"/>
                <a:gd name="T49" fmla="*/ 2 h 270"/>
                <a:gd name="T50" fmla="*/ 106 w 219"/>
                <a:gd name="T51" fmla="*/ 0 h 270"/>
                <a:gd name="T52" fmla="*/ 94 w 219"/>
                <a:gd name="T53" fmla="*/ 2 h 270"/>
                <a:gd name="T54" fmla="*/ 83 w 219"/>
                <a:gd name="T55" fmla="*/ 4 h 270"/>
                <a:gd name="T56" fmla="*/ 73 w 219"/>
                <a:gd name="T57" fmla="*/ 7 h 270"/>
                <a:gd name="T58" fmla="*/ 64 w 219"/>
                <a:gd name="T59" fmla="*/ 11 h 270"/>
                <a:gd name="T60" fmla="*/ 45 w 219"/>
                <a:gd name="T61" fmla="*/ 21 h 270"/>
                <a:gd name="T62" fmla="*/ 29 w 219"/>
                <a:gd name="T63" fmla="*/ 34 h 270"/>
                <a:gd name="T64" fmla="*/ 18 w 219"/>
                <a:gd name="T65" fmla="*/ 52 h 270"/>
                <a:gd name="T66" fmla="*/ 8 w 219"/>
                <a:gd name="T67" fmla="*/ 71 h 270"/>
                <a:gd name="T68" fmla="*/ 4 w 219"/>
                <a:gd name="T69" fmla="*/ 80 h 270"/>
                <a:gd name="T70" fmla="*/ 2 w 219"/>
                <a:gd name="T71" fmla="*/ 92 h 270"/>
                <a:gd name="T72" fmla="*/ 0 w 219"/>
                <a:gd name="T73" fmla="*/ 102 h 270"/>
                <a:gd name="T74" fmla="*/ 0 w 219"/>
                <a:gd name="T75" fmla="*/ 113 h 270"/>
                <a:gd name="T76" fmla="*/ 2 w 219"/>
                <a:gd name="T77" fmla="*/ 167 h 270"/>
                <a:gd name="T78" fmla="*/ 4 w 219"/>
                <a:gd name="T79" fmla="*/ 176 h 270"/>
                <a:gd name="T80" fmla="*/ 6 w 219"/>
                <a:gd name="T81" fmla="*/ 188 h 270"/>
                <a:gd name="T82" fmla="*/ 8 w 219"/>
                <a:gd name="T83" fmla="*/ 198 h 270"/>
                <a:gd name="T84" fmla="*/ 12 w 219"/>
                <a:gd name="T85" fmla="*/ 207 h 270"/>
                <a:gd name="T86" fmla="*/ 23 w 219"/>
                <a:gd name="T87" fmla="*/ 226 h 270"/>
                <a:gd name="T88" fmla="*/ 37 w 219"/>
                <a:gd name="T89" fmla="*/ 242 h 270"/>
                <a:gd name="T90" fmla="*/ 54 w 219"/>
                <a:gd name="T91" fmla="*/ 253 h 270"/>
                <a:gd name="T92" fmla="*/ 71 w 219"/>
                <a:gd name="T93" fmla="*/ 263 h 270"/>
                <a:gd name="T94" fmla="*/ 83 w 219"/>
                <a:gd name="T95" fmla="*/ 267 h 270"/>
                <a:gd name="T96" fmla="*/ 92 w 219"/>
                <a:gd name="T97" fmla="*/ 269 h 270"/>
                <a:gd name="T98" fmla="*/ 104 w 219"/>
                <a:gd name="T99" fmla="*/ 270 h 270"/>
                <a:gd name="T100" fmla="*/ 116 w 219"/>
                <a:gd name="T101" fmla="*/ 270 h 2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9"/>
                <a:gd name="T154" fmla="*/ 0 h 270"/>
                <a:gd name="T155" fmla="*/ 219 w 219"/>
                <a:gd name="T156" fmla="*/ 270 h 27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9" h="270">
                  <a:moveTo>
                    <a:pt x="116" y="270"/>
                  </a:moveTo>
                  <a:lnTo>
                    <a:pt x="125" y="269"/>
                  </a:lnTo>
                  <a:lnTo>
                    <a:pt x="137" y="267"/>
                  </a:lnTo>
                  <a:lnTo>
                    <a:pt x="146" y="265"/>
                  </a:lnTo>
                  <a:lnTo>
                    <a:pt x="156" y="259"/>
                  </a:lnTo>
                  <a:lnTo>
                    <a:pt x="175" y="249"/>
                  </a:lnTo>
                  <a:lnTo>
                    <a:pt x="190" y="236"/>
                  </a:lnTo>
                  <a:lnTo>
                    <a:pt x="204" y="219"/>
                  </a:lnTo>
                  <a:lnTo>
                    <a:pt x="213" y="201"/>
                  </a:lnTo>
                  <a:lnTo>
                    <a:pt x="215" y="190"/>
                  </a:lnTo>
                  <a:lnTo>
                    <a:pt x="219" y="180"/>
                  </a:lnTo>
                  <a:lnTo>
                    <a:pt x="219" y="169"/>
                  </a:lnTo>
                  <a:lnTo>
                    <a:pt x="219" y="159"/>
                  </a:lnTo>
                  <a:lnTo>
                    <a:pt x="217" y="105"/>
                  </a:lnTo>
                  <a:lnTo>
                    <a:pt x="217" y="94"/>
                  </a:lnTo>
                  <a:lnTo>
                    <a:pt x="215" y="84"/>
                  </a:lnTo>
                  <a:lnTo>
                    <a:pt x="211" y="73"/>
                  </a:lnTo>
                  <a:lnTo>
                    <a:pt x="208" y="63"/>
                  </a:lnTo>
                  <a:lnTo>
                    <a:pt x="196" y="46"/>
                  </a:lnTo>
                  <a:lnTo>
                    <a:pt x="183" y="30"/>
                  </a:lnTo>
                  <a:lnTo>
                    <a:pt x="167" y="17"/>
                  </a:lnTo>
                  <a:lnTo>
                    <a:pt x="148" y="7"/>
                  </a:lnTo>
                  <a:lnTo>
                    <a:pt x="139" y="4"/>
                  </a:lnTo>
                  <a:lnTo>
                    <a:pt x="127" y="2"/>
                  </a:lnTo>
                  <a:lnTo>
                    <a:pt x="116" y="2"/>
                  </a:lnTo>
                  <a:lnTo>
                    <a:pt x="106" y="0"/>
                  </a:lnTo>
                  <a:lnTo>
                    <a:pt x="94" y="2"/>
                  </a:lnTo>
                  <a:lnTo>
                    <a:pt x="83" y="4"/>
                  </a:lnTo>
                  <a:lnTo>
                    <a:pt x="73" y="7"/>
                  </a:lnTo>
                  <a:lnTo>
                    <a:pt x="64" y="11"/>
                  </a:lnTo>
                  <a:lnTo>
                    <a:pt x="45" y="21"/>
                  </a:lnTo>
                  <a:lnTo>
                    <a:pt x="29" y="34"/>
                  </a:lnTo>
                  <a:lnTo>
                    <a:pt x="18" y="52"/>
                  </a:lnTo>
                  <a:lnTo>
                    <a:pt x="8" y="71"/>
                  </a:lnTo>
                  <a:lnTo>
                    <a:pt x="4" y="80"/>
                  </a:lnTo>
                  <a:lnTo>
                    <a:pt x="2" y="92"/>
                  </a:lnTo>
                  <a:lnTo>
                    <a:pt x="0" y="102"/>
                  </a:lnTo>
                  <a:lnTo>
                    <a:pt x="0" y="113"/>
                  </a:lnTo>
                  <a:lnTo>
                    <a:pt x="2" y="167"/>
                  </a:lnTo>
                  <a:lnTo>
                    <a:pt x="4" y="176"/>
                  </a:lnTo>
                  <a:lnTo>
                    <a:pt x="6" y="188"/>
                  </a:lnTo>
                  <a:lnTo>
                    <a:pt x="8" y="198"/>
                  </a:lnTo>
                  <a:lnTo>
                    <a:pt x="12" y="207"/>
                  </a:lnTo>
                  <a:lnTo>
                    <a:pt x="23" y="226"/>
                  </a:lnTo>
                  <a:lnTo>
                    <a:pt x="37" y="242"/>
                  </a:lnTo>
                  <a:lnTo>
                    <a:pt x="54" y="253"/>
                  </a:lnTo>
                  <a:lnTo>
                    <a:pt x="71" y="263"/>
                  </a:lnTo>
                  <a:lnTo>
                    <a:pt x="83" y="267"/>
                  </a:lnTo>
                  <a:lnTo>
                    <a:pt x="92" y="269"/>
                  </a:lnTo>
                  <a:lnTo>
                    <a:pt x="104" y="270"/>
                  </a:lnTo>
                  <a:lnTo>
                    <a:pt x="116" y="27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1" name="Freeform 604"/>
            <p:cNvSpPr>
              <a:spLocks/>
            </p:cNvSpPr>
            <p:nvPr/>
          </p:nvSpPr>
          <p:spPr bwMode="auto">
            <a:xfrm>
              <a:off x="4108" y="2829"/>
              <a:ext cx="111" cy="115"/>
            </a:xfrm>
            <a:custGeom>
              <a:avLst/>
              <a:gdLst>
                <a:gd name="T0" fmla="*/ 101 w 111"/>
                <a:gd name="T1" fmla="*/ 0 h 115"/>
                <a:gd name="T2" fmla="*/ 101 w 111"/>
                <a:gd name="T3" fmla="*/ 10 h 115"/>
                <a:gd name="T4" fmla="*/ 101 w 111"/>
                <a:gd name="T5" fmla="*/ 21 h 115"/>
                <a:gd name="T6" fmla="*/ 97 w 111"/>
                <a:gd name="T7" fmla="*/ 31 h 115"/>
                <a:gd name="T8" fmla="*/ 96 w 111"/>
                <a:gd name="T9" fmla="*/ 40 h 115"/>
                <a:gd name="T10" fmla="*/ 86 w 111"/>
                <a:gd name="T11" fmla="*/ 58 h 115"/>
                <a:gd name="T12" fmla="*/ 74 w 111"/>
                <a:gd name="T13" fmla="*/ 73 h 115"/>
                <a:gd name="T14" fmla="*/ 59 w 111"/>
                <a:gd name="T15" fmla="*/ 87 h 115"/>
                <a:gd name="T16" fmla="*/ 40 w 111"/>
                <a:gd name="T17" fmla="*/ 98 h 115"/>
                <a:gd name="T18" fmla="*/ 32 w 111"/>
                <a:gd name="T19" fmla="*/ 102 h 115"/>
                <a:gd name="T20" fmla="*/ 21 w 111"/>
                <a:gd name="T21" fmla="*/ 104 h 115"/>
                <a:gd name="T22" fmla="*/ 11 w 111"/>
                <a:gd name="T23" fmla="*/ 106 h 115"/>
                <a:gd name="T24" fmla="*/ 0 w 111"/>
                <a:gd name="T25" fmla="*/ 108 h 115"/>
                <a:gd name="T26" fmla="*/ 2 w 111"/>
                <a:gd name="T27" fmla="*/ 115 h 115"/>
                <a:gd name="T28" fmla="*/ 13 w 111"/>
                <a:gd name="T29" fmla="*/ 113 h 115"/>
                <a:gd name="T30" fmla="*/ 23 w 111"/>
                <a:gd name="T31" fmla="*/ 111 h 115"/>
                <a:gd name="T32" fmla="*/ 34 w 111"/>
                <a:gd name="T33" fmla="*/ 108 h 115"/>
                <a:gd name="T34" fmla="*/ 44 w 111"/>
                <a:gd name="T35" fmla="*/ 104 h 115"/>
                <a:gd name="T36" fmla="*/ 63 w 111"/>
                <a:gd name="T37" fmla="*/ 94 h 115"/>
                <a:gd name="T38" fmla="*/ 80 w 111"/>
                <a:gd name="T39" fmla="*/ 79 h 115"/>
                <a:gd name="T40" fmla="*/ 92 w 111"/>
                <a:gd name="T41" fmla="*/ 62 h 115"/>
                <a:gd name="T42" fmla="*/ 103 w 111"/>
                <a:gd name="T43" fmla="*/ 42 h 115"/>
                <a:gd name="T44" fmla="*/ 105 w 111"/>
                <a:gd name="T45" fmla="*/ 33 h 115"/>
                <a:gd name="T46" fmla="*/ 109 w 111"/>
                <a:gd name="T47" fmla="*/ 21 h 115"/>
                <a:gd name="T48" fmla="*/ 109 w 111"/>
                <a:gd name="T49" fmla="*/ 10 h 115"/>
                <a:gd name="T50" fmla="*/ 111 w 111"/>
                <a:gd name="T51" fmla="*/ 0 h 115"/>
                <a:gd name="T52" fmla="*/ 101 w 111"/>
                <a:gd name="T53" fmla="*/ 0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1"/>
                <a:gd name="T82" fmla="*/ 0 h 115"/>
                <a:gd name="T83" fmla="*/ 111 w 111"/>
                <a:gd name="T84" fmla="*/ 115 h 11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1" h="115">
                  <a:moveTo>
                    <a:pt x="101" y="0"/>
                  </a:moveTo>
                  <a:lnTo>
                    <a:pt x="101" y="10"/>
                  </a:lnTo>
                  <a:lnTo>
                    <a:pt x="101" y="21"/>
                  </a:lnTo>
                  <a:lnTo>
                    <a:pt x="97" y="31"/>
                  </a:lnTo>
                  <a:lnTo>
                    <a:pt x="96" y="40"/>
                  </a:lnTo>
                  <a:lnTo>
                    <a:pt x="86" y="58"/>
                  </a:lnTo>
                  <a:lnTo>
                    <a:pt x="74" y="73"/>
                  </a:lnTo>
                  <a:lnTo>
                    <a:pt x="59" y="87"/>
                  </a:lnTo>
                  <a:lnTo>
                    <a:pt x="40" y="98"/>
                  </a:lnTo>
                  <a:lnTo>
                    <a:pt x="32" y="102"/>
                  </a:lnTo>
                  <a:lnTo>
                    <a:pt x="21" y="104"/>
                  </a:lnTo>
                  <a:lnTo>
                    <a:pt x="11" y="106"/>
                  </a:lnTo>
                  <a:lnTo>
                    <a:pt x="0" y="108"/>
                  </a:lnTo>
                  <a:lnTo>
                    <a:pt x="2" y="115"/>
                  </a:lnTo>
                  <a:lnTo>
                    <a:pt x="13" y="113"/>
                  </a:lnTo>
                  <a:lnTo>
                    <a:pt x="23" y="111"/>
                  </a:lnTo>
                  <a:lnTo>
                    <a:pt x="34" y="108"/>
                  </a:lnTo>
                  <a:lnTo>
                    <a:pt x="44" y="104"/>
                  </a:lnTo>
                  <a:lnTo>
                    <a:pt x="63" y="94"/>
                  </a:lnTo>
                  <a:lnTo>
                    <a:pt x="80" y="79"/>
                  </a:lnTo>
                  <a:lnTo>
                    <a:pt x="92" y="62"/>
                  </a:lnTo>
                  <a:lnTo>
                    <a:pt x="103" y="42"/>
                  </a:lnTo>
                  <a:lnTo>
                    <a:pt x="105" y="33"/>
                  </a:lnTo>
                  <a:lnTo>
                    <a:pt x="109" y="21"/>
                  </a:lnTo>
                  <a:lnTo>
                    <a:pt x="109" y="10"/>
                  </a:lnTo>
                  <a:lnTo>
                    <a:pt x="111" y="0"/>
                  </a:lnTo>
                  <a:lnTo>
                    <a:pt x="10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2" name="Freeform 605"/>
            <p:cNvSpPr>
              <a:spLocks/>
            </p:cNvSpPr>
            <p:nvPr/>
          </p:nvSpPr>
          <p:spPr bwMode="auto">
            <a:xfrm>
              <a:off x="4207" y="2775"/>
              <a:ext cx="12" cy="54"/>
            </a:xfrm>
            <a:custGeom>
              <a:avLst/>
              <a:gdLst>
                <a:gd name="T0" fmla="*/ 0 w 12"/>
                <a:gd name="T1" fmla="*/ 0 h 54"/>
                <a:gd name="T2" fmla="*/ 2 w 12"/>
                <a:gd name="T3" fmla="*/ 54 h 54"/>
                <a:gd name="T4" fmla="*/ 12 w 12"/>
                <a:gd name="T5" fmla="*/ 54 h 54"/>
                <a:gd name="T6" fmla="*/ 8 w 12"/>
                <a:gd name="T7" fmla="*/ 0 h 54"/>
                <a:gd name="T8" fmla="*/ 0 w 12"/>
                <a:gd name="T9" fmla="*/ 0 h 54"/>
                <a:gd name="T10" fmla="*/ 0 60000 65536"/>
                <a:gd name="T11" fmla="*/ 0 60000 65536"/>
                <a:gd name="T12" fmla="*/ 0 60000 65536"/>
                <a:gd name="T13" fmla="*/ 0 60000 65536"/>
                <a:gd name="T14" fmla="*/ 0 60000 65536"/>
                <a:gd name="T15" fmla="*/ 0 w 12"/>
                <a:gd name="T16" fmla="*/ 0 h 54"/>
                <a:gd name="T17" fmla="*/ 12 w 12"/>
                <a:gd name="T18" fmla="*/ 54 h 54"/>
              </a:gdLst>
              <a:ahLst/>
              <a:cxnLst>
                <a:cxn ang="T10">
                  <a:pos x="T0" y="T1"/>
                </a:cxn>
                <a:cxn ang="T11">
                  <a:pos x="T2" y="T3"/>
                </a:cxn>
                <a:cxn ang="T12">
                  <a:pos x="T4" y="T5"/>
                </a:cxn>
                <a:cxn ang="T13">
                  <a:pos x="T6" y="T7"/>
                </a:cxn>
                <a:cxn ang="T14">
                  <a:pos x="T8" y="T9"/>
                </a:cxn>
              </a:cxnLst>
              <a:rect l="T15" t="T16" r="T17" b="T18"/>
              <a:pathLst>
                <a:path w="12" h="54">
                  <a:moveTo>
                    <a:pt x="0" y="0"/>
                  </a:moveTo>
                  <a:lnTo>
                    <a:pt x="2" y="54"/>
                  </a:lnTo>
                  <a:lnTo>
                    <a:pt x="12" y="54"/>
                  </a:lnTo>
                  <a:lnTo>
                    <a:pt x="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3" name="Freeform 606"/>
            <p:cNvSpPr>
              <a:spLocks/>
            </p:cNvSpPr>
            <p:nvPr/>
          </p:nvSpPr>
          <p:spPr bwMode="auto">
            <a:xfrm>
              <a:off x="4100" y="2666"/>
              <a:ext cx="115" cy="109"/>
            </a:xfrm>
            <a:custGeom>
              <a:avLst/>
              <a:gdLst>
                <a:gd name="T0" fmla="*/ 0 w 115"/>
                <a:gd name="T1" fmla="*/ 10 h 109"/>
                <a:gd name="T2" fmla="*/ 10 w 115"/>
                <a:gd name="T3" fmla="*/ 10 h 109"/>
                <a:gd name="T4" fmla="*/ 21 w 115"/>
                <a:gd name="T5" fmla="*/ 10 h 109"/>
                <a:gd name="T6" fmla="*/ 31 w 115"/>
                <a:gd name="T7" fmla="*/ 11 h 109"/>
                <a:gd name="T8" fmla="*/ 40 w 115"/>
                <a:gd name="T9" fmla="*/ 15 h 109"/>
                <a:gd name="T10" fmla="*/ 57 w 115"/>
                <a:gd name="T11" fmla="*/ 25 h 109"/>
                <a:gd name="T12" fmla="*/ 75 w 115"/>
                <a:gd name="T13" fmla="*/ 36 h 109"/>
                <a:gd name="T14" fmla="*/ 88 w 115"/>
                <a:gd name="T15" fmla="*/ 52 h 109"/>
                <a:gd name="T16" fmla="*/ 98 w 115"/>
                <a:gd name="T17" fmla="*/ 69 h 109"/>
                <a:gd name="T18" fmla="*/ 102 w 115"/>
                <a:gd name="T19" fmla="*/ 79 h 109"/>
                <a:gd name="T20" fmla="*/ 105 w 115"/>
                <a:gd name="T21" fmla="*/ 88 h 109"/>
                <a:gd name="T22" fmla="*/ 107 w 115"/>
                <a:gd name="T23" fmla="*/ 100 h 109"/>
                <a:gd name="T24" fmla="*/ 107 w 115"/>
                <a:gd name="T25" fmla="*/ 109 h 109"/>
                <a:gd name="T26" fmla="*/ 115 w 115"/>
                <a:gd name="T27" fmla="*/ 109 h 109"/>
                <a:gd name="T28" fmla="*/ 115 w 115"/>
                <a:gd name="T29" fmla="*/ 98 h 109"/>
                <a:gd name="T30" fmla="*/ 113 w 115"/>
                <a:gd name="T31" fmla="*/ 86 h 109"/>
                <a:gd name="T32" fmla="*/ 109 w 115"/>
                <a:gd name="T33" fmla="*/ 77 h 109"/>
                <a:gd name="T34" fmla="*/ 105 w 115"/>
                <a:gd name="T35" fmla="*/ 65 h 109"/>
                <a:gd name="T36" fmla="*/ 94 w 115"/>
                <a:gd name="T37" fmla="*/ 48 h 109"/>
                <a:gd name="T38" fmla="*/ 80 w 115"/>
                <a:gd name="T39" fmla="*/ 31 h 109"/>
                <a:gd name="T40" fmla="*/ 63 w 115"/>
                <a:gd name="T41" fmla="*/ 17 h 109"/>
                <a:gd name="T42" fmla="*/ 44 w 115"/>
                <a:gd name="T43" fmla="*/ 8 h 109"/>
                <a:gd name="T44" fmla="*/ 33 w 115"/>
                <a:gd name="T45" fmla="*/ 4 h 109"/>
                <a:gd name="T46" fmla="*/ 21 w 115"/>
                <a:gd name="T47" fmla="*/ 2 h 109"/>
                <a:gd name="T48" fmla="*/ 11 w 115"/>
                <a:gd name="T49" fmla="*/ 0 h 109"/>
                <a:gd name="T50" fmla="*/ 0 w 115"/>
                <a:gd name="T51" fmla="*/ 0 h 109"/>
                <a:gd name="T52" fmla="*/ 0 w 115"/>
                <a:gd name="T53" fmla="*/ 10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
                <a:gd name="T82" fmla="*/ 0 h 109"/>
                <a:gd name="T83" fmla="*/ 115 w 115"/>
                <a:gd name="T84" fmla="*/ 109 h 1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 h="109">
                  <a:moveTo>
                    <a:pt x="0" y="10"/>
                  </a:moveTo>
                  <a:lnTo>
                    <a:pt x="10" y="10"/>
                  </a:lnTo>
                  <a:lnTo>
                    <a:pt x="21" y="10"/>
                  </a:lnTo>
                  <a:lnTo>
                    <a:pt x="31" y="11"/>
                  </a:lnTo>
                  <a:lnTo>
                    <a:pt x="40" y="15"/>
                  </a:lnTo>
                  <a:lnTo>
                    <a:pt x="57" y="25"/>
                  </a:lnTo>
                  <a:lnTo>
                    <a:pt x="75" y="36"/>
                  </a:lnTo>
                  <a:lnTo>
                    <a:pt x="88" y="52"/>
                  </a:lnTo>
                  <a:lnTo>
                    <a:pt x="98" y="69"/>
                  </a:lnTo>
                  <a:lnTo>
                    <a:pt x="102" y="79"/>
                  </a:lnTo>
                  <a:lnTo>
                    <a:pt x="105" y="88"/>
                  </a:lnTo>
                  <a:lnTo>
                    <a:pt x="107" y="100"/>
                  </a:lnTo>
                  <a:lnTo>
                    <a:pt x="107" y="109"/>
                  </a:lnTo>
                  <a:lnTo>
                    <a:pt x="115" y="109"/>
                  </a:lnTo>
                  <a:lnTo>
                    <a:pt x="115" y="98"/>
                  </a:lnTo>
                  <a:lnTo>
                    <a:pt x="113" y="86"/>
                  </a:lnTo>
                  <a:lnTo>
                    <a:pt x="109" y="77"/>
                  </a:lnTo>
                  <a:lnTo>
                    <a:pt x="105" y="65"/>
                  </a:lnTo>
                  <a:lnTo>
                    <a:pt x="94" y="48"/>
                  </a:lnTo>
                  <a:lnTo>
                    <a:pt x="80" y="31"/>
                  </a:lnTo>
                  <a:lnTo>
                    <a:pt x="63" y="17"/>
                  </a:lnTo>
                  <a:lnTo>
                    <a:pt x="44" y="8"/>
                  </a:lnTo>
                  <a:lnTo>
                    <a:pt x="33" y="4"/>
                  </a:lnTo>
                  <a:lnTo>
                    <a:pt x="21" y="2"/>
                  </a:lnTo>
                  <a:lnTo>
                    <a:pt x="11" y="0"/>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4" name="Freeform 607"/>
            <p:cNvSpPr>
              <a:spLocks/>
            </p:cNvSpPr>
            <p:nvPr/>
          </p:nvSpPr>
          <p:spPr bwMode="auto">
            <a:xfrm>
              <a:off x="4100" y="2666"/>
              <a:ext cx="0" cy="10"/>
            </a:xfrm>
            <a:custGeom>
              <a:avLst/>
              <a:gdLst>
                <a:gd name="T0" fmla="*/ 10 h 10"/>
                <a:gd name="T1" fmla="*/ 4 h 10"/>
                <a:gd name="T2" fmla="*/ 0 h 10"/>
                <a:gd name="T3" fmla="*/ 10 h 10"/>
                <a:gd name="T4" fmla="*/ 0 60000 65536"/>
                <a:gd name="T5" fmla="*/ 0 60000 65536"/>
                <a:gd name="T6" fmla="*/ 0 60000 65536"/>
                <a:gd name="T7" fmla="*/ 0 60000 65536"/>
                <a:gd name="T8" fmla="*/ 0 h 10"/>
                <a:gd name="T9" fmla="*/ 10 h 10"/>
              </a:gdLst>
              <a:ahLst/>
              <a:cxnLst>
                <a:cxn ang="T4">
                  <a:pos x="0" y="T0"/>
                </a:cxn>
                <a:cxn ang="T5">
                  <a:pos x="0" y="T1"/>
                </a:cxn>
                <a:cxn ang="T6">
                  <a:pos x="0" y="T2"/>
                </a:cxn>
                <a:cxn ang="T7">
                  <a:pos x="0" y="T3"/>
                </a:cxn>
              </a:cxnLst>
              <a:rect l="0" t="T8" r="0" b="T9"/>
              <a:pathLst>
                <a:path h="10">
                  <a:moveTo>
                    <a:pt x="0" y="10"/>
                  </a:moveTo>
                  <a:lnTo>
                    <a:pt x="0" y="4"/>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5" name="Freeform 608"/>
            <p:cNvSpPr>
              <a:spLocks/>
            </p:cNvSpPr>
            <p:nvPr/>
          </p:nvSpPr>
          <p:spPr bwMode="auto">
            <a:xfrm>
              <a:off x="3991" y="2666"/>
              <a:ext cx="109" cy="117"/>
            </a:xfrm>
            <a:custGeom>
              <a:avLst/>
              <a:gdLst>
                <a:gd name="T0" fmla="*/ 7 w 109"/>
                <a:gd name="T1" fmla="*/ 117 h 117"/>
                <a:gd name="T2" fmla="*/ 7 w 109"/>
                <a:gd name="T3" fmla="*/ 106 h 117"/>
                <a:gd name="T4" fmla="*/ 9 w 109"/>
                <a:gd name="T5" fmla="*/ 96 h 117"/>
                <a:gd name="T6" fmla="*/ 11 w 109"/>
                <a:gd name="T7" fmla="*/ 86 h 117"/>
                <a:gd name="T8" fmla="*/ 15 w 109"/>
                <a:gd name="T9" fmla="*/ 77 h 117"/>
                <a:gd name="T10" fmla="*/ 23 w 109"/>
                <a:gd name="T11" fmla="*/ 58 h 117"/>
                <a:gd name="T12" fmla="*/ 36 w 109"/>
                <a:gd name="T13" fmla="*/ 42 h 117"/>
                <a:gd name="T14" fmla="*/ 51 w 109"/>
                <a:gd name="T15" fmla="*/ 29 h 117"/>
                <a:gd name="T16" fmla="*/ 69 w 109"/>
                <a:gd name="T17" fmla="*/ 17 h 117"/>
                <a:gd name="T18" fmla="*/ 78 w 109"/>
                <a:gd name="T19" fmla="*/ 15 h 117"/>
                <a:gd name="T20" fmla="*/ 88 w 109"/>
                <a:gd name="T21" fmla="*/ 11 h 117"/>
                <a:gd name="T22" fmla="*/ 97 w 109"/>
                <a:gd name="T23" fmla="*/ 10 h 117"/>
                <a:gd name="T24" fmla="*/ 109 w 109"/>
                <a:gd name="T25" fmla="*/ 10 h 117"/>
                <a:gd name="T26" fmla="*/ 109 w 109"/>
                <a:gd name="T27" fmla="*/ 0 h 117"/>
                <a:gd name="T28" fmla="*/ 97 w 109"/>
                <a:gd name="T29" fmla="*/ 2 h 117"/>
                <a:gd name="T30" fmla="*/ 86 w 109"/>
                <a:gd name="T31" fmla="*/ 4 h 117"/>
                <a:gd name="T32" fmla="*/ 74 w 109"/>
                <a:gd name="T33" fmla="*/ 8 h 117"/>
                <a:gd name="T34" fmla="*/ 65 w 109"/>
                <a:gd name="T35" fmla="*/ 11 h 117"/>
                <a:gd name="T36" fmla="*/ 46 w 109"/>
                <a:gd name="T37" fmla="*/ 21 h 117"/>
                <a:gd name="T38" fmla="*/ 30 w 109"/>
                <a:gd name="T39" fmla="*/ 36 h 117"/>
                <a:gd name="T40" fmla="*/ 17 w 109"/>
                <a:gd name="T41" fmla="*/ 54 h 117"/>
                <a:gd name="T42" fmla="*/ 7 w 109"/>
                <a:gd name="T43" fmla="*/ 73 h 117"/>
                <a:gd name="T44" fmla="*/ 3 w 109"/>
                <a:gd name="T45" fmla="*/ 84 h 117"/>
                <a:gd name="T46" fmla="*/ 1 w 109"/>
                <a:gd name="T47" fmla="*/ 94 h 117"/>
                <a:gd name="T48" fmla="*/ 0 w 109"/>
                <a:gd name="T49" fmla="*/ 106 h 117"/>
                <a:gd name="T50" fmla="*/ 0 w 109"/>
                <a:gd name="T51" fmla="*/ 117 h 117"/>
                <a:gd name="T52" fmla="*/ 7 w 109"/>
                <a:gd name="T53" fmla="*/ 117 h 1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9"/>
                <a:gd name="T82" fmla="*/ 0 h 117"/>
                <a:gd name="T83" fmla="*/ 109 w 109"/>
                <a:gd name="T84" fmla="*/ 117 h 1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9" h="117">
                  <a:moveTo>
                    <a:pt x="7" y="117"/>
                  </a:moveTo>
                  <a:lnTo>
                    <a:pt x="7" y="106"/>
                  </a:lnTo>
                  <a:lnTo>
                    <a:pt x="9" y="96"/>
                  </a:lnTo>
                  <a:lnTo>
                    <a:pt x="11" y="86"/>
                  </a:lnTo>
                  <a:lnTo>
                    <a:pt x="15" y="77"/>
                  </a:lnTo>
                  <a:lnTo>
                    <a:pt x="23" y="58"/>
                  </a:lnTo>
                  <a:lnTo>
                    <a:pt x="36" y="42"/>
                  </a:lnTo>
                  <a:lnTo>
                    <a:pt x="51" y="29"/>
                  </a:lnTo>
                  <a:lnTo>
                    <a:pt x="69" y="17"/>
                  </a:lnTo>
                  <a:lnTo>
                    <a:pt x="78" y="15"/>
                  </a:lnTo>
                  <a:lnTo>
                    <a:pt x="88" y="11"/>
                  </a:lnTo>
                  <a:lnTo>
                    <a:pt x="97" y="10"/>
                  </a:lnTo>
                  <a:lnTo>
                    <a:pt x="109" y="10"/>
                  </a:lnTo>
                  <a:lnTo>
                    <a:pt x="109" y="0"/>
                  </a:lnTo>
                  <a:lnTo>
                    <a:pt x="97" y="2"/>
                  </a:lnTo>
                  <a:lnTo>
                    <a:pt x="86" y="4"/>
                  </a:lnTo>
                  <a:lnTo>
                    <a:pt x="74" y="8"/>
                  </a:lnTo>
                  <a:lnTo>
                    <a:pt x="65" y="11"/>
                  </a:lnTo>
                  <a:lnTo>
                    <a:pt x="46" y="21"/>
                  </a:lnTo>
                  <a:lnTo>
                    <a:pt x="30" y="36"/>
                  </a:lnTo>
                  <a:lnTo>
                    <a:pt x="17" y="54"/>
                  </a:lnTo>
                  <a:lnTo>
                    <a:pt x="7" y="73"/>
                  </a:lnTo>
                  <a:lnTo>
                    <a:pt x="3" y="84"/>
                  </a:lnTo>
                  <a:lnTo>
                    <a:pt x="1" y="94"/>
                  </a:lnTo>
                  <a:lnTo>
                    <a:pt x="0" y="106"/>
                  </a:lnTo>
                  <a:lnTo>
                    <a:pt x="0" y="117"/>
                  </a:lnTo>
                  <a:lnTo>
                    <a:pt x="7"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6" name="Freeform 609"/>
            <p:cNvSpPr>
              <a:spLocks/>
            </p:cNvSpPr>
            <p:nvPr/>
          </p:nvSpPr>
          <p:spPr bwMode="auto">
            <a:xfrm>
              <a:off x="3991" y="2783"/>
              <a:ext cx="9" cy="54"/>
            </a:xfrm>
            <a:custGeom>
              <a:avLst/>
              <a:gdLst>
                <a:gd name="T0" fmla="*/ 9 w 9"/>
                <a:gd name="T1" fmla="*/ 54 h 54"/>
                <a:gd name="T2" fmla="*/ 7 w 9"/>
                <a:gd name="T3" fmla="*/ 0 h 54"/>
                <a:gd name="T4" fmla="*/ 0 w 9"/>
                <a:gd name="T5" fmla="*/ 0 h 54"/>
                <a:gd name="T6" fmla="*/ 1 w 9"/>
                <a:gd name="T7" fmla="*/ 54 h 54"/>
                <a:gd name="T8" fmla="*/ 9 w 9"/>
                <a:gd name="T9" fmla="*/ 54 h 54"/>
                <a:gd name="T10" fmla="*/ 0 60000 65536"/>
                <a:gd name="T11" fmla="*/ 0 60000 65536"/>
                <a:gd name="T12" fmla="*/ 0 60000 65536"/>
                <a:gd name="T13" fmla="*/ 0 60000 65536"/>
                <a:gd name="T14" fmla="*/ 0 60000 65536"/>
                <a:gd name="T15" fmla="*/ 0 w 9"/>
                <a:gd name="T16" fmla="*/ 0 h 54"/>
                <a:gd name="T17" fmla="*/ 9 w 9"/>
                <a:gd name="T18" fmla="*/ 54 h 54"/>
              </a:gdLst>
              <a:ahLst/>
              <a:cxnLst>
                <a:cxn ang="T10">
                  <a:pos x="T0" y="T1"/>
                </a:cxn>
                <a:cxn ang="T11">
                  <a:pos x="T2" y="T3"/>
                </a:cxn>
                <a:cxn ang="T12">
                  <a:pos x="T4" y="T5"/>
                </a:cxn>
                <a:cxn ang="T13">
                  <a:pos x="T6" y="T7"/>
                </a:cxn>
                <a:cxn ang="T14">
                  <a:pos x="T8" y="T9"/>
                </a:cxn>
              </a:cxnLst>
              <a:rect l="T15" t="T16" r="T17" b="T18"/>
              <a:pathLst>
                <a:path w="9" h="54">
                  <a:moveTo>
                    <a:pt x="9" y="54"/>
                  </a:moveTo>
                  <a:lnTo>
                    <a:pt x="7" y="0"/>
                  </a:lnTo>
                  <a:lnTo>
                    <a:pt x="0" y="0"/>
                  </a:lnTo>
                  <a:lnTo>
                    <a:pt x="1" y="54"/>
                  </a:lnTo>
                  <a:lnTo>
                    <a:pt x="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7" name="Freeform 610"/>
            <p:cNvSpPr>
              <a:spLocks/>
            </p:cNvSpPr>
            <p:nvPr/>
          </p:nvSpPr>
          <p:spPr bwMode="auto">
            <a:xfrm>
              <a:off x="3992" y="2837"/>
              <a:ext cx="118" cy="107"/>
            </a:xfrm>
            <a:custGeom>
              <a:avLst/>
              <a:gdLst>
                <a:gd name="T0" fmla="*/ 116 w 118"/>
                <a:gd name="T1" fmla="*/ 100 h 107"/>
                <a:gd name="T2" fmla="*/ 106 w 118"/>
                <a:gd name="T3" fmla="*/ 100 h 107"/>
                <a:gd name="T4" fmla="*/ 94 w 118"/>
                <a:gd name="T5" fmla="*/ 98 h 107"/>
                <a:gd name="T6" fmla="*/ 85 w 118"/>
                <a:gd name="T7" fmla="*/ 96 h 107"/>
                <a:gd name="T8" fmla="*/ 75 w 118"/>
                <a:gd name="T9" fmla="*/ 92 h 107"/>
                <a:gd name="T10" fmla="*/ 58 w 118"/>
                <a:gd name="T11" fmla="*/ 82 h 107"/>
                <a:gd name="T12" fmla="*/ 41 w 118"/>
                <a:gd name="T13" fmla="*/ 71 h 107"/>
                <a:gd name="T14" fmla="*/ 27 w 118"/>
                <a:gd name="T15" fmla="*/ 55 h 107"/>
                <a:gd name="T16" fmla="*/ 18 w 118"/>
                <a:gd name="T17" fmla="*/ 38 h 107"/>
                <a:gd name="T18" fmla="*/ 14 w 118"/>
                <a:gd name="T19" fmla="*/ 29 h 107"/>
                <a:gd name="T20" fmla="*/ 12 w 118"/>
                <a:gd name="T21" fmla="*/ 19 h 107"/>
                <a:gd name="T22" fmla="*/ 10 w 118"/>
                <a:gd name="T23" fmla="*/ 9 h 107"/>
                <a:gd name="T24" fmla="*/ 8 w 118"/>
                <a:gd name="T25" fmla="*/ 0 h 107"/>
                <a:gd name="T26" fmla="*/ 0 w 118"/>
                <a:gd name="T27" fmla="*/ 0 h 107"/>
                <a:gd name="T28" fmla="*/ 2 w 118"/>
                <a:gd name="T29" fmla="*/ 11 h 107"/>
                <a:gd name="T30" fmla="*/ 4 w 118"/>
                <a:gd name="T31" fmla="*/ 21 h 107"/>
                <a:gd name="T32" fmla="*/ 6 w 118"/>
                <a:gd name="T33" fmla="*/ 32 h 107"/>
                <a:gd name="T34" fmla="*/ 10 w 118"/>
                <a:gd name="T35" fmla="*/ 42 h 107"/>
                <a:gd name="T36" fmla="*/ 22 w 118"/>
                <a:gd name="T37" fmla="*/ 61 h 107"/>
                <a:gd name="T38" fmla="*/ 37 w 118"/>
                <a:gd name="T39" fmla="*/ 77 h 107"/>
                <a:gd name="T40" fmla="*/ 52 w 118"/>
                <a:gd name="T41" fmla="*/ 90 h 107"/>
                <a:gd name="T42" fmla="*/ 73 w 118"/>
                <a:gd name="T43" fmla="*/ 100 h 107"/>
                <a:gd name="T44" fmla="*/ 83 w 118"/>
                <a:gd name="T45" fmla="*/ 103 h 107"/>
                <a:gd name="T46" fmla="*/ 94 w 118"/>
                <a:gd name="T47" fmla="*/ 105 h 107"/>
                <a:gd name="T48" fmla="*/ 106 w 118"/>
                <a:gd name="T49" fmla="*/ 107 h 107"/>
                <a:gd name="T50" fmla="*/ 118 w 118"/>
                <a:gd name="T51" fmla="*/ 107 h 107"/>
                <a:gd name="T52" fmla="*/ 116 w 118"/>
                <a:gd name="T53" fmla="*/ 100 h 10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8"/>
                <a:gd name="T82" fmla="*/ 0 h 107"/>
                <a:gd name="T83" fmla="*/ 118 w 118"/>
                <a:gd name="T84" fmla="*/ 107 h 10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8" h="107">
                  <a:moveTo>
                    <a:pt x="116" y="100"/>
                  </a:moveTo>
                  <a:lnTo>
                    <a:pt x="106" y="100"/>
                  </a:lnTo>
                  <a:lnTo>
                    <a:pt x="94" y="98"/>
                  </a:lnTo>
                  <a:lnTo>
                    <a:pt x="85" y="96"/>
                  </a:lnTo>
                  <a:lnTo>
                    <a:pt x="75" y="92"/>
                  </a:lnTo>
                  <a:lnTo>
                    <a:pt x="58" y="82"/>
                  </a:lnTo>
                  <a:lnTo>
                    <a:pt x="41" y="71"/>
                  </a:lnTo>
                  <a:lnTo>
                    <a:pt x="27" y="55"/>
                  </a:lnTo>
                  <a:lnTo>
                    <a:pt x="18" y="38"/>
                  </a:lnTo>
                  <a:lnTo>
                    <a:pt x="14" y="29"/>
                  </a:lnTo>
                  <a:lnTo>
                    <a:pt x="12" y="19"/>
                  </a:lnTo>
                  <a:lnTo>
                    <a:pt x="10" y="9"/>
                  </a:lnTo>
                  <a:lnTo>
                    <a:pt x="8" y="0"/>
                  </a:lnTo>
                  <a:lnTo>
                    <a:pt x="0" y="0"/>
                  </a:lnTo>
                  <a:lnTo>
                    <a:pt x="2" y="11"/>
                  </a:lnTo>
                  <a:lnTo>
                    <a:pt x="4" y="21"/>
                  </a:lnTo>
                  <a:lnTo>
                    <a:pt x="6" y="32"/>
                  </a:lnTo>
                  <a:lnTo>
                    <a:pt x="10" y="42"/>
                  </a:lnTo>
                  <a:lnTo>
                    <a:pt x="22" y="61"/>
                  </a:lnTo>
                  <a:lnTo>
                    <a:pt x="37" y="77"/>
                  </a:lnTo>
                  <a:lnTo>
                    <a:pt x="52" y="90"/>
                  </a:lnTo>
                  <a:lnTo>
                    <a:pt x="73" y="100"/>
                  </a:lnTo>
                  <a:lnTo>
                    <a:pt x="83" y="103"/>
                  </a:lnTo>
                  <a:lnTo>
                    <a:pt x="94" y="105"/>
                  </a:lnTo>
                  <a:lnTo>
                    <a:pt x="106" y="107"/>
                  </a:lnTo>
                  <a:lnTo>
                    <a:pt x="118" y="107"/>
                  </a:lnTo>
                  <a:lnTo>
                    <a:pt x="116"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8" name="Freeform 611"/>
            <p:cNvSpPr>
              <a:spLocks/>
            </p:cNvSpPr>
            <p:nvPr/>
          </p:nvSpPr>
          <p:spPr bwMode="auto">
            <a:xfrm>
              <a:off x="4108" y="2937"/>
              <a:ext cx="2" cy="7"/>
            </a:xfrm>
            <a:custGeom>
              <a:avLst/>
              <a:gdLst>
                <a:gd name="T0" fmla="*/ 0 w 2"/>
                <a:gd name="T1" fmla="*/ 0 h 7"/>
                <a:gd name="T2" fmla="*/ 2 w 2"/>
                <a:gd name="T3" fmla="*/ 3 h 7"/>
                <a:gd name="T4" fmla="*/ 2 w 2"/>
                <a:gd name="T5" fmla="*/ 7 h 7"/>
                <a:gd name="T6" fmla="*/ 0 w 2"/>
                <a:gd name="T7" fmla="*/ 0 h 7"/>
                <a:gd name="T8" fmla="*/ 0 60000 65536"/>
                <a:gd name="T9" fmla="*/ 0 60000 65536"/>
                <a:gd name="T10" fmla="*/ 0 60000 65536"/>
                <a:gd name="T11" fmla="*/ 0 60000 65536"/>
                <a:gd name="T12" fmla="*/ 0 w 2"/>
                <a:gd name="T13" fmla="*/ 0 h 7"/>
                <a:gd name="T14" fmla="*/ 2 w 2"/>
                <a:gd name="T15" fmla="*/ 7 h 7"/>
              </a:gdLst>
              <a:ahLst/>
              <a:cxnLst>
                <a:cxn ang="T8">
                  <a:pos x="T0" y="T1"/>
                </a:cxn>
                <a:cxn ang="T9">
                  <a:pos x="T2" y="T3"/>
                </a:cxn>
                <a:cxn ang="T10">
                  <a:pos x="T4" y="T5"/>
                </a:cxn>
                <a:cxn ang="T11">
                  <a:pos x="T6" y="T7"/>
                </a:cxn>
              </a:cxnLst>
              <a:rect l="T12" t="T13" r="T14" b="T15"/>
              <a:pathLst>
                <a:path w="2" h="7">
                  <a:moveTo>
                    <a:pt x="0" y="0"/>
                  </a:moveTo>
                  <a:lnTo>
                    <a:pt x="2" y="3"/>
                  </a:lnTo>
                  <a:lnTo>
                    <a:pt x="2"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49" name="Freeform 612"/>
            <p:cNvSpPr>
              <a:spLocks/>
            </p:cNvSpPr>
            <p:nvPr/>
          </p:nvSpPr>
          <p:spPr bwMode="auto">
            <a:xfrm>
              <a:off x="3956" y="2629"/>
              <a:ext cx="276" cy="166"/>
            </a:xfrm>
            <a:custGeom>
              <a:avLst/>
              <a:gdLst>
                <a:gd name="T0" fmla="*/ 274 w 276"/>
                <a:gd name="T1" fmla="*/ 166 h 166"/>
                <a:gd name="T2" fmla="*/ 276 w 276"/>
                <a:gd name="T3" fmla="*/ 131 h 166"/>
                <a:gd name="T4" fmla="*/ 276 w 276"/>
                <a:gd name="T5" fmla="*/ 119 h 166"/>
                <a:gd name="T6" fmla="*/ 274 w 276"/>
                <a:gd name="T7" fmla="*/ 106 h 166"/>
                <a:gd name="T8" fmla="*/ 272 w 276"/>
                <a:gd name="T9" fmla="*/ 95 h 166"/>
                <a:gd name="T10" fmla="*/ 269 w 276"/>
                <a:gd name="T11" fmla="*/ 83 h 166"/>
                <a:gd name="T12" fmla="*/ 265 w 276"/>
                <a:gd name="T13" fmla="*/ 71 h 166"/>
                <a:gd name="T14" fmla="*/ 259 w 276"/>
                <a:gd name="T15" fmla="*/ 62 h 166"/>
                <a:gd name="T16" fmla="*/ 251 w 276"/>
                <a:gd name="T17" fmla="*/ 50 h 166"/>
                <a:gd name="T18" fmla="*/ 244 w 276"/>
                <a:gd name="T19" fmla="*/ 41 h 166"/>
                <a:gd name="T20" fmla="*/ 236 w 276"/>
                <a:gd name="T21" fmla="*/ 33 h 166"/>
                <a:gd name="T22" fmla="*/ 226 w 276"/>
                <a:gd name="T23" fmla="*/ 25 h 166"/>
                <a:gd name="T24" fmla="*/ 217 w 276"/>
                <a:gd name="T25" fmla="*/ 18 h 166"/>
                <a:gd name="T26" fmla="*/ 207 w 276"/>
                <a:gd name="T27" fmla="*/ 12 h 166"/>
                <a:gd name="T28" fmla="*/ 196 w 276"/>
                <a:gd name="T29" fmla="*/ 8 h 166"/>
                <a:gd name="T30" fmla="*/ 184 w 276"/>
                <a:gd name="T31" fmla="*/ 4 h 166"/>
                <a:gd name="T32" fmla="*/ 171 w 276"/>
                <a:gd name="T33" fmla="*/ 0 h 166"/>
                <a:gd name="T34" fmla="*/ 159 w 276"/>
                <a:gd name="T35" fmla="*/ 0 h 166"/>
                <a:gd name="T36" fmla="*/ 146 w 276"/>
                <a:gd name="T37" fmla="*/ 0 h 166"/>
                <a:gd name="T38" fmla="*/ 134 w 276"/>
                <a:gd name="T39" fmla="*/ 0 h 166"/>
                <a:gd name="T40" fmla="*/ 121 w 276"/>
                <a:gd name="T41" fmla="*/ 2 h 166"/>
                <a:gd name="T42" fmla="*/ 109 w 276"/>
                <a:gd name="T43" fmla="*/ 6 h 166"/>
                <a:gd name="T44" fmla="*/ 100 w 276"/>
                <a:gd name="T45" fmla="*/ 10 h 166"/>
                <a:gd name="T46" fmla="*/ 88 w 276"/>
                <a:gd name="T47" fmla="*/ 16 h 166"/>
                <a:gd name="T48" fmla="*/ 79 w 276"/>
                <a:gd name="T49" fmla="*/ 23 h 166"/>
                <a:gd name="T50" fmla="*/ 69 w 276"/>
                <a:gd name="T51" fmla="*/ 31 h 166"/>
                <a:gd name="T52" fmla="*/ 61 w 276"/>
                <a:gd name="T53" fmla="*/ 39 h 166"/>
                <a:gd name="T54" fmla="*/ 54 w 276"/>
                <a:gd name="T55" fmla="*/ 48 h 166"/>
                <a:gd name="T56" fmla="*/ 46 w 276"/>
                <a:gd name="T57" fmla="*/ 58 h 166"/>
                <a:gd name="T58" fmla="*/ 40 w 276"/>
                <a:gd name="T59" fmla="*/ 68 h 166"/>
                <a:gd name="T60" fmla="*/ 35 w 276"/>
                <a:gd name="T61" fmla="*/ 79 h 166"/>
                <a:gd name="T62" fmla="*/ 33 w 276"/>
                <a:gd name="T63" fmla="*/ 91 h 166"/>
                <a:gd name="T64" fmla="*/ 29 w 276"/>
                <a:gd name="T65" fmla="*/ 104 h 166"/>
                <a:gd name="T66" fmla="*/ 27 w 276"/>
                <a:gd name="T67" fmla="*/ 116 h 166"/>
                <a:gd name="T68" fmla="*/ 0 w 276"/>
                <a:gd name="T69" fmla="*/ 148 h 166"/>
                <a:gd name="T70" fmla="*/ 274 w 276"/>
                <a:gd name="T71" fmla="*/ 166 h 1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6"/>
                <a:gd name="T109" fmla="*/ 0 h 166"/>
                <a:gd name="T110" fmla="*/ 276 w 276"/>
                <a:gd name="T111" fmla="*/ 166 h 1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6" h="166">
                  <a:moveTo>
                    <a:pt x="274" y="166"/>
                  </a:moveTo>
                  <a:lnTo>
                    <a:pt x="276" y="131"/>
                  </a:lnTo>
                  <a:lnTo>
                    <a:pt x="276" y="119"/>
                  </a:lnTo>
                  <a:lnTo>
                    <a:pt x="274" y="106"/>
                  </a:lnTo>
                  <a:lnTo>
                    <a:pt x="272" y="95"/>
                  </a:lnTo>
                  <a:lnTo>
                    <a:pt x="269" y="83"/>
                  </a:lnTo>
                  <a:lnTo>
                    <a:pt x="265" y="71"/>
                  </a:lnTo>
                  <a:lnTo>
                    <a:pt x="259" y="62"/>
                  </a:lnTo>
                  <a:lnTo>
                    <a:pt x="251" y="50"/>
                  </a:lnTo>
                  <a:lnTo>
                    <a:pt x="244" y="41"/>
                  </a:lnTo>
                  <a:lnTo>
                    <a:pt x="236" y="33"/>
                  </a:lnTo>
                  <a:lnTo>
                    <a:pt x="226" y="25"/>
                  </a:lnTo>
                  <a:lnTo>
                    <a:pt x="217" y="18"/>
                  </a:lnTo>
                  <a:lnTo>
                    <a:pt x="207" y="12"/>
                  </a:lnTo>
                  <a:lnTo>
                    <a:pt x="196" y="8"/>
                  </a:lnTo>
                  <a:lnTo>
                    <a:pt x="184" y="4"/>
                  </a:lnTo>
                  <a:lnTo>
                    <a:pt x="171" y="0"/>
                  </a:lnTo>
                  <a:lnTo>
                    <a:pt x="159" y="0"/>
                  </a:lnTo>
                  <a:lnTo>
                    <a:pt x="146" y="0"/>
                  </a:lnTo>
                  <a:lnTo>
                    <a:pt x="134" y="0"/>
                  </a:lnTo>
                  <a:lnTo>
                    <a:pt x="121" y="2"/>
                  </a:lnTo>
                  <a:lnTo>
                    <a:pt x="109" y="6"/>
                  </a:lnTo>
                  <a:lnTo>
                    <a:pt x="100" y="10"/>
                  </a:lnTo>
                  <a:lnTo>
                    <a:pt x="88" y="16"/>
                  </a:lnTo>
                  <a:lnTo>
                    <a:pt x="79" y="23"/>
                  </a:lnTo>
                  <a:lnTo>
                    <a:pt x="69" y="31"/>
                  </a:lnTo>
                  <a:lnTo>
                    <a:pt x="61" y="39"/>
                  </a:lnTo>
                  <a:lnTo>
                    <a:pt x="54" y="48"/>
                  </a:lnTo>
                  <a:lnTo>
                    <a:pt x="46" y="58"/>
                  </a:lnTo>
                  <a:lnTo>
                    <a:pt x="40" y="68"/>
                  </a:lnTo>
                  <a:lnTo>
                    <a:pt x="35" y="79"/>
                  </a:lnTo>
                  <a:lnTo>
                    <a:pt x="33" y="91"/>
                  </a:lnTo>
                  <a:lnTo>
                    <a:pt x="29" y="104"/>
                  </a:lnTo>
                  <a:lnTo>
                    <a:pt x="27" y="116"/>
                  </a:lnTo>
                  <a:lnTo>
                    <a:pt x="0" y="148"/>
                  </a:lnTo>
                  <a:lnTo>
                    <a:pt x="274" y="16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0" name="Freeform 613"/>
            <p:cNvSpPr>
              <a:spLocks/>
            </p:cNvSpPr>
            <p:nvPr/>
          </p:nvSpPr>
          <p:spPr bwMode="auto">
            <a:xfrm>
              <a:off x="4227" y="2760"/>
              <a:ext cx="9" cy="35"/>
            </a:xfrm>
            <a:custGeom>
              <a:avLst/>
              <a:gdLst>
                <a:gd name="T0" fmla="*/ 0 w 9"/>
                <a:gd name="T1" fmla="*/ 0 h 35"/>
                <a:gd name="T2" fmla="*/ 0 w 9"/>
                <a:gd name="T3" fmla="*/ 35 h 35"/>
                <a:gd name="T4" fmla="*/ 7 w 9"/>
                <a:gd name="T5" fmla="*/ 35 h 35"/>
                <a:gd name="T6" fmla="*/ 9 w 9"/>
                <a:gd name="T7" fmla="*/ 0 h 35"/>
                <a:gd name="T8" fmla="*/ 9 w 9"/>
                <a:gd name="T9" fmla="*/ 2 h 35"/>
                <a:gd name="T10" fmla="*/ 0 w 9"/>
                <a:gd name="T11" fmla="*/ 0 h 35"/>
                <a:gd name="T12" fmla="*/ 0 60000 65536"/>
                <a:gd name="T13" fmla="*/ 0 60000 65536"/>
                <a:gd name="T14" fmla="*/ 0 60000 65536"/>
                <a:gd name="T15" fmla="*/ 0 60000 65536"/>
                <a:gd name="T16" fmla="*/ 0 60000 65536"/>
                <a:gd name="T17" fmla="*/ 0 60000 65536"/>
                <a:gd name="T18" fmla="*/ 0 w 9"/>
                <a:gd name="T19" fmla="*/ 0 h 35"/>
                <a:gd name="T20" fmla="*/ 9 w 9"/>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9" h="35">
                  <a:moveTo>
                    <a:pt x="0" y="0"/>
                  </a:moveTo>
                  <a:lnTo>
                    <a:pt x="0" y="35"/>
                  </a:lnTo>
                  <a:lnTo>
                    <a:pt x="7" y="35"/>
                  </a:lnTo>
                  <a:lnTo>
                    <a:pt x="9" y="0"/>
                  </a:lnTo>
                  <a:lnTo>
                    <a:pt x="9"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1" name="Freeform 614"/>
            <p:cNvSpPr>
              <a:spLocks/>
            </p:cNvSpPr>
            <p:nvPr/>
          </p:nvSpPr>
          <p:spPr bwMode="auto">
            <a:xfrm>
              <a:off x="4115" y="2626"/>
              <a:ext cx="121" cy="136"/>
            </a:xfrm>
            <a:custGeom>
              <a:avLst/>
              <a:gdLst>
                <a:gd name="T0" fmla="*/ 0 w 121"/>
                <a:gd name="T1" fmla="*/ 7 h 136"/>
                <a:gd name="T2" fmla="*/ 12 w 121"/>
                <a:gd name="T3" fmla="*/ 9 h 136"/>
                <a:gd name="T4" fmla="*/ 23 w 121"/>
                <a:gd name="T5" fmla="*/ 11 h 136"/>
                <a:gd name="T6" fmla="*/ 35 w 121"/>
                <a:gd name="T7" fmla="*/ 15 h 136"/>
                <a:gd name="T8" fmla="*/ 46 w 121"/>
                <a:gd name="T9" fmla="*/ 19 h 136"/>
                <a:gd name="T10" fmla="*/ 56 w 121"/>
                <a:gd name="T11" fmla="*/ 25 h 136"/>
                <a:gd name="T12" fmla="*/ 65 w 121"/>
                <a:gd name="T13" fmla="*/ 32 h 136"/>
                <a:gd name="T14" fmla="*/ 75 w 121"/>
                <a:gd name="T15" fmla="*/ 40 h 136"/>
                <a:gd name="T16" fmla="*/ 83 w 121"/>
                <a:gd name="T17" fmla="*/ 48 h 136"/>
                <a:gd name="T18" fmla="*/ 90 w 121"/>
                <a:gd name="T19" fmla="*/ 57 h 136"/>
                <a:gd name="T20" fmla="*/ 96 w 121"/>
                <a:gd name="T21" fmla="*/ 67 h 136"/>
                <a:gd name="T22" fmla="*/ 102 w 121"/>
                <a:gd name="T23" fmla="*/ 76 h 136"/>
                <a:gd name="T24" fmla="*/ 106 w 121"/>
                <a:gd name="T25" fmla="*/ 88 h 136"/>
                <a:gd name="T26" fmla="*/ 110 w 121"/>
                <a:gd name="T27" fmla="*/ 98 h 136"/>
                <a:gd name="T28" fmla="*/ 112 w 121"/>
                <a:gd name="T29" fmla="*/ 111 h 136"/>
                <a:gd name="T30" fmla="*/ 113 w 121"/>
                <a:gd name="T31" fmla="*/ 122 h 136"/>
                <a:gd name="T32" fmla="*/ 112 w 121"/>
                <a:gd name="T33" fmla="*/ 134 h 136"/>
                <a:gd name="T34" fmla="*/ 121 w 121"/>
                <a:gd name="T35" fmla="*/ 136 h 136"/>
                <a:gd name="T36" fmla="*/ 121 w 121"/>
                <a:gd name="T37" fmla="*/ 122 h 136"/>
                <a:gd name="T38" fmla="*/ 119 w 121"/>
                <a:gd name="T39" fmla="*/ 109 h 136"/>
                <a:gd name="T40" fmla="*/ 117 w 121"/>
                <a:gd name="T41" fmla="*/ 96 h 136"/>
                <a:gd name="T42" fmla="*/ 113 w 121"/>
                <a:gd name="T43" fmla="*/ 84 h 136"/>
                <a:gd name="T44" fmla="*/ 108 w 121"/>
                <a:gd name="T45" fmla="*/ 73 h 136"/>
                <a:gd name="T46" fmla="*/ 102 w 121"/>
                <a:gd name="T47" fmla="*/ 61 h 136"/>
                <a:gd name="T48" fmla="*/ 96 w 121"/>
                <a:gd name="T49" fmla="*/ 51 h 136"/>
                <a:gd name="T50" fmla="*/ 89 w 121"/>
                <a:gd name="T51" fmla="*/ 42 h 136"/>
                <a:gd name="T52" fmla="*/ 79 w 121"/>
                <a:gd name="T53" fmla="*/ 32 h 136"/>
                <a:gd name="T54" fmla="*/ 71 w 121"/>
                <a:gd name="T55" fmla="*/ 25 h 136"/>
                <a:gd name="T56" fmla="*/ 60 w 121"/>
                <a:gd name="T57" fmla="*/ 19 h 136"/>
                <a:gd name="T58" fmla="*/ 50 w 121"/>
                <a:gd name="T59" fmla="*/ 11 h 136"/>
                <a:gd name="T60" fmla="*/ 39 w 121"/>
                <a:gd name="T61" fmla="*/ 7 h 136"/>
                <a:gd name="T62" fmla="*/ 25 w 121"/>
                <a:gd name="T63" fmla="*/ 3 h 136"/>
                <a:gd name="T64" fmla="*/ 14 w 121"/>
                <a:gd name="T65" fmla="*/ 0 h 136"/>
                <a:gd name="T66" fmla="*/ 0 w 121"/>
                <a:gd name="T67" fmla="*/ 0 h 136"/>
                <a:gd name="T68" fmla="*/ 0 w 121"/>
                <a:gd name="T69" fmla="*/ 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1"/>
                <a:gd name="T106" fmla="*/ 0 h 136"/>
                <a:gd name="T107" fmla="*/ 121 w 121"/>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1" h="136">
                  <a:moveTo>
                    <a:pt x="0" y="7"/>
                  </a:moveTo>
                  <a:lnTo>
                    <a:pt x="12" y="9"/>
                  </a:lnTo>
                  <a:lnTo>
                    <a:pt x="23" y="11"/>
                  </a:lnTo>
                  <a:lnTo>
                    <a:pt x="35" y="15"/>
                  </a:lnTo>
                  <a:lnTo>
                    <a:pt x="46" y="19"/>
                  </a:lnTo>
                  <a:lnTo>
                    <a:pt x="56" y="25"/>
                  </a:lnTo>
                  <a:lnTo>
                    <a:pt x="65" y="32"/>
                  </a:lnTo>
                  <a:lnTo>
                    <a:pt x="75" y="40"/>
                  </a:lnTo>
                  <a:lnTo>
                    <a:pt x="83" y="48"/>
                  </a:lnTo>
                  <a:lnTo>
                    <a:pt x="90" y="57"/>
                  </a:lnTo>
                  <a:lnTo>
                    <a:pt x="96" y="67"/>
                  </a:lnTo>
                  <a:lnTo>
                    <a:pt x="102" y="76"/>
                  </a:lnTo>
                  <a:lnTo>
                    <a:pt x="106" y="88"/>
                  </a:lnTo>
                  <a:lnTo>
                    <a:pt x="110" y="98"/>
                  </a:lnTo>
                  <a:lnTo>
                    <a:pt x="112" y="111"/>
                  </a:lnTo>
                  <a:lnTo>
                    <a:pt x="113" y="122"/>
                  </a:lnTo>
                  <a:lnTo>
                    <a:pt x="112" y="134"/>
                  </a:lnTo>
                  <a:lnTo>
                    <a:pt x="121" y="136"/>
                  </a:lnTo>
                  <a:lnTo>
                    <a:pt x="121" y="122"/>
                  </a:lnTo>
                  <a:lnTo>
                    <a:pt x="119" y="109"/>
                  </a:lnTo>
                  <a:lnTo>
                    <a:pt x="117" y="96"/>
                  </a:lnTo>
                  <a:lnTo>
                    <a:pt x="113" y="84"/>
                  </a:lnTo>
                  <a:lnTo>
                    <a:pt x="108" y="73"/>
                  </a:lnTo>
                  <a:lnTo>
                    <a:pt x="102" y="61"/>
                  </a:lnTo>
                  <a:lnTo>
                    <a:pt x="96" y="51"/>
                  </a:lnTo>
                  <a:lnTo>
                    <a:pt x="89" y="42"/>
                  </a:lnTo>
                  <a:lnTo>
                    <a:pt x="79" y="32"/>
                  </a:lnTo>
                  <a:lnTo>
                    <a:pt x="71" y="25"/>
                  </a:lnTo>
                  <a:lnTo>
                    <a:pt x="60" y="19"/>
                  </a:lnTo>
                  <a:lnTo>
                    <a:pt x="50" y="11"/>
                  </a:lnTo>
                  <a:lnTo>
                    <a:pt x="39" y="7"/>
                  </a:lnTo>
                  <a:lnTo>
                    <a:pt x="25" y="3"/>
                  </a:lnTo>
                  <a:lnTo>
                    <a:pt x="14" y="0"/>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2" name="Freeform 615"/>
            <p:cNvSpPr>
              <a:spLocks/>
            </p:cNvSpPr>
            <p:nvPr/>
          </p:nvSpPr>
          <p:spPr bwMode="auto">
            <a:xfrm>
              <a:off x="4115" y="2626"/>
              <a:ext cx="0" cy="7"/>
            </a:xfrm>
            <a:custGeom>
              <a:avLst/>
              <a:gdLst>
                <a:gd name="T0" fmla="*/ 7 h 7"/>
                <a:gd name="T1" fmla="*/ 3 h 7"/>
                <a:gd name="T2" fmla="*/ 0 h 7"/>
                <a:gd name="T3" fmla="*/ 7 h 7"/>
                <a:gd name="T4" fmla="*/ 0 60000 65536"/>
                <a:gd name="T5" fmla="*/ 0 60000 65536"/>
                <a:gd name="T6" fmla="*/ 0 60000 65536"/>
                <a:gd name="T7" fmla="*/ 0 60000 65536"/>
                <a:gd name="T8" fmla="*/ 0 h 7"/>
                <a:gd name="T9" fmla="*/ 7 h 7"/>
              </a:gdLst>
              <a:ahLst/>
              <a:cxnLst>
                <a:cxn ang="T4">
                  <a:pos x="0" y="T0"/>
                </a:cxn>
                <a:cxn ang="T5">
                  <a:pos x="0" y="T1"/>
                </a:cxn>
                <a:cxn ang="T6">
                  <a:pos x="0" y="T2"/>
                </a:cxn>
                <a:cxn ang="T7">
                  <a:pos x="0" y="T3"/>
                </a:cxn>
              </a:cxnLst>
              <a:rect l="0" t="T8" r="0" b="T9"/>
              <a:pathLst>
                <a:path h="7">
                  <a:moveTo>
                    <a:pt x="0" y="7"/>
                  </a:moveTo>
                  <a:lnTo>
                    <a:pt x="0" y="3"/>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3" name="Freeform 616"/>
            <p:cNvSpPr>
              <a:spLocks/>
            </p:cNvSpPr>
            <p:nvPr/>
          </p:nvSpPr>
          <p:spPr bwMode="auto">
            <a:xfrm>
              <a:off x="3979" y="2626"/>
              <a:ext cx="136" cy="122"/>
            </a:xfrm>
            <a:custGeom>
              <a:avLst/>
              <a:gdLst>
                <a:gd name="T0" fmla="*/ 8 w 136"/>
                <a:gd name="T1" fmla="*/ 122 h 122"/>
                <a:gd name="T2" fmla="*/ 8 w 136"/>
                <a:gd name="T3" fmla="*/ 121 h 122"/>
                <a:gd name="T4" fmla="*/ 10 w 136"/>
                <a:gd name="T5" fmla="*/ 107 h 122"/>
                <a:gd name="T6" fmla="*/ 13 w 136"/>
                <a:gd name="T7" fmla="*/ 96 h 122"/>
                <a:gd name="T8" fmla="*/ 15 w 136"/>
                <a:gd name="T9" fmla="*/ 84 h 122"/>
                <a:gd name="T10" fmla="*/ 21 w 136"/>
                <a:gd name="T11" fmla="*/ 73 h 122"/>
                <a:gd name="T12" fmla="*/ 27 w 136"/>
                <a:gd name="T13" fmla="*/ 63 h 122"/>
                <a:gd name="T14" fmla="*/ 33 w 136"/>
                <a:gd name="T15" fmla="*/ 53 h 122"/>
                <a:gd name="T16" fmla="*/ 40 w 136"/>
                <a:gd name="T17" fmla="*/ 44 h 122"/>
                <a:gd name="T18" fmla="*/ 48 w 136"/>
                <a:gd name="T19" fmla="*/ 36 h 122"/>
                <a:gd name="T20" fmla="*/ 58 w 136"/>
                <a:gd name="T21" fmla="*/ 28 h 122"/>
                <a:gd name="T22" fmla="*/ 67 w 136"/>
                <a:gd name="T23" fmla="*/ 23 h 122"/>
                <a:gd name="T24" fmla="*/ 77 w 136"/>
                <a:gd name="T25" fmla="*/ 17 h 122"/>
                <a:gd name="T26" fmla="*/ 88 w 136"/>
                <a:gd name="T27" fmla="*/ 13 h 122"/>
                <a:gd name="T28" fmla="*/ 100 w 136"/>
                <a:gd name="T29" fmla="*/ 9 h 122"/>
                <a:gd name="T30" fmla="*/ 111 w 136"/>
                <a:gd name="T31" fmla="*/ 7 h 122"/>
                <a:gd name="T32" fmla="*/ 123 w 136"/>
                <a:gd name="T33" fmla="*/ 7 h 122"/>
                <a:gd name="T34" fmla="*/ 136 w 136"/>
                <a:gd name="T35" fmla="*/ 7 h 122"/>
                <a:gd name="T36" fmla="*/ 136 w 136"/>
                <a:gd name="T37" fmla="*/ 0 h 122"/>
                <a:gd name="T38" fmla="*/ 123 w 136"/>
                <a:gd name="T39" fmla="*/ 0 h 122"/>
                <a:gd name="T40" fmla="*/ 109 w 136"/>
                <a:gd name="T41" fmla="*/ 0 h 122"/>
                <a:gd name="T42" fmla="*/ 98 w 136"/>
                <a:gd name="T43" fmla="*/ 2 h 122"/>
                <a:gd name="T44" fmla="*/ 86 w 136"/>
                <a:gd name="T45" fmla="*/ 5 h 122"/>
                <a:gd name="T46" fmla="*/ 75 w 136"/>
                <a:gd name="T47" fmla="*/ 11 h 122"/>
                <a:gd name="T48" fmla="*/ 63 w 136"/>
                <a:gd name="T49" fmla="*/ 17 h 122"/>
                <a:gd name="T50" fmla="*/ 54 w 136"/>
                <a:gd name="T51" fmla="*/ 23 h 122"/>
                <a:gd name="T52" fmla="*/ 44 w 136"/>
                <a:gd name="T53" fmla="*/ 30 h 122"/>
                <a:gd name="T54" fmla="*/ 35 w 136"/>
                <a:gd name="T55" fmla="*/ 40 h 122"/>
                <a:gd name="T56" fmla="*/ 27 w 136"/>
                <a:gd name="T57" fmla="*/ 48 h 122"/>
                <a:gd name="T58" fmla="*/ 19 w 136"/>
                <a:gd name="T59" fmla="*/ 59 h 122"/>
                <a:gd name="T60" fmla="*/ 13 w 136"/>
                <a:gd name="T61" fmla="*/ 69 h 122"/>
                <a:gd name="T62" fmla="*/ 10 w 136"/>
                <a:gd name="T63" fmla="*/ 80 h 122"/>
                <a:gd name="T64" fmla="*/ 4 w 136"/>
                <a:gd name="T65" fmla="*/ 94 h 122"/>
                <a:gd name="T66" fmla="*/ 2 w 136"/>
                <a:gd name="T67" fmla="*/ 105 h 122"/>
                <a:gd name="T68" fmla="*/ 0 w 136"/>
                <a:gd name="T69" fmla="*/ 119 h 122"/>
                <a:gd name="T70" fmla="*/ 2 w 136"/>
                <a:gd name="T71" fmla="*/ 117 h 122"/>
                <a:gd name="T72" fmla="*/ 8 w 136"/>
                <a:gd name="T73" fmla="*/ 122 h 1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6"/>
                <a:gd name="T112" fmla="*/ 0 h 122"/>
                <a:gd name="T113" fmla="*/ 136 w 136"/>
                <a:gd name="T114" fmla="*/ 122 h 1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6" h="122">
                  <a:moveTo>
                    <a:pt x="8" y="122"/>
                  </a:moveTo>
                  <a:lnTo>
                    <a:pt x="8" y="121"/>
                  </a:lnTo>
                  <a:lnTo>
                    <a:pt x="10" y="107"/>
                  </a:lnTo>
                  <a:lnTo>
                    <a:pt x="13" y="96"/>
                  </a:lnTo>
                  <a:lnTo>
                    <a:pt x="15" y="84"/>
                  </a:lnTo>
                  <a:lnTo>
                    <a:pt x="21" y="73"/>
                  </a:lnTo>
                  <a:lnTo>
                    <a:pt x="27" y="63"/>
                  </a:lnTo>
                  <a:lnTo>
                    <a:pt x="33" y="53"/>
                  </a:lnTo>
                  <a:lnTo>
                    <a:pt x="40" y="44"/>
                  </a:lnTo>
                  <a:lnTo>
                    <a:pt x="48" y="36"/>
                  </a:lnTo>
                  <a:lnTo>
                    <a:pt x="58" y="28"/>
                  </a:lnTo>
                  <a:lnTo>
                    <a:pt x="67" y="23"/>
                  </a:lnTo>
                  <a:lnTo>
                    <a:pt x="77" y="17"/>
                  </a:lnTo>
                  <a:lnTo>
                    <a:pt x="88" y="13"/>
                  </a:lnTo>
                  <a:lnTo>
                    <a:pt x="100" y="9"/>
                  </a:lnTo>
                  <a:lnTo>
                    <a:pt x="111" y="7"/>
                  </a:lnTo>
                  <a:lnTo>
                    <a:pt x="123" y="7"/>
                  </a:lnTo>
                  <a:lnTo>
                    <a:pt x="136" y="7"/>
                  </a:lnTo>
                  <a:lnTo>
                    <a:pt x="136" y="0"/>
                  </a:lnTo>
                  <a:lnTo>
                    <a:pt x="123" y="0"/>
                  </a:lnTo>
                  <a:lnTo>
                    <a:pt x="109" y="0"/>
                  </a:lnTo>
                  <a:lnTo>
                    <a:pt x="98" y="2"/>
                  </a:lnTo>
                  <a:lnTo>
                    <a:pt x="86" y="5"/>
                  </a:lnTo>
                  <a:lnTo>
                    <a:pt x="75" y="11"/>
                  </a:lnTo>
                  <a:lnTo>
                    <a:pt x="63" y="17"/>
                  </a:lnTo>
                  <a:lnTo>
                    <a:pt x="54" y="23"/>
                  </a:lnTo>
                  <a:lnTo>
                    <a:pt x="44" y="30"/>
                  </a:lnTo>
                  <a:lnTo>
                    <a:pt x="35" y="40"/>
                  </a:lnTo>
                  <a:lnTo>
                    <a:pt x="27" y="48"/>
                  </a:lnTo>
                  <a:lnTo>
                    <a:pt x="19" y="59"/>
                  </a:lnTo>
                  <a:lnTo>
                    <a:pt x="13" y="69"/>
                  </a:lnTo>
                  <a:lnTo>
                    <a:pt x="10" y="80"/>
                  </a:lnTo>
                  <a:lnTo>
                    <a:pt x="4" y="94"/>
                  </a:lnTo>
                  <a:lnTo>
                    <a:pt x="2" y="105"/>
                  </a:lnTo>
                  <a:lnTo>
                    <a:pt x="0" y="119"/>
                  </a:lnTo>
                  <a:lnTo>
                    <a:pt x="2" y="117"/>
                  </a:lnTo>
                  <a:lnTo>
                    <a:pt x="8" y="1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4" name="Freeform 617"/>
            <p:cNvSpPr>
              <a:spLocks/>
            </p:cNvSpPr>
            <p:nvPr/>
          </p:nvSpPr>
          <p:spPr bwMode="auto">
            <a:xfrm>
              <a:off x="3946" y="2743"/>
              <a:ext cx="41" cy="38"/>
            </a:xfrm>
            <a:custGeom>
              <a:avLst/>
              <a:gdLst>
                <a:gd name="T0" fmla="*/ 10 w 41"/>
                <a:gd name="T1" fmla="*/ 30 h 38"/>
                <a:gd name="T2" fmla="*/ 12 w 41"/>
                <a:gd name="T3" fmla="*/ 38 h 38"/>
                <a:gd name="T4" fmla="*/ 41 w 41"/>
                <a:gd name="T5" fmla="*/ 5 h 38"/>
                <a:gd name="T6" fmla="*/ 35 w 41"/>
                <a:gd name="T7" fmla="*/ 0 h 38"/>
                <a:gd name="T8" fmla="*/ 6 w 41"/>
                <a:gd name="T9" fmla="*/ 32 h 38"/>
                <a:gd name="T10" fmla="*/ 10 w 41"/>
                <a:gd name="T11" fmla="*/ 38 h 38"/>
                <a:gd name="T12" fmla="*/ 6 w 41"/>
                <a:gd name="T13" fmla="*/ 32 h 38"/>
                <a:gd name="T14" fmla="*/ 0 w 41"/>
                <a:gd name="T15" fmla="*/ 38 h 38"/>
                <a:gd name="T16" fmla="*/ 10 w 41"/>
                <a:gd name="T17" fmla="*/ 38 h 38"/>
                <a:gd name="T18" fmla="*/ 10 w 41"/>
                <a:gd name="T19" fmla="*/ 3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38"/>
                <a:gd name="T32" fmla="*/ 41 w 41"/>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38">
                  <a:moveTo>
                    <a:pt x="10" y="30"/>
                  </a:moveTo>
                  <a:lnTo>
                    <a:pt x="12" y="38"/>
                  </a:lnTo>
                  <a:lnTo>
                    <a:pt x="41" y="5"/>
                  </a:lnTo>
                  <a:lnTo>
                    <a:pt x="35" y="0"/>
                  </a:lnTo>
                  <a:lnTo>
                    <a:pt x="6" y="32"/>
                  </a:lnTo>
                  <a:lnTo>
                    <a:pt x="10" y="38"/>
                  </a:lnTo>
                  <a:lnTo>
                    <a:pt x="6" y="32"/>
                  </a:lnTo>
                  <a:lnTo>
                    <a:pt x="0" y="38"/>
                  </a:lnTo>
                  <a:lnTo>
                    <a:pt x="10" y="38"/>
                  </a:lnTo>
                  <a:lnTo>
                    <a:pt x="1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5" name="Freeform 618"/>
            <p:cNvSpPr>
              <a:spLocks/>
            </p:cNvSpPr>
            <p:nvPr/>
          </p:nvSpPr>
          <p:spPr bwMode="auto">
            <a:xfrm>
              <a:off x="3956" y="2773"/>
              <a:ext cx="278" cy="27"/>
            </a:xfrm>
            <a:custGeom>
              <a:avLst/>
              <a:gdLst>
                <a:gd name="T0" fmla="*/ 271 w 278"/>
                <a:gd name="T1" fmla="*/ 22 h 27"/>
                <a:gd name="T2" fmla="*/ 274 w 278"/>
                <a:gd name="T3" fmla="*/ 18 h 27"/>
                <a:gd name="T4" fmla="*/ 0 w 278"/>
                <a:gd name="T5" fmla="*/ 0 h 27"/>
                <a:gd name="T6" fmla="*/ 0 w 278"/>
                <a:gd name="T7" fmla="*/ 8 h 27"/>
                <a:gd name="T8" fmla="*/ 272 w 278"/>
                <a:gd name="T9" fmla="*/ 25 h 27"/>
                <a:gd name="T10" fmla="*/ 278 w 278"/>
                <a:gd name="T11" fmla="*/ 22 h 27"/>
                <a:gd name="T12" fmla="*/ 272 w 278"/>
                <a:gd name="T13" fmla="*/ 25 h 27"/>
                <a:gd name="T14" fmla="*/ 278 w 278"/>
                <a:gd name="T15" fmla="*/ 27 h 27"/>
                <a:gd name="T16" fmla="*/ 278 w 278"/>
                <a:gd name="T17" fmla="*/ 22 h 27"/>
                <a:gd name="T18" fmla="*/ 271 w 278"/>
                <a:gd name="T19" fmla="*/ 22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7"/>
                <a:gd name="T32" fmla="*/ 278 w 278"/>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7">
                  <a:moveTo>
                    <a:pt x="271" y="22"/>
                  </a:moveTo>
                  <a:lnTo>
                    <a:pt x="274" y="18"/>
                  </a:lnTo>
                  <a:lnTo>
                    <a:pt x="0" y="0"/>
                  </a:lnTo>
                  <a:lnTo>
                    <a:pt x="0" y="8"/>
                  </a:lnTo>
                  <a:lnTo>
                    <a:pt x="272" y="25"/>
                  </a:lnTo>
                  <a:lnTo>
                    <a:pt x="278" y="22"/>
                  </a:lnTo>
                  <a:lnTo>
                    <a:pt x="272" y="25"/>
                  </a:lnTo>
                  <a:lnTo>
                    <a:pt x="278" y="27"/>
                  </a:lnTo>
                  <a:lnTo>
                    <a:pt x="278" y="22"/>
                  </a:lnTo>
                  <a:lnTo>
                    <a:pt x="27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6" name="Freeform 619"/>
            <p:cNvSpPr>
              <a:spLocks/>
            </p:cNvSpPr>
            <p:nvPr/>
          </p:nvSpPr>
          <p:spPr bwMode="auto">
            <a:xfrm>
              <a:off x="3916" y="3401"/>
              <a:ext cx="389" cy="586"/>
            </a:xfrm>
            <a:custGeom>
              <a:avLst/>
              <a:gdLst>
                <a:gd name="T0" fmla="*/ 389 w 389"/>
                <a:gd name="T1" fmla="*/ 0 h 586"/>
                <a:gd name="T2" fmla="*/ 36 w 389"/>
                <a:gd name="T3" fmla="*/ 0 h 586"/>
                <a:gd name="T4" fmla="*/ 0 w 389"/>
                <a:gd name="T5" fmla="*/ 586 h 586"/>
                <a:gd name="T6" fmla="*/ 98 w 389"/>
                <a:gd name="T7" fmla="*/ 580 h 586"/>
                <a:gd name="T8" fmla="*/ 209 w 389"/>
                <a:gd name="T9" fmla="*/ 185 h 586"/>
                <a:gd name="T10" fmla="*/ 266 w 389"/>
                <a:gd name="T11" fmla="*/ 574 h 586"/>
                <a:gd name="T12" fmla="*/ 380 w 389"/>
                <a:gd name="T13" fmla="*/ 574 h 586"/>
                <a:gd name="T14" fmla="*/ 389 w 389"/>
                <a:gd name="T15" fmla="*/ 0 h 586"/>
                <a:gd name="T16" fmla="*/ 0 60000 65536"/>
                <a:gd name="T17" fmla="*/ 0 60000 65536"/>
                <a:gd name="T18" fmla="*/ 0 60000 65536"/>
                <a:gd name="T19" fmla="*/ 0 60000 65536"/>
                <a:gd name="T20" fmla="*/ 0 60000 65536"/>
                <a:gd name="T21" fmla="*/ 0 60000 65536"/>
                <a:gd name="T22" fmla="*/ 0 60000 65536"/>
                <a:gd name="T23" fmla="*/ 0 60000 65536"/>
                <a:gd name="T24" fmla="*/ 0 w 389"/>
                <a:gd name="T25" fmla="*/ 0 h 586"/>
                <a:gd name="T26" fmla="*/ 389 w 389"/>
                <a:gd name="T27" fmla="*/ 586 h 5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9" h="586">
                  <a:moveTo>
                    <a:pt x="389" y="0"/>
                  </a:moveTo>
                  <a:lnTo>
                    <a:pt x="36" y="0"/>
                  </a:lnTo>
                  <a:lnTo>
                    <a:pt x="0" y="586"/>
                  </a:lnTo>
                  <a:lnTo>
                    <a:pt x="98" y="580"/>
                  </a:lnTo>
                  <a:lnTo>
                    <a:pt x="209" y="185"/>
                  </a:lnTo>
                  <a:lnTo>
                    <a:pt x="266" y="574"/>
                  </a:lnTo>
                  <a:lnTo>
                    <a:pt x="380" y="574"/>
                  </a:lnTo>
                  <a:lnTo>
                    <a:pt x="389"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7" name="Freeform 620"/>
            <p:cNvSpPr>
              <a:spLocks/>
            </p:cNvSpPr>
            <p:nvPr/>
          </p:nvSpPr>
          <p:spPr bwMode="auto">
            <a:xfrm>
              <a:off x="3948" y="3397"/>
              <a:ext cx="357" cy="8"/>
            </a:xfrm>
            <a:custGeom>
              <a:avLst/>
              <a:gdLst>
                <a:gd name="T0" fmla="*/ 8 w 357"/>
                <a:gd name="T1" fmla="*/ 6 h 8"/>
                <a:gd name="T2" fmla="*/ 4 w 357"/>
                <a:gd name="T3" fmla="*/ 8 h 8"/>
                <a:gd name="T4" fmla="*/ 357 w 357"/>
                <a:gd name="T5" fmla="*/ 8 h 8"/>
                <a:gd name="T6" fmla="*/ 357 w 357"/>
                <a:gd name="T7" fmla="*/ 0 h 8"/>
                <a:gd name="T8" fmla="*/ 4 w 357"/>
                <a:gd name="T9" fmla="*/ 0 h 8"/>
                <a:gd name="T10" fmla="*/ 0 w 357"/>
                <a:gd name="T11" fmla="*/ 4 h 8"/>
                <a:gd name="T12" fmla="*/ 4 w 357"/>
                <a:gd name="T13" fmla="*/ 0 h 8"/>
                <a:gd name="T14" fmla="*/ 0 w 357"/>
                <a:gd name="T15" fmla="*/ 0 h 8"/>
                <a:gd name="T16" fmla="*/ 0 w 357"/>
                <a:gd name="T17" fmla="*/ 4 h 8"/>
                <a:gd name="T18" fmla="*/ 8 w 357"/>
                <a:gd name="T19" fmla="*/ 6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7"/>
                <a:gd name="T31" fmla="*/ 0 h 8"/>
                <a:gd name="T32" fmla="*/ 357 w 357"/>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7" h="8">
                  <a:moveTo>
                    <a:pt x="8" y="6"/>
                  </a:moveTo>
                  <a:lnTo>
                    <a:pt x="4" y="8"/>
                  </a:lnTo>
                  <a:lnTo>
                    <a:pt x="357" y="8"/>
                  </a:lnTo>
                  <a:lnTo>
                    <a:pt x="357" y="0"/>
                  </a:lnTo>
                  <a:lnTo>
                    <a:pt x="4" y="0"/>
                  </a:lnTo>
                  <a:lnTo>
                    <a:pt x="0" y="4"/>
                  </a:lnTo>
                  <a:lnTo>
                    <a:pt x="4" y="0"/>
                  </a:lnTo>
                  <a:lnTo>
                    <a:pt x="0" y="0"/>
                  </a:lnTo>
                  <a:lnTo>
                    <a:pt x="0" y="4"/>
                  </a:lnTo>
                  <a:lnTo>
                    <a:pt x="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8" name="Freeform 621"/>
            <p:cNvSpPr>
              <a:spLocks/>
            </p:cNvSpPr>
            <p:nvPr/>
          </p:nvSpPr>
          <p:spPr bwMode="auto">
            <a:xfrm>
              <a:off x="3912" y="3401"/>
              <a:ext cx="44" cy="590"/>
            </a:xfrm>
            <a:custGeom>
              <a:avLst/>
              <a:gdLst>
                <a:gd name="T0" fmla="*/ 4 w 44"/>
                <a:gd name="T1" fmla="*/ 582 h 590"/>
                <a:gd name="T2" fmla="*/ 8 w 44"/>
                <a:gd name="T3" fmla="*/ 586 h 590"/>
                <a:gd name="T4" fmla="*/ 44 w 44"/>
                <a:gd name="T5" fmla="*/ 2 h 590"/>
                <a:gd name="T6" fmla="*/ 36 w 44"/>
                <a:gd name="T7" fmla="*/ 0 h 590"/>
                <a:gd name="T8" fmla="*/ 0 w 44"/>
                <a:gd name="T9" fmla="*/ 586 h 590"/>
                <a:gd name="T10" fmla="*/ 4 w 44"/>
                <a:gd name="T11" fmla="*/ 590 h 590"/>
                <a:gd name="T12" fmla="*/ 0 w 44"/>
                <a:gd name="T13" fmla="*/ 586 h 590"/>
                <a:gd name="T14" fmla="*/ 0 w 44"/>
                <a:gd name="T15" fmla="*/ 590 h 590"/>
                <a:gd name="T16" fmla="*/ 4 w 44"/>
                <a:gd name="T17" fmla="*/ 590 h 590"/>
                <a:gd name="T18" fmla="*/ 4 w 44"/>
                <a:gd name="T19" fmla="*/ 582 h 5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590"/>
                <a:gd name="T32" fmla="*/ 44 w 44"/>
                <a:gd name="T33" fmla="*/ 590 h 5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590">
                  <a:moveTo>
                    <a:pt x="4" y="582"/>
                  </a:moveTo>
                  <a:lnTo>
                    <a:pt x="8" y="586"/>
                  </a:lnTo>
                  <a:lnTo>
                    <a:pt x="44" y="2"/>
                  </a:lnTo>
                  <a:lnTo>
                    <a:pt x="36" y="0"/>
                  </a:lnTo>
                  <a:lnTo>
                    <a:pt x="0" y="586"/>
                  </a:lnTo>
                  <a:lnTo>
                    <a:pt x="4" y="590"/>
                  </a:lnTo>
                  <a:lnTo>
                    <a:pt x="0" y="586"/>
                  </a:lnTo>
                  <a:lnTo>
                    <a:pt x="0" y="590"/>
                  </a:lnTo>
                  <a:lnTo>
                    <a:pt x="4" y="590"/>
                  </a:lnTo>
                  <a:lnTo>
                    <a:pt x="4" y="5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59" name="Freeform 622"/>
            <p:cNvSpPr>
              <a:spLocks/>
            </p:cNvSpPr>
            <p:nvPr/>
          </p:nvSpPr>
          <p:spPr bwMode="auto">
            <a:xfrm>
              <a:off x="3916" y="3977"/>
              <a:ext cx="101" cy="14"/>
            </a:xfrm>
            <a:custGeom>
              <a:avLst/>
              <a:gdLst>
                <a:gd name="T0" fmla="*/ 94 w 101"/>
                <a:gd name="T1" fmla="*/ 4 h 14"/>
                <a:gd name="T2" fmla="*/ 98 w 101"/>
                <a:gd name="T3" fmla="*/ 0 h 14"/>
                <a:gd name="T4" fmla="*/ 0 w 101"/>
                <a:gd name="T5" fmla="*/ 6 h 14"/>
                <a:gd name="T6" fmla="*/ 0 w 101"/>
                <a:gd name="T7" fmla="*/ 14 h 14"/>
                <a:gd name="T8" fmla="*/ 98 w 101"/>
                <a:gd name="T9" fmla="*/ 10 h 14"/>
                <a:gd name="T10" fmla="*/ 101 w 101"/>
                <a:gd name="T11" fmla="*/ 6 h 14"/>
                <a:gd name="T12" fmla="*/ 98 w 101"/>
                <a:gd name="T13" fmla="*/ 10 h 14"/>
                <a:gd name="T14" fmla="*/ 99 w 101"/>
                <a:gd name="T15" fmla="*/ 10 h 14"/>
                <a:gd name="T16" fmla="*/ 101 w 101"/>
                <a:gd name="T17" fmla="*/ 6 h 14"/>
                <a:gd name="T18" fmla="*/ 94 w 101"/>
                <a:gd name="T19" fmla="*/ 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14"/>
                <a:gd name="T32" fmla="*/ 101 w 10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14">
                  <a:moveTo>
                    <a:pt x="94" y="4"/>
                  </a:moveTo>
                  <a:lnTo>
                    <a:pt x="98" y="0"/>
                  </a:lnTo>
                  <a:lnTo>
                    <a:pt x="0" y="6"/>
                  </a:lnTo>
                  <a:lnTo>
                    <a:pt x="0" y="14"/>
                  </a:lnTo>
                  <a:lnTo>
                    <a:pt x="98" y="10"/>
                  </a:lnTo>
                  <a:lnTo>
                    <a:pt x="101" y="6"/>
                  </a:lnTo>
                  <a:lnTo>
                    <a:pt x="98" y="10"/>
                  </a:lnTo>
                  <a:lnTo>
                    <a:pt x="99" y="10"/>
                  </a:lnTo>
                  <a:lnTo>
                    <a:pt x="101" y="6"/>
                  </a:lnTo>
                  <a:lnTo>
                    <a:pt x="9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0" name="Freeform 623"/>
            <p:cNvSpPr>
              <a:spLocks/>
            </p:cNvSpPr>
            <p:nvPr/>
          </p:nvSpPr>
          <p:spPr bwMode="auto">
            <a:xfrm>
              <a:off x="4010" y="3584"/>
              <a:ext cx="119" cy="399"/>
            </a:xfrm>
            <a:custGeom>
              <a:avLst/>
              <a:gdLst>
                <a:gd name="T0" fmla="*/ 119 w 119"/>
                <a:gd name="T1" fmla="*/ 2 h 399"/>
                <a:gd name="T2" fmla="*/ 111 w 119"/>
                <a:gd name="T3" fmla="*/ 0 h 399"/>
                <a:gd name="T4" fmla="*/ 0 w 119"/>
                <a:gd name="T5" fmla="*/ 397 h 399"/>
                <a:gd name="T6" fmla="*/ 7 w 119"/>
                <a:gd name="T7" fmla="*/ 399 h 399"/>
                <a:gd name="T8" fmla="*/ 119 w 119"/>
                <a:gd name="T9" fmla="*/ 4 h 399"/>
                <a:gd name="T10" fmla="*/ 111 w 119"/>
                <a:gd name="T11" fmla="*/ 2 h 399"/>
                <a:gd name="T12" fmla="*/ 119 w 119"/>
                <a:gd name="T13" fmla="*/ 2 h 399"/>
                <a:gd name="T14" fmla="*/ 0 60000 65536"/>
                <a:gd name="T15" fmla="*/ 0 60000 65536"/>
                <a:gd name="T16" fmla="*/ 0 60000 65536"/>
                <a:gd name="T17" fmla="*/ 0 60000 65536"/>
                <a:gd name="T18" fmla="*/ 0 60000 65536"/>
                <a:gd name="T19" fmla="*/ 0 60000 65536"/>
                <a:gd name="T20" fmla="*/ 0 60000 65536"/>
                <a:gd name="T21" fmla="*/ 0 w 119"/>
                <a:gd name="T22" fmla="*/ 0 h 399"/>
                <a:gd name="T23" fmla="*/ 119 w 119"/>
                <a:gd name="T24" fmla="*/ 399 h 3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399">
                  <a:moveTo>
                    <a:pt x="119" y="2"/>
                  </a:moveTo>
                  <a:lnTo>
                    <a:pt x="111" y="0"/>
                  </a:lnTo>
                  <a:lnTo>
                    <a:pt x="0" y="397"/>
                  </a:lnTo>
                  <a:lnTo>
                    <a:pt x="7" y="399"/>
                  </a:lnTo>
                  <a:lnTo>
                    <a:pt x="119" y="4"/>
                  </a:lnTo>
                  <a:lnTo>
                    <a:pt x="111" y="2"/>
                  </a:lnTo>
                  <a:lnTo>
                    <a:pt x="11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1" name="Freeform 624"/>
            <p:cNvSpPr>
              <a:spLocks/>
            </p:cNvSpPr>
            <p:nvPr/>
          </p:nvSpPr>
          <p:spPr bwMode="auto">
            <a:xfrm>
              <a:off x="4121" y="3586"/>
              <a:ext cx="65" cy="393"/>
            </a:xfrm>
            <a:custGeom>
              <a:avLst/>
              <a:gdLst>
                <a:gd name="T0" fmla="*/ 61 w 65"/>
                <a:gd name="T1" fmla="*/ 386 h 393"/>
                <a:gd name="T2" fmla="*/ 65 w 65"/>
                <a:gd name="T3" fmla="*/ 389 h 393"/>
                <a:gd name="T4" fmla="*/ 8 w 65"/>
                <a:gd name="T5" fmla="*/ 0 h 393"/>
                <a:gd name="T6" fmla="*/ 0 w 65"/>
                <a:gd name="T7" fmla="*/ 0 h 393"/>
                <a:gd name="T8" fmla="*/ 58 w 65"/>
                <a:gd name="T9" fmla="*/ 389 h 393"/>
                <a:gd name="T10" fmla="*/ 61 w 65"/>
                <a:gd name="T11" fmla="*/ 393 h 393"/>
                <a:gd name="T12" fmla="*/ 58 w 65"/>
                <a:gd name="T13" fmla="*/ 389 h 393"/>
                <a:gd name="T14" fmla="*/ 58 w 65"/>
                <a:gd name="T15" fmla="*/ 393 h 393"/>
                <a:gd name="T16" fmla="*/ 61 w 65"/>
                <a:gd name="T17" fmla="*/ 393 h 393"/>
                <a:gd name="T18" fmla="*/ 61 w 65"/>
                <a:gd name="T19" fmla="*/ 386 h 3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
                <a:gd name="T31" fmla="*/ 0 h 393"/>
                <a:gd name="T32" fmla="*/ 65 w 65"/>
                <a:gd name="T33" fmla="*/ 393 h 3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 h="393">
                  <a:moveTo>
                    <a:pt x="61" y="386"/>
                  </a:moveTo>
                  <a:lnTo>
                    <a:pt x="65" y="389"/>
                  </a:lnTo>
                  <a:lnTo>
                    <a:pt x="8" y="0"/>
                  </a:lnTo>
                  <a:lnTo>
                    <a:pt x="0" y="0"/>
                  </a:lnTo>
                  <a:lnTo>
                    <a:pt x="58" y="389"/>
                  </a:lnTo>
                  <a:lnTo>
                    <a:pt x="61" y="393"/>
                  </a:lnTo>
                  <a:lnTo>
                    <a:pt x="58" y="389"/>
                  </a:lnTo>
                  <a:lnTo>
                    <a:pt x="58" y="393"/>
                  </a:lnTo>
                  <a:lnTo>
                    <a:pt x="61" y="393"/>
                  </a:lnTo>
                  <a:lnTo>
                    <a:pt x="61" y="3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2" name="Freeform 625"/>
            <p:cNvSpPr>
              <a:spLocks/>
            </p:cNvSpPr>
            <p:nvPr/>
          </p:nvSpPr>
          <p:spPr bwMode="auto">
            <a:xfrm>
              <a:off x="4182" y="3972"/>
              <a:ext cx="117" cy="7"/>
            </a:xfrm>
            <a:custGeom>
              <a:avLst/>
              <a:gdLst>
                <a:gd name="T0" fmla="*/ 110 w 117"/>
                <a:gd name="T1" fmla="*/ 3 h 7"/>
                <a:gd name="T2" fmla="*/ 114 w 117"/>
                <a:gd name="T3" fmla="*/ 0 h 7"/>
                <a:gd name="T4" fmla="*/ 0 w 117"/>
                <a:gd name="T5" fmla="*/ 0 h 7"/>
                <a:gd name="T6" fmla="*/ 0 w 117"/>
                <a:gd name="T7" fmla="*/ 7 h 7"/>
                <a:gd name="T8" fmla="*/ 114 w 117"/>
                <a:gd name="T9" fmla="*/ 7 h 7"/>
                <a:gd name="T10" fmla="*/ 117 w 117"/>
                <a:gd name="T11" fmla="*/ 3 h 7"/>
                <a:gd name="T12" fmla="*/ 114 w 117"/>
                <a:gd name="T13" fmla="*/ 7 h 7"/>
                <a:gd name="T14" fmla="*/ 117 w 117"/>
                <a:gd name="T15" fmla="*/ 7 h 7"/>
                <a:gd name="T16" fmla="*/ 117 w 117"/>
                <a:gd name="T17" fmla="*/ 3 h 7"/>
                <a:gd name="T18" fmla="*/ 110 w 117"/>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
                <a:gd name="T31" fmla="*/ 0 h 7"/>
                <a:gd name="T32" fmla="*/ 117 w 11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 h="7">
                  <a:moveTo>
                    <a:pt x="110" y="3"/>
                  </a:moveTo>
                  <a:lnTo>
                    <a:pt x="114" y="0"/>
                  </a:lnTo>
                  <a:lnTo>
                    <a:pt x="0" y="0"/>
                  </a:lnTo>
                  <a:lnTo>
                    <a:pt x="0" y="7"/>
                  </a:lnTo>
                  <a:lnTo>
                    <a:pt x="114" y="7"/>
                  </a:lnTo>
                  <a:lnTo>
                    <a:pt x="117" y="3"/>
                  </a:lnTo>
                  <a:lnTo>
                    <a:pt x="114" y="7"/>
                  </a:lnTo>
                  <a:lnTo>
                    <a:pt x="117" y="7"/>
                  </a:lnTo>
                  <a:lnTo>
                    <a:pt x="117" y="3"/>
                  </a:lnTo>
                  <a:lnTo>
                    <a:pt x="11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3" name="Freeform 626"/>
            <p:cNvSpPr>
              <a:spLocks/>
            </p:cNvSpPr>
            <p:nvPr/>
          </p:nvSpPr>
          <p:spPr bwMode="auto">
            <a:xfrm>
              <a:off x="4292" y="3397"/>
              <a:ext cx="17" cy="578"/>
            </a:xfrm>
            <a:custGeom>
              <a:avLst/>
              <a:gdLst>
                <a:gd name="T0" fmla="*/ 13 w 17"/>
                <a:gd name="T1" fmla="*/ 8 h 578"/>
                <a:gd name="T2" fmla="*/ 7 w 17"/>
                <a:gd name="T3" fmla="*/ 4 h 578"/>
                <a:gd name="T4" fmla="*/ 0 w 17"/>
                <a:gd name="T5" fmla="*/ 578 h 578"/>
                <a:gd name="T6" fmla="*/ 7 w 17"/>
                <a:gd name="T7" fmla="*/ 578 h 578"/>
                <a:gd name="T8" fmla="*/ 17 w 17"/>
                <a:gd name="T9" fmla="*/ 4 h 578"/>
                <a:gd name="T10" fmla="*/ 13 w 17"/>
                <a:gd name="T11" fmla="*/ 0 h 578"/>
                <a:gd name="T12" fmla="*/ 17 w 17"/>
                <a:gd name="T13" fmla="*/ 4 h 578"/>
                <a:gd name="T14" fmla="*/ 17 w 17"/>
                <a:gd name="T15" fmla="*/ 0 h 578"/>
                <a:gd name="T16" fmla="*/ 13 w 17"/>
                <a:gd name="T17" fmla="*/ 0 h 578"/>
                <a:gd name="T18" fmla="*/ 13 w 17"/>
                <a:gd name="T19" fmla="*/ 8 h 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578"/>
                <a:gd name="T32" fmla="*/ 17 w 17"/>
                <a:gd name="T33" fmla="*/ 578 h 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578">
                  <a:moveTo>
                    <a:pt x="13" y="8"/>
                  </a:moveTo>
                  <a:lnTo>
                    <a:pt x="7" y="4"/>
                  </a:lnTo>
                  <a:lnTo>
                    <a:pt x="0" y="578"/>
                  </a:lnTo>
                  <a:lnTo>
                    <a:pt x="7" y="578"/>
                  </a:lnTo>
                  <a:lnTo>
                    <a:pt x="17" y="4"/>
                  </a:lnTo>
                  <a:lnTo>
                    <a:pt x="13" y="0"/>
                  </a:lnTo>
                  <a:lnTo>
                    <a:pt x="17" y="4"/>
                  </a:lnTo>
                  <a:lnTo>
                    <a:pt x="17" y="0"/>
                  </a:lnTo>
                  <a:lnTo>
                    <a:pt x="13" y="0"/>
                  </a:lnTo>
                  <a:lnTo>
                    <a:pt x="1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4" name="Freeform 627"/>
            <p:cNvSpPr>
              <a:spLocks/>
            </p:cNvSpPr>
            <p:nvPr/>
          </p:nvSpPr>
          <p:spPr bwMode="auto">
            <a:xfrm>
              <a:off x="4085" y="3864"/>
              <a:ext cx="230" cy="217"/>
            </a:xfrm>
            <a:custGeom>
              <a:avLst/>
              <a:gdLst>
                <a:gd name="T0" fmla="*/ 228 w 230"/>
                <a:gd name="T1" fmla="*/ 2 h 217"/>
                <a:gd name="T2" fmla="*/ 74 w 230"/>
                <a:gd name="T3" fmla="*/ 0 h 217"/>
                <a:gd name="T4" fmla="*/ 74 w 230"/>
                <a:gd name="T5" fmla="*/ 12 h 217"/>
                <a:gd name="T6" fmla="*/ 76 w 230"/>
                <a:gd name="T7" fmla="*/ 27 h 217"/>
                <a:gd name="T8" fmla="*/ 80 w 230"/>
                <a:gd name="T9" fmla="*/ 46 h 217"/>
                <a:gd name="T10" fmla="*/ 82 w 230"/>
                <a:gd name="T11" fmla="*/ 67 h 217"/>
                <a:gd name="T12" fmla="*/ 86 w 230"/>
                <a:gd name="T13" fmla="*/ 86 h 217"/>
                <a:gd name="T14" fmla="*/ 88 w 230"/>
                <a:gd name="T15" fmla="*/ 106 h 217"/>
                <a:gd name="T16" fmla="*/ 88 w 230"/>
                <a:gd name="T17" fmla="*/ 121 h 217"/>
                <a:gd name="T18" fmla="*/ 86 w 230"/>
                <a:gd name="T19" fmla="*/ 132 h 217"/>
                <a:gd name="T20" fmla="*/ 80 w 230"/>
                <a:gd name="T21" fmla="*/ 144 h 217"/>
                <a:gd name="T22" fmla="*/ 72 w 230"/>
                <a:gd name="T23" fmla="*/ 152 h 217"/>
                <a:gd name="T24" fmla="*/ 63 w 230"/>
                <a:gd name="T25" fmla="*/ 157 h 217"/>
                <a:gd name="T26" fmla="*/ 53 w 230"/>
                <a:gd name="T27" fmla="*/ 163 h 217"/>
                <a:gd name="T28" fmla="*/ 42 w 230"/>
                <a:gd name="T29" fmla="*/ 165 h 217"/>
                <a:gd name="T30" fmla="*/ 32 w 230"/>
                <a:gd name="T31" fmla="*/ 169 h 217"/>
                <a:gd name="T32" fmla="*/ 23 w 230"/>
                <a:gd name="T33" fmla="*/ 169 h 217"/>
                <a:gd name="T34" fmla="*/ 13 w 230"/>
                <a:gd name="T35" fmla="*/ 171 h 217"/>
                <a:gd name="T36" fmla="*/ 7 w 230"/>
                <a:gd name="T37" fmla="*/ 173 h 217"/>
                <a:gd name="T38" fmla="*/ 3 w 230"/>
                <a:gd name="T39" fmla="*/ 177 h 217"/>
                <a:gd name="T40" fmla="*/ 1 w 230"/>
                <a:gd name="T41" fmla="*/ 182 h 217"/>
                <a:gd name="T42" fmla="*/ 0 w 230"/>
                <a:gd name="T43" fmla="*/ 188 h 217"/>
                <a:gd name="T44" fmla="*/ 0 w 230"/>
                <a:gd name="T45" fmla="*/ 194 h 217"/>
                <a:gd name="T46" fmla="*/ 1 w 230"/>
                <a:gd name="T47" fmla="*/ 202 h 217"/>
                <a:gd name="T48" fmla="*/ 1 w 230"/>
                <a:gd name="T49" fmla="*/ 209 h 217"/>
                <a:gd name="T50" fmla="*/ 5 w 230"/>
                <a:gd name="T51" fmla="*/ 217 h 217"/>
                <a:gd name="T52" fmla="*/ 195 w 230"/>
                <a:gd name="T53" fmla="*/ 217 h 217"/>
                <a:gd name="T54" fmla="*/ 197 w 230"/>
                <a:gd name="T55" fmla="*/ 209 h 217"/>
                <a:gd name="T56" fmla="*/ 197 w 230"/>
                <a:gd name="T57" fmla="*/ 202 h 217"/>
                <a:gd name="T58" fmla="*/ 199 w 230"/>
                <a:gd name="T59" fmla="*/ 192 h 217"/>
                <a:gd name="T60" fmla="*/ 199 w 230"/>
                <a:gd name="T61" fmla="*/ 180 h 217"/>
                <a:gd name="T62" fmla="*/ 199 w 230"/>
                <a:gd name="T63" fmla="*/ 169 h 217"/>
                <a:gd name="T64" fmla="*/ 199 w 230"/>
                <a:gd name="T65" fmla="*/ 157 h 217"/>
                <a:gd name="T66" fmla="*/ 201 w 230"/>
                <a:gd name="T67" fmla="*/ 146 h 217"/>
                <a:gd name="T68" fmla="*/ 203 w 230"/>
                <a:gd name="T69" fmla="*/ 132 h 217"/>
                <a:gd name="T70" fmla="*/ 207 w 230"/>
                <a:gd name="T71" fmla="*/ 117 h 217"/>
                <a:gd name="T72" fmla="*/ 213 w 230"/>
                <a:gd name="T73" fmla="*/ 98 h 217"/>
                <a:gd name="T74" fmla="*/ 216 w 230"/>
                <a:gd name="T75" fmla="*/ 79 h 217"/>
                <a:gd name="T76" fmla="*/ 222 w 230"/>
                <a:gd name="T77" fmla="*/ 60 h 217"/>
                <a:gd name="T78" fmla="*/ 226 w 230"/>
                <a:gd name="T79" fmla="*/ 40 h 217"/>
                <a:gd name="T80" fmla="*/ 230 w 230"/>
                <a:gd name="T81" fmla="*/ 25 h 217"/>
                <a:gd name="T82" fmla="*/ 230 w 230"/>
                <a:gd name="T83" fmla="*/ 12 h 217"/>
                <a:gd name="T84" fmla="*/ 228 w 230"/>
                <a:gd name="T85" fmla="*/ 2 h 2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0"/>
                <a:gd name="T130" fmla="*/ 0 h 217"/>
                <a:gd name="T131" fmla="*/ 230 w 230"/>
                <a:gd name="T132" fmla="*/ 217 h 2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0" h="217">
                  <a:moveTo>
                    <a:pt x="228" y="2"/>
                  </a:moveTo>
                  <a:lnTo>
                    <a:pt x="74" y="0"/>
                  </a:lnTo>
                  <a:lnTo>
                    <a:pt x="74" y="12"/>
                  </a:lnTo>
                  <a:lnTo>
                    <a:pt x="76" y="27"/>
                  </a:lnTo>
                  <a:lnTo>
                    <a:pt x="80" y="46"/>
                  </a:lnTo>
                  <a:lnTo>
                    <a:pt x="82" y="67"/>
                  </a:lnTo>
                  <a:lnTo>
                    <a:pt x="86" y="86"/>
                  </a:lnTo>
                  <a:lnTo>
                    <a:pt x="88" y="106"/>
                  </a:lnTo>
                  <a:lnTo>
                    <a:pt x="88" y="121"/>
                  </a:lnTo>
                  <a:lnTo>
                    <a:pt x="86" y="132"/>
                  </a:lnTo>
                  <a:lnTo>
                    <a:pt x="80" y="144"/>
                  </a:lnTo>
                  <a:lnTo>
                    <a:pt x="72" y="152"/>
                  </a:lnTo>
                  <a:lnTo>
                    <a:pt x="63" y="157"/>
                  </a:lnTo>
                  <a:lnTo>
                    <a:pt x="53" y="163"/>
                  </a:lnTo>
                  <a:lnTo>
                    <a:pt x="42" y="165"/>
                  </a:lnTo>
                  <a:lnTo>
                    <a:pt x="32" y="169"/>
                  </a:lnTo>
                  <a:lnTo>
                    <a:pt x="23" y="169"/>
                  </a:lnTo>
                  <a:lnTo>
                    <a:pt x="13" y="171"/>
                  </a:lnTo>
                  <a:lnTo>
                    <a:pt x="7" y="173"/>
                  </a:lnTo>
                  <a:lnTo>
                    <a:pt x="3" y="177"/>
                  </a:lnTo>
                  <a:lnTo>
                    <a:pt x="1" y="182"/>
                  </a:lnTo>
                  <a:lnTo>
                    <a:pt x="0" y="188"/>
                  </a:lnTo>
                  <a:lnTo>
                    <a:pt x="0" y="194"/>
                  </a:lnTo>
                  <a:lnTo>
                    <a:pt x="1" y="202"/>
                  </a:lnTo>
                  <a:lnTo>
                    <a:pt x="1" y="209"/>
                  </a:lnTo>
                  <a:lnTo>
                    <a:pt x="5" y="217"/>
                  </a:lnTo>
                  <a:lnTo>
                    <a:pt x="195" y="217"/>
                  </a:lnTo>
                  <a:lnTo>
                    <a:pt x="197" y="209"/>
                  </a:lnTo>
                  <a:lnTo>
                    <a:pt x="197" y="202"/>
                  </a:lnTo>
                  <a:lnTo>
                    <a:pt x="199" y="192"/>
                  </a:lnTo>
                  <a:lnTo>
                    <a:pt x="199" y="180"/>
                  </a:lnTo>
                  <a:lnTo>
                    <a:pt x="199" y="169"/>
                  </a:lnTo>
                  <a:lnTo>
                    <a:pt x="199" y="157"/>
                  </a:lnTo>
                  <a:lnTo>
                    <a:pt x="201" y="146"/>
                  </a:lnTo>
                  <a:lnTo>
                    <a:pt x="203" y="132"/>
                  </a:lnTo>
                  <a:lnTo>
                    <a:pt x="207" y="117"/>
                  </a:lnTo>
                  <a:lnTo>
                    <a:pt x="213" y="98"/>
                  </a:lnTo>
                  <a:lnTo>
                    <a:pt x="216" y="79"/>
                  </a:lnTo>
                  <a:lnTo>
                    <a:pt x="222" y="60"/>
                  </a:lnTo>
                  <a:lnTo>
                    <a:pt x="226" y="40"/>
                  </a:lnTo>
                  <a:lnTo>
                    <a:pt x="230" y="25"/>
                  </a:lnTo>
                  <a:lnTo>
                    <a:pt x="230" y="12"/>
                  </a:lnTo>
                  <a:lnTo>
                    <a:pt x="228" y="2"/>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5" name="Freeform 628"/>
            <p:cNvSpPr>
              <a:spLocks/>
            </p:cNvSpPr>
            <p:nvPr/>
          </p:nvSpPr>
          <p:spPr bwMode="auto">
            <a:xfrm>
              <a:off x="4154" y="3858"/>
              <a:ext cx="159" cy="12"/>
            </a:xfrm>
            <a:custGeom>
              <a:avLst/>
              <a:gdLst>
                <a:gd name="T0" fmla="*/ 9 w 159"/>
                <a:gd name="T1" fmla="*/ 6 h 12"/>
                <a:gd name="T2" fmla="*/ 5 w 159"/>
                <a:gd name="T3" fmla="*/ 10 h 12"/>
                <a:gd name="T4" fmla="*/ 159 w 159"/>
                <a:gd name="T5" fmla="*/ 12 h 12"/>
                <a:gd name="T6" fmla="*/ 159 w 159"/>
                <a:gd name="T7" fmla="*/ 4 h 12"/>
                <a:gd name="T8" fmla="*/ 5 w 159"/>
                <a:gd name="T9" fmla="*/ 0 h 12"/>
                <a:gd name="T10" fmla="*/ 0 w 159"/>
                <a:gd name="T11" fmla="*/ 4 h 12"/>
                <a:gd name="T12" fmla="*/ 5 w 159"/>
                <a:gd name="T13" fmla="*/ 0 h 12"/>
                <a:gd name="T14" fmla="*/ 2 w 159"/>
                <a:gd name="T15" fmla="*/ 0 h 12"/>
                <a:gd name="T16" fmla="*/ 0 w 159"/>
                <a:gd name="T17" fmla="*/ 4 h 12"/>
                <a:gd name="T18" fmla="*/ 9 w 159"/>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9"/>
                <a:gd name="T31" fmla="*/ 0 h 12"/>
                <a:gd name="T32" fmla="*/ 159 w 15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9" h="12">
                  <a:moveTo>
                    <a:pt x="9" y="6"/>
                  </a:moveTo>
                  <a:lnTo>
                    <a:pt x="5" y="10"/>
                  </a:lnTo>
                  <a:lnTo>
                    <a:pt x="159" y="12"/>
                  </a:lnTo>
                  <a:lnTo>
                    <a:pt x="159" y="4"/>
                  </a:lnTo>
                  <a:lnTo>
                    <a:pt x="5" y="0"/>
                  </a:lnTo>
                  <a:lnTo>
                    <a:pt x="0" y="4"/>
                  </a:lnTo>
                  <a:lnTo>
                    <a:pt x="5" y="0"/>
                  </a:lnTo>
                  <a:lnTo>
                    <a:pt x="2" y="0"/>
                  </a:lnTo>
                  <a:lnTo>
                    <a:pt x="0" y="4"/>
                  </a:lnTo>
                  <a:lnTo>
                    <a:pt x="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6" name="Freeform 629"/>
            <p:cNvSpPr>
              <a:spLocks/>
            </p:cNvSpPr>
            <p:nvPr/>
          </p:nvSpPr>
          <p:spPr bwMode="auto">
            <a:xfrm>
              <a:off x="4154" y="3862"/>
              <a:ext cx="23" cy="136"/>
            </a:xfrm>
            <a:custGeom>
              <a:avLst/>
              <a:gdLst>
                <a:gd name="T0" fmla="*/ 21 w 23"/>
                <a:gd name="T1" fmla="*/ 136 h 136"/>
                <a:gd name="T2" fmla="*/ 23 w 23"/>
                <a:gd name="T3" fmla="*/ 123 h 136"/>
                <a:gd name="T4" fmla="*/ 23 w 23"/>
                <a:gd name="T5" fmla="*/ 108 h 136"/>
                <a:gd name="T6" fmla="*/ 21 w 23"/>
                <a:gd name="T7" fmla="*/ 88 h 136"/>
                <a:gd name="T8" fmla="*/ 17 w 23"/>
                <a:gd name="T9" fmla="*/ 67 h 136"/>
                <a:gd name="T10" fmla="*/ 15 w 23"/>
                <a:gd name="T11" fmla="*/ 48 h 136"/>
                <a:gd name="T12" fmla="*/ 11 w 23"/>
                <a:gd name="T13" fmla="*/ 29 h 136"/>
                <a:gd name="T14" fmla="*/ 9 w 23"/>
                <a:gd name="T15" fmla="*/ 12 h 136"/>
                <a:gd name="T16" fmla="*/ 9 w 23"/>
                <a:gd name="T17" fmla="*/ 2 h 136"/>
                <a:gd name="T18" fmla="*/ 0 w 23"/>
                <a:gd name="T19" fmla="*/ 0 h 136"/>
                <a:gd name="T20" fmla="*/ 2 w 23"/>
                <a:gd name="T21" fmla="*/ 14 h 136"/>
                <a:gd name="T22" fmla="*/ 3 w 23"/>
                <a:gd name="T23" fmla="*/ 29 h 136"/>
                <a:gd name="T24" fmla="*/ 7 w 23"/>
                <a:gd name="T25" fmla="*/ 48 h 136"/>
                <a:gd name="T26" fmla="*/ 9 w 23"/>
                <a:gd name="T27" fmla="*/ 69 h 136"/>
                <a:gd name="T28" fmla="*/ 13 w 23"/>
                <a:gd name="T29" fmla="*/ 88 h 136"/>
                <a:gd name="T30" fmla="*/ 15 w 23"/>
                <a:gd name="T31" fmla="*/ 108 h 136"/>
                <a:gd name="T32" fmla="*/ 15 w 23"/>
                <a:gd name="T33" fmla="*/ 123 h 136"/>
                <a:gd name="T34" fmla="*/ 13 w 23"/>
                <a:gd name="T35" fmla="*/ 133 h 136"/>
                <a:gd name="T36" fmla="*/ 21 w 23"/>
                <a:gd name="T37" fmla="*/ 136 h 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136"/>
                <a:gd name="T59" fmla="*/ 23 w 23"/>
                <a:gd name="T60" fmla="*/ 136 h 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136">
                  <a:moveTo>
                    <a:pt x="21" y="136"/>
                  </a:moveTo>
                  <a:lnTo>
                    <a:pt x="23" y="123"/>
                  </a:lnTo>
                  <a:lnTo>
                    <a:pt x="23" y="108"/>
                  </a:lnTo>
                  <a:lnTo>
                    <a:pt x="21" y="88"/>
                  </a:lnTo>
                  <a:lnTo>
                    <a:pt x="17" y="67"/>
                  </a:lnTo>
                  <a:lnTo>
                    <a:pt x="15" y="48"/>
                  </a:lnTo>
                  <a:lnTo>
                    <a:pt x="11" y="29"/>
                  </a:lnTo>
                  <a:lnTo>
                    <a:pt x="9" y="12"/>
                  </a:lnTo>
                  <a:lnTo>
                    <a:pt x="9" y="2"/>
                  </a:lnTo>
                  <a:lnTo>
                    <a:pt x="0" y="0"/>
                  </a:lnTo>
                  <a:lnTo>
                    <a:pt x="2" y="14"/>
                  </a:lnTo>
                  <a:lnTo>
                    <a:pt x="3" y="29"/>
                  </a:lnTo>
                  <a:lnTo>
                    <a:pt x="7" y="48"/>
                  </a:lnTo>
                  <a:lnTo>
                    <a:pt x="9" y="69"/>
                  </a:lnTo>
                  <a:lnTo>
                    <a:pt x="13" y="88"/>
                  </a:lnTo>
                  <a:lnTo>
                    <a:pt x="15" y="108"/>
                  </a:lnTo>
                  <a:lnTo>
                    <a:pt x="15" y="123"/>
                  </a:lnTo>
                  <a:lnTo>
                    <a:pt x="13" y="133"/>
                  </a:lnTo>
                  <a:lnTo>
                    <a:pt x="21"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7" name="Freeform 630"/>
            <p:cNvSpPr>
              <a:spLocks/>
            </p:cNvSpPr>
            <p:nvPr/>
          </p:nvSpPr>
          <p:spPr bwMode="auto">
            <a:xfrm>
              <a:off x="4098" y="3995"/>
              <a:ext cx="77" cy="44"/>
            </a:xfrm>
            <a:custGeom>
              <a:avLst/>
              <a:gdLst>
                <a:gd name="T0" fmla="*/ 2 w 77"/>
                <a:gd name="T1" fmla="*/ 44 h 44"/>
                <a:gd name="T2" fmla="*/ 10 w 77"/>
                <a:gd name="T3" fmla="*/ 42 h 44"/>
                <a:gd name="T4" fmla="*/ 19 w 77"/>
                <a:gd name="T5" fmla="*/ 42 h 44"/>
                <a:gd name="T6" fmla="*/ 31 w 77"/>
                <a:gd name="T7" fmla="*/ 38 h 44"/>
                <a:gd name="T8" fmla="*/ 42 w 77"/>
                <a:gd name="T9" fmla="*/ 36 h 44"/>
                <a:gd name="T10" fmla="*/ 52 w 77"/>
                <a:gd name="T11" fmla="*/ 30 h 44"/>
                <a:gd name="T12" fmla="*/ 61 w 77"/>
                <a:gd name="T13" fmla="*/ 25 h 44"/>
                <a:gd name="T14" fmla="*/ 71 w 77"/>
                <a:gd name="T15" fmla="*/ 15 h 44"/>
                <a:gd name="T16" fmla="*/ 77 w 77"/>
                <a:gd name="T17" fmla="*/ 3 h 44"/>
                <a:gd name="T18" fmla="*/ 69 w 77"/>
                <a:gd name="T19" fmla="*/ 0 h 44"/>
                <a:gd name="T20" fmla="*/ 65 w 77"/>
                <a:gd name="T21" fmla="*/ 11 h 44"/>
                <a:gd name="T22" fmla="*/ 58 w 77"/>
                <a:gd name="T23" fmla="*/ 19 h 44"/>
                <a:gd name="T24" fmla="*/ 48 w 77"/>
                <a:gd name="T25" fmla="*/ 25 h 44"/>
                <a:gd name="T26" fmla="*/ 38 w 77"/>
                <a:gd name="T27" fmla="*/ 28 h 44"/>
                <a:gd name="T28" fmla="*/ 29 w 77"/>
                <a:gd name="T29" fmla="*/ 30 h 44"/>
                <a:gd name="T30" fmla="*/ 17 w 77"/>
                <a:gd name="T31" fmla="*/ 32 h 44"/>
                <a:gd name="T32" fmla="*/ 8 w 77"/>
                <a:gd name="T33" fmla="*/ 34 h 44"/>
                <a:gd name="T34" fmla="*/ 0 w 77"/>
                <a:gd name="T35" fmla="*/ 36 h 44"/>
                <a:gd name="T36" fmla="*/ 2 w 77"/>
                <a:gd name="T37" fmla="*/ 44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44"/>
                <a:gd name="T59" fmla="*/ 77 w 77"/>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44">
                  <a:moveTo>
                    <a:pt x="2" y="44"/>
                  </a:moveTo>
                  <a:lnTo>
                    <a:pt x="10" y="42"/>
                  </a:lnTo>
                  <a:lnTo>
                    <a:pt x="19" y="42"/>
                  </a:lnTo>
                  <a:lnTo>
                    <a:pt x="31" y="38"/>
                  </a:lnTo>
                  <a:lnTo>
                    <a:pt x="42" y="36"/>
                  </a:lnTo>
                  <a:lnTo>
                    <a:pt x="52" y="30"/>
                  </a:lnTo>
                  <a:lnTo>
                    <a:pt x="61" y="25"/>
                  </a:lnTo>
                  <a:lnTo>
                    <a:pt x="71" y="15"/>
                  </a:lnTo>
                  <a:lnTo>
                    <a:pt x="77" y="3"/>
                  </a:lnTo>
                  <a:lnTo>
                    <a:pt x="69" y="0"/>
                  </a:lnTo>
                  <a:lnTo>
                    <a:pt x="65" y="11"/>
                  </a:lnTo>
                  <a:lnTo>
                    <a:pt x="58" y="19"/>
                  </a:lnTo>
                  <a:lnTo>
                    <a:pt x="48" y="25"/>
                  </a:lnTo>
                  <a:lnTo>
                    <a:pt x="38" y="28"/>
                  </a:lnTo>
                  <a:lnTo>
                    <a:pt x="29" y="30"/>
                  </a:lnTo>
                  <a:lnTo>
                    <a:pt x="17" y="32"/>
                  </a:lnTo>
                  <a:lnTo>
                    <a:pt x="8" y="34"/>
                  </a:lnTo>
                  <a:lnTo>
                    <a:pt x="0" y="36"/>
                  </a:lnTo>
                  <a:lnTo>
                    <a:pt x="2"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8" name="Freeform 631"/>
            <p:cNvSpPr>
              <a:spLocks/>
            </p:cNvSpPr>
            <p:nvPr/>
          </p:nvSpPr>
          <p:spPr bwMode="auto">
            <a:xfrm>
              <a:off x="4081" y="4031"/>
              <a:ext cx="19" cy="54"/>
            </a:xfrm>
            <a:custGeom>
              <a:avLst/>
              <a:gdLst>
                <a:gd name="T0" fmla="*/ 9 w 19"/>
                <a:gd name="T1" fmla="*/ 46 h 54"/>
                <a:gd name="T2" fmla="*/ 13 w 19"/>
                <a:gd name="T3" fmla="*/ 48 h 54"/>
                <a:gd name="T4" fmla="*/ 11 w 19"/>
                <a:gd name="T5" fmla="*/ 40 h 54"/>
                <a:gd name="T6" fmla="*/ 9 w 19"/>
                <a:gd name="T7" fmla="*/ 35 h 54"/>
                <a:gd name="T8" fmla="*/ 7 w 19"/>
                <a:gd name="T9" fmla="*/ 27 h 54"/>
                <a:gd name="T10" fmla="*/ 7 w 19"/>
                <a:gd name="T11" fmla="*/ 21 h 54"/>
                <a:gd name="T12" fmla="*/ 9 w 19"/>
                <a:gd name="T13" fmla="*/ 17 h 54"/>
                <a:gd name="T14" fmla="*/ 11 w 19"/>
                <a:gd name="T15" fmla="*/ 13 h 54"/>
                <a:gd name="T16" fmla="*/ 13 w 19"/>
                <a:gd name="T17" fmla="*/ 10 h 54"/>
                <a:gd name="T18" fmla="*/ 19 w 19"/>
                <a:gd name="T19" fmla="*/ 8 h 54"/>
                <a:gd name="T20" fmla="*/ 17 w 19"/>
                <a:gd name="T21" fmla="*/ 0 h 54"/>
                <a:gd name="T22" fmla="*/ 9 w 19"/>
                <a:gd name="T23" fmla="*/ 4 h 54"/>
                <a:gd name="T24" fmla="*/ 5 w 19"/>
                <a:gd name="T25" fmla="*/ 8 h 54"/>
                <a:gd name="T26" fmla="*/ 2 w 19"/>
                <a:gd name="T27" fmla="*/ 13 h 54"/>
                <a:gd name="T28" fmla="*/ 0 w 19"/>
                <a:gd name="T29" fmla="*/ 21 h 54"/>
                <a:gd name="T30" fmla="*/ 0 w 19"/>
                <a:gd name="T31" fmla="*/ 27 h 54"/>
                <a:gd name="T32" fmla="*/ 0 w 19"/>
                <a:gd name="T33" fmla="*/ 35 h 54"/>
                <a:gd name="T34" fmla="*/ 2 w 19"/>
                <a:gd name="T35" fmla="*/ 44 h 54"/>
                <a:gd name="T36" fmla="*/ 5 w 19"/>
                <a:gd name="T37" fmla="*/ 52 h 54"/>
                <a:gd name="T38" fmla="*/ 9 w 19"/>
                <a:gd name="T39" fmla="*/ 54 h 54"/>
                <a:gd name="T40" fmla="*/ 5 w 19"/>
                <a:gd name="T41" fmla="*/ 52 h 54"/>
                <a:gd name="T42" fmla="*/ 5 w 19"/>
                <a:gd name="T43" fmla="*/ 54 h 54"/>
                <a:gd name="T44" fmla="*/ 9 w 19"/>
                <a:gd name="T45" fmla="*/ 54 h 54"/>
                <a:gd name="T46" fmla="*/ 9 w 19"/>
                <a:gd name="T47" fmla="*/ 46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54"/>
                <a:gd name="T74" fmla="*/ 19 w 19"/>
                <a:gd name="T75" fmla="*/ 54 h 5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54">
                  <a:moveTo>
                    <a:pt x="9" y="46"/>
                  </a:moveTo>
                  <a:lnTo>
                    <a:pt x="13" y="48"/>
                  </a:lnTo>
                  <a:lnTo>
                    <a:pt x="11" y="40"/>
                  </a:lnTo>
                  <a:lnTo>
                    <a:pt x="9" y="35"/>
                  </a:lnTo>
                  <a:lnTo>
                    <a:pt x="7" y="27"/>
                  </a:lnTo>
                  <a:lnTo>
                    <a:pt x="7" y="21"/>
                  </a:lnTo>
                  <a:lnTo>
                    <a:pt x="9" y="17"/>
                  </a:lnTo>
                  <a:lnTo>
                    <a:pt x="11" y="13"/>
                  </a:lnTo>
                  <a:lnTo>
                    <a:pt x="13" y="10"/>
                  </a:lnTo>
                  <a:lnTo>
                    <a:pt x="19" y="8"/>
                  </a:lnTo>
                  <a:lnTo>
                    <a:pt x="17" y="0"/>
                  </a:lnTo>
                  <a:lnTo>
                    <a:pt x="9" y="4"/>
                  </a:lnTo>
                  <a:lnTo>
                    <a:pt x="5" y="8"/>
                  </a:lnTo>
                  <a:lnTo>
                    <a:pt x="2" y="13"/>
                  </a:lnTo>
                  <a:lnTo>
                    <a:pt x="0" y="21"/>
                  </a:lnTo>
                  <a:lnTo>
                    <a:pt x="0" y="27"/>
                  </a:lnTo>
                  <a:lnTo>
                    <a:pt x="0" y="35"/>
                  </a:lnTo>
                  <a:lnTo>
                    <a:pt x="2" y="44"/>
                  </a:lnTo>
                  <a:lnTo>
                    <a:pt x="5" y="52"/>
                  </a:lnTo>
                  <a:lnTo>
                    <a:pt x="9" y="54"/>
                  </a:lnTo>
                  <a:lnTo>
                    <a:pt x="5" y="52"/>
                  </a:lnTo>
                  <a:lnTo>
                    <a:pt x="5" y="54"/>
                  </a:lnTo>
                  <a:lnTo>
                    <a:pt x="9" y="54"/>
                  </a:lnTo>
                  <a:lnTo>
                    <a:pt x="9"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69" name="Freeform 632"/>
            <p:cNvSpPr>
              <a:spLocks/>
            </p:cNvSpPr>
            <p:nvPr/>
          </p:nvSpPr>
          <p:spPr bwMode="auto">
            <a:xfrm>
              <a:off x="4090" y="4077"/>
              <a:ext cx="194" cy="8"/>
            </a:xfrm>
            <a:custGeom>
              <a:avLst/>
              <a:gdLst>
                <a:gd name="T0" fmla="*/ 186 w 194"/>
                <a:gd name="T1" fmla="*/ 2 h 8"/>
                <a:gd name="T2" fmla="*/ 190 w 194"/>
                <a:gd name="T3" fmla="*/ 0 h 8"/>
                <a:gd name="T4" fmla="*/ 0 w 194"/>
                <a:gd name="T5" fmla="*/ 0 h 8"/>
                <a:gd name="T6" fmla="*/ 0 w 194"/>
                <a:gd name="T7" fmla="*/ 8 h 8"/>
                <a:gd name="T8" fmla="*/ 190 w 194"/>
                <a:gd name="T9" fmla="*/ 8 h 8"/>
                <a:gd name="T10" fmla="*/ 194 w 194"/>
                <a:gd name="T11" fmla="*/ 6 h 8"/>
                <a:gd name="T12" fmla="*/ 190 w 194"/>
                <a:gd name="T13" fmla="*/ 8 h 8"/>
                <a:gd name="T14" fmla="*/ 192 w 194"/>
                <a:gd name="T15" fmla="*/ 8 h 8"/>
                <a:gd name="T16" fmla="*/ 194 w 194"/>
                <a:gd name="T17" fmla="*/ 6 h 8"/>
                <a:gd name="T18" fmla="*/ 186 w 194"/>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8"/>
                <a:gd name="T32" fmla="*/ 194 w 19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8">
                  <a:moveTo>
                    <a:pt x="186" y="2"/>
                  </a:moveTo>
                  <a:lnTo>
                    <a:pt x="190" y="0"/>
                  </a:lnTo>
                  <a:lnTo>
                    <a:pt x="0" y="0"/>
                  </a:lnTo>
                  <a:lnTo>
                    <a:pt x="0" y="8"/>
                  </a:lnTo>
                  <a:lnTo>
                    <a:pt x="190" y="8"/>
                  </a:lnTo>
                  <a:lnTo>
                    <a:pt x="194" y="6"/>
                  </a:lnTo>
                  <a:lnTo>
                    <a:pt x="190" y="8"/>
                  </a:lnTo>
                  <a:lnTo>
                    <a:pt x="192" y="8"/>
                  </a:lnTo>
                  <a:lnTo>
                    <a:pt x="194" y="6"/>
                  </a:lnTo>
                  <a:lnTo>
                    <a:pt x="18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0" name="Freeform 633"/>
            <p:cNvSpPr>
              <a:spLocks/>
            </p:cNvSpPr>
            <p:nvPr/>
          </p:nvSpPr>
          <p:spPr bwMode="auto">
            <a:xfrm>
              <a:off x="4276" y="3996"/>
              <a:ext cx="16" cy="87"/>
            </a:xfrm>
            <a:custGeom>
              <a:avLst/>
              <a:gdLst>
                <a:gd name="T0" fmla="*/ 8 w 16"/>
                <a:gd name="T1" fmla="*/ 0 h 87"/>
                <a:gd name="T2" fmla="*/ 6 w 16"/>
                <a:gd name="T3" fmla="*/ 14 h 87"/>
                <a:gd name="T4" fmla="*/ 4 w 16"/>
                <a:gd name="T5" fmla="*/ 25 h 87"/>
                <a:gd name="T6" fmla="*/ 4 w 16"/>
                <a:gd name="T7" fmla="*/ 37 h 87"/>
                <a:gd name="T8" fmla="*/ 4 w 16"/>
                <a:gd name="T9" fmla="*/ 48 h 87"/>
                <a:gd name="T10" fmla="*/ 4 w 16"/>
                <a:gd name="T11" fmla="*/ 60 h 87"/>
                <a:gd name="T12" fmla="*/ 2 w 16"/>
                <a:gd name="T13" fmla="*/ 70 h 87"/>
                <a:gd name="T14" fmla="*/ 2 w 16"/>
                <a:gd name="T15" fmla="*/ 77 h 87"/>
                <a:gd name="T16" fmla="*/ 0 w 16"/>
                <a:gd name="T17" fmla="*/ 83 h 87"/>
                <a:gd name="T18" fmla="*/ 8 w 16"/>
                <a:gd name="T19" fmla="*/ 87 h 87"/>
                <a:gd name="T20" fmla="*/ 10 w 16"/>
                <a:gd name="T21" fmla="*/ 79 h 87"/>
                <a:gd name="T22" fmla="*/ 12 w 16"/>
                <a:gd name="T23" fmla="*/ 70 h 87"/>
                <a:gd name="T24" fmla="*/ 12 w 16"/>
                <a:gd name="T25" fmla="*/ 60 h 87"/>
                <a:gd name="T26" fmla="*/ 12 w 16"/>
                <a:gd name="T27" fmla="*/ 48 h 87"/>
                <a:gd name="T28" fmla="*/ 12 w 16"/>
                <a:gd name="T29" fmla="*/ 39 h 87"/>
                <a:gd name="T30" fmla="*/ 12 w 16"/>
                <a:gd name="T31" fmla="*/ 25 h 87"/>
                <a:gd name="T32" fmla="*/ 14 w 16"/>
                <a:gd name="T33" fmla="*/ 14 h 87"/>
                <a:gd name="T34" fmla="*/ 16 w 16"/>
                <a:gd name="T35" fmla="*/ 2 h 87"/>
                <a:gd name="T36" fmla="*/ 8 w 16"/>
                <a:gd name="T37" fmla="*/ 0 h 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
                <a:gd name="T58" fmla="*/ 0 h 87"/>
                <a:gd name="T59" fmla="*/ 16 w 16"/>
                <a:gd name="T60" fmla="*/ 87 h 8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 h="87">
                  <a:moveTo>
                    <a:pt x="8" y="0"/>
                  </a:moveTo>
                  <a:lnTo>
                    <a:pt x="6" y="14"/>
                  </a:lnTo>
                  <a:lnTo>
                    <a:pt x="4" y="25"/>
                  </a:lnTo>
                  <a:lnTo>
                    <a:pt x="4" y="37"/>
                  </a:lnTo>
                  <a:lnTo>
                    <a:pt x="4" y="48"/>
                  </a:lnTo>
                  <a:lnTo>
                    <a:pt x="4" y="60"/>
                  </a:lnTo>
                  <a:lnTo>
                    <a:pt x="2" y="70"/>
                  </a:lnTo>
                  <a:lnTo>
                    <a:pt x="2" y="77"/>
                  </a:lnTo>
                  <a:lnTo>
                    <a:pt x="0" y="83"/>
                  </a:lnTo>
                  <a:lnTo>
                    <a:pt x="8" y="87"/>
                  </a:lnTo>
                  <a:lnTo>
                    <a:pt x="10" y="79"/>
                  </a:lnTo>
                  <a:lnTo>
                    <a:pt x="12" y="70"/>
                  </a:lnTo>
                  <a:lnTo>
                    <a:pt x="12" y="60"/>
                  </a:lnTo>
                  <a:lnTo>
                    <a:pt x="12" y="48"/>
                  </a:lnTo>
                  <a:lnTo>
                    <a:pt x="12" y="39"/>
                  </a:lnTo>
                  <a:lnTo>
                    <a:pt x="12" y="25"/>
                  </a:lnTo>
                  <a:lnTo>
                    <a:pt x="14" y="14"/>
                  </a:lnTo>
                  <a:lnTo>
                    <a:pt x="16" y="2"/>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1" name="Freeform 634"/>
            <p:cNvSpPr>
              <a:spLocks/>
            </p:cNvSpPr>
            <p:nvPr/>
          </p:nvSpPr>
          <p:spPr bwMode="auto">
            <a:xfrm>
              <a:off x="4284" y="3862"/>
              <a:ext cx="35" cy="136"/>
            </a:xfrm>
            <a:custGeom>
              <a:avLst/>
              <a:gdLst>
                <a:gd name="T0" fmla="*/ 29 w 35"/>
                <a:gd name="T1" fmla="*/ 8 h 136"/>
                <a:gd name="T2" fmla="*/ 25 w 35"/>
                <a:gd name="T3" fmla="*/ 6 h 136"/>
                <a:gd name="T4" fmla="*/ 27 w 35"/>
                <a:gd name="T5" fmla="*/ 14 h 136"/>
                <a:gd name="T6" fmla="*/ 25 w 35"/>
                <a:gd name="T7" fmla="*/ 25 h 136"/>
                <a:gd name="T8" fmla="*/ 23 w 35"/>
                <a:gd name="T9" fmla="*/ 42 h 136"/>
                <a:gd name="T10" fmla="*/ 19 w 35"/>
                <a:gd name="T11" fmla="*/ 60 h 136"/>
                <a:gd name="T12" fmla="*/ 14 w 35"/>
                <a:gd name="T13" fmla="*/ 79 h 136"/>
                <a:gd name="T14" fmla="*/ 10 w 35"/>
                <a:gd name="T15" fmla="*/ 98 h 136"/>
                <a:gd name="T16" fmla="*/ 4 w 35"/>
                <a:gd name="T17" fmla="*/ 117 h 136"/>
                <a:gd name="T18" fmla="*/ 0 w 35"/>
                <a:gd name="T19" fmla="*/ 134 h 136"/>
                <a:gd name="T20" fmla="*/ 8 w 35"/>
                <a:gd name="T21" fmla="*/ 136 h 136"/>
                <a:gd name="T22" fmla="*/ 12 w 35"/>
                <a:gd name="T23" fmla="*/ 119 h 136"/>
                <a:gd name="T24" fmla="*/ 17 w 35"/>
                <a:gd name="T25" fmla="*/ 100 h 136"/>
                <a:gd name="T26" fmla="*/ 21 w 35"/>
                <a:gd name="T27" fmla="*/ 81 h 136"/>
                <a:gd name="T28" fmla="*/ 27 w 35"/>
                <a:gd name="T29" fmla="*/ 62 h 136"/>
                <a:gd name="T30" fmla="*/ 31 w 35"/>
                <a:gd name="T31" fmla="*/ 42 h 136"/>
                <a:gd name="T32" fmla="*/ 35 w 35"/>
                <a:gd name="T33" fmla="*/ 27 h 136"/>
                <a:gd name="T34" fmla="*/ 35 w 35"/>
                <a:gd name="T35" fmla="*/ 14 h 136"/>
                <a:gd name="T36" fmla="*/ 33 w 35"/>
                <a:gd name="T37" fmla="*/ 2 h 136"/>
                <a:gd name="T38" fmla="*/ 29 w 35"/>
                <a:gd name="T39" fmla="*/ 0 h 136"/>
                <a:gd name="T40" fmla="*/ 33 w 35"/>
                <a:gd name="T41" fmla="*/ 2 h 136"/>
                <a:gd name="T42" fmla="*/ 31 w 35"/>
                <a:gd name="T43" fmla="*/ 0 h 136"/>
                <a:gd name="T44" fmla="*/ 29 w 35"/>
                <a:gd name="T45" fmla="*/ 0 h 136"/>
                <a:gd name="T46" fmla="*/ 29 w 35"/>
                <a:gd name="T47" fmla="*/ 8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5"/>
                <a:gd name="T73" fmla="*/ 0 h 136"/>
                <a:gd name="T74" fmla="*/ 35 w 35"/>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5" h="136">
                  <a:moveTo>
                    <a:pt x="29" y="8"/>
                  </a:moveTo>
                  <a:lnTo>
                    <a:pt x="25" y="6"/>
                  </a:lnTo>
                  <a:lnTo>
                    <a:pt x="27" y="14"/>
                  </a:lnTo>
                  <a:lnTo>
                    <a:pt x="25" y="25"/>
                  </a:lnTo>
                  <a:lnTo>
                    <a:pt x="23" y="42"/>
                  </a:lnTo>
                  <a:lnTo>
                    <a:pt x="19" y="60"/>
                  </a:lnTo>
                  <a:lnTo>
                    <a:pt x="14" y="79"/>
                  </a:lnTo>
                  <a:lnTo>
                    <a:pt x="10" y="98"/>
                  </a:lnTo>
                  <a:lnTo>
                    <a:pt x="4" y="117"/>
                  </a:lnTo>
                  <a:lnTo>
                    <a:pt x="0" y="134"/>
                  </a:lnTo>
                  <a:lnTo>
                    <a:pt x="8" y="136"/>
                  </a:lnTo>
                  <a:lnTo>
                    <a:pt x="12" y="119"/>
                  </a:lnTo>
                  <a:lnTo>
                    <a:pt x="17" y="100"/>
                  </a:lnTo>
                  <a:lnTo>
                    <a:pt x="21" y="81"/>
                  </a:lnTo>
                  <a:lnTo>
                    <a:pt x="27" y="62"/>
                  </a:lnTo>
                  <a:lnTo>
                    <a:pt x="31" y="42"/>
                  </a:lnTo>
                  <a:lnTo>
                    <a:pt x="35" y="27"/>
                  </a:lnTo>
                  <a:lnTo>
                    <a:pt x="35" y="14"/>
                  </a:lnTo>
                  <a:lnTo>
                    <a:pt x="33" y="2"/>
                  </a:lnTo>
                  <a:lnTo>
                    <a:pt x="29" y="0"/>
                  </a:lnTo>
                  <a:lnTo>
                    <a:pt x="33" y="2"/>
                  </a:lnTo>
                  <a:lnTo>
                    <a:pt x="31" y="0"/>
                  </a:lnTo>
                  <a:lnTo>
                    <a:pt x="29" y="0"/>
                  </a:lnTo>
                  <a:lnTo>
                    <a:pt x="2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2" name="Freeform 635"/>
            <p:cNvSpPr>
              <a:spLocks/>
            </p:cNvSpPr>
            <p:nvPr/>
          </p:nvSpPr>
          <p:spPr bwMode="auto">
            <a:xfrm>
              <a:off x="4085" y="4068"/>
              <a:ext cx="201" cy="23"/>
            </a:xfrm>
            <a:custGeom>
              <a:avLst/>
              <a:gdLst>
                <a:gd name="T0" fmla="*/ 201 w 201"/>
                <a:gd name="T1" fmla="*/ 0 h 23"/>
                <a:gd name="T2" fmla="*/ 176 w 201"/>
                <a:gd name="T3" fmla="*/ 1 h 23"/>
                <a:gd name="T4" fmla="*/ 151 w 201"/>
                <a:gd name="T5" fmla="*/ 3 h 23"/>
                <a:gd name="T6" fmla="*/ 126 w 201"/>
                <a:gd name="T7" fmla="*/ 5 h 23"/>
                <a:gd name="T8" fmla="*/ 101 w 201"/>
                <a:gd name="T9" fmla="*/ 9 h 23"/>
                <a:gd name="T10" fmla="*/ 76 w 201"/>
                <a:gd name="T11" fmla="*/ 11 h 23"/>
                <a:gd name="T12" fmla="*/ 49 w 201"/>
                <a:gd name="T13" fmla="*/ 11 h 23"/>
                <a:gd name="T14" fmla="*/ 25 w 201"/>
                <a:gd name="T15" fmla="*/ 13 h 23"/>
                <a:gd name="T16" fmla="*/ 0 w 201"/>
                <a:gd name="T17" fmla="*/ 13 h 23"/>
                <a:gd name="T18" fmla="*/ 0 w 201"/>
                <a:gd name="T19" fmla="*/ 21 h 23"/>
                <a:gd name="T20" fmla="*/ 13 w 201"/>
                <a:gd name="T21" fmla="*/ 23 h 23"/>
                <a:gd name="T22" fmla="*/ 26 w 201"/>
                <a:gd name="T23" fmla="*/ 23 h 23"/>
                <a:gd name="T24" fmla="*/ 42 w 201"/>
                <a:gd name="T25" fmla="*/ 23 h 23"/>
                <a:gd name="T26" fmla="*/ 59 w 201"/>
                <a:gd name="T27" fmla="*/ 23 h 23"/>
                <a:gd name="T28" fmla="*/ 78 w 201"/>
                <a:gd name="T29" fmla="*/ 21 h 23"/>
                <a:gd name="T30" fmla="*/ 97 w 201"/>
                <a:gd name="T31" fmla="*/ 21 h 23"/>
                <a:gd name="T32" fmla="*/ 119 w 201"/>
                <a:gd name="T33" fmla="*/ 17 h 23"/>
                <a:gd name="T34" fmla="*/ 142 w 201"/>
                <a:gd name="T35" fmla="*/ 15 h 23"/>
                <a:gd name="T36" fmla="*/ 142 w 201"/>
                <a:gd name="T37" fmla="*/ 21 h 23"/>
                <a:gd name="T38" fmla="*/ 201 w 201"/>
                <a:gd name="T39" fmla="*/ 21 h 23"/>
                <a:gd name="T40" fmla="*/ 201 w 201"/>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1"/>
                <a:gd name="T64" fmla="*/ 0 h 23"/>
                <a:gd name="T65" fmla="*/ 201 w 201"/>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1" h="23">
                  <a:moveTo>
                    <a:pt x="201" y="0"/>
                  </a:moveTo>
                  <a:lnTo>
                    <a:pt x="176" y="1"/>
                  </a:lnTo>
                  <a:lnTo>
                    <a:pt x="151" y="3"/>
                  </a:lnTo>
                  <a:lnTo>
                    <a:pt x="126" y="5"/>
                  </a:lnTo>
                  <a:lnTo>
                    <a:pt x="101" y="9"/>
                  </a:lnTo>
                  <a:lnTo>
                    <a:pt x="76" y="11"/>
                  </a:lnTo>
                  <a:lnTo>
                    <a:pt x="49" y="11"/>
                  </a:lnTo>
                  <a:lnTo>
                    <a:pt x="25" y="13"/>
                  </a:lnTo>
                  <a:lnTo>
                    <a:pt x="0" y="13"/>
                  </a:lnTo>
                  <a:lnTo>
                    <a:pt x="0" y="21"/>
                  </a:lnTo>
                  <a:lnTo>
                    <a:pt x="13" y="23"/>
                  </a:lnTo>
                  <a:lnTo>
                    <a:pt x="26" y="23"/>
                  </a:lnTo>
                  <a:lnTo>
                    <a:pt x="42" y="23"/>
                  </a:lnTo>
                  <a:lnTo>
                    <a:pt x="59" y="23"/>
                  </a:lnTo>
                  <a:lnTo>
                    <a:pt x="78" y="21"/>
                  </a:lnTo>
                  <a:lnTo>
                    <a:pt x="97" y="21"/>
                  </a:lnTo>
                  <a:lnTo>
                    <a:pt x="119" y="17"/>
                  </a:lnTo>
                  <a:lnTo>
                    <a:pt x="142" y="15"/>
                  </a:lnTo>
                  <a:lnTo>
                    <a:pt x="142" y="21"/>
                  </a:lnTo>
                  <a:lnTo>
                    <a:pt x="201" y="21"/>
                  </a:lnTo>
                  <a:lnTo>
                    <a:pt x="201"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3" name="Freeform 636"/>
            <p:cNvSpPr>
              <a:spLocks/>
            </p:cNvSpPr>
            <p:nvPr/>
          </p:nvSpPr>
          <p:spPr bwMode="auto">
            <a:xfrm>
              <a:off x="4081" y="4064"/>
              <a:ext cx="205" cy="21"/>
            </a:xfrm>
            <a:custGeom>
              <a:avLst/>
              <a:gdLst>
                <a:gd name="T0" fmla="*/ 9 w 205"/>
                <a:gd name="T1" fmla="*/ 17 h 21"/>
                <a:gd name="T2" fmla="*/ 4 w 205"/>
                <a:gd name="T3" fmla="*/ 21 h 21"/>
                <a:gd name="T4" fmla="*/ 29 w 205"/>
                <a:gd name="T5" fmla="*/ 21 h 21"/>
                <a:gd name="T6" fmla="*/ 55 w 205"/>
                <a:gd name="T7" fmla="*/ 21 h 21"/>
                <a:gd name="T8" fmla="*/ 80 w 205"/>
                <a:gd name="T9" fmla="*/ 19 h 21"/>
                <a:gd name="T10" fmla="*/ 105 w 205"/>
                <a:gd name="T11" fmla="*/ 17 h 21"/>
                <a:gd name="T12" fmla="*/ 130 w 205"/>
                <a:gd name="T13" fmla="*/ 13 h 21"/>
                <a:gd name="T14" fmla="*/ 155 w 205"/>
                <a:gd name="T15" fmla="*/ 11 h 21"/>
                <a:gd name="T16" fmla="*/ 180 w 205"/>
                <a:gd name="T17" fmla="*/ 9 h 21"/>
                <a:gd name="T18" fmla="*/ 205 w 205"/>
                <a:gd name="T19" fmla="*/ 7 h 21"/>
                <a:gd name="T20" fmla="*/ 205 w 205"/>
                <a:gd name="T21" fmla="*/ 0 h 21"/>
                <a:gd name="T22" fmla="*/ 180 w 205"/>
                <a:gd name="T23" fmla="*/ 2 h 21"/>
                <a:gd name="T24" fmla="*/ 155 w 205"/>
                <a:gd name="T25" fmla="*/ 4 h 21"/>
                <a:gd name="T26" fmla="*/ 130 w 205"/>
                <a:gd name="T27" fmla="*/ 5 h 21"/>
                <a:gd name="T28" fmla="*/ 103 w 205"/>
                <a:gd name="T29" fmla="*/ 7 h 21"/>
                <a:gd name="T30" fmla="*/ 78 w 205"/>
                <a:gd name="T31" fmla="*/ 11 h 21"/>
                <a:gd name="T32" fmla="*/ 53 w 205"/>
                <a:gd name="T33" fmla="*/ 11 h 21"/>
                <a:gd name="T34" fmla="*/ 29 w 205"/>
                <a:gd name="T35" fmla="*/ 13 h 21"/>
                <a:gd name="T36" fmla="*/ 5 w 205"/>
                <a:gd name="T37" fmla="*/ 13 h 21"/>
                <a:gd name="T38" fmla="*/ 0 w 205"/>
                <a:gd name="T39" fmla="*/ 17 h 21"/>
                <a:gd name="T40" fmla="*/ 5 w 205"/>
                <a:gd name="T41" fmla="*/ 13 h 21"/>
                <a:gd name="T42" fmla="*/ 0 w 205"/>
                <a:gd name="T43" fmla="*/ 13 h 21"/>
                <a:gd name="T44" fmla="*/ 0 w 205"/>
                <a:gd name="T45" fmla="*/ 17 h 21"/>
                <a:gd name="T46" fmla="*/ 9 w 205"/>
                <a:gd name="T47" fmla="*/ 17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5"/>
                <a:gd name="T73" fmla="*/ 0 h 21"/>
                <a:gd name="T74" fmla="*/ 205 w 205"/>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5" h="21">
                  <a:moveTo>
                    <a:pt x="9" y="17"/>
                  </a:moveTo>
                  <a:lnTo>
                    <a:pt x="4" y="21"/>
                  </a:lnTo>
                  <a:lnTo>
                    <a:pt x="29" y="21"/>
                  </a:lnTo>
                  <a:lnTo>
                    <a:pt x="55" y="21"/>
                  </a:lnTo>
                  <a:lnTo>
                    <a:pt x="80" y="19"/>
                  </a:lnTo>
                  <a:lnTo>
                    <a:pt x="105" y="17"/>
                  </a:lnTo>
                  <a:lnTo>
                    <a:pt x="130" y="13"/>
                  </a:lnTo>
                  <a:lnTo>
                    <a:pt x="155" y="11"/>
                  </a:lnTo>
                  <a:lnTo>
                    <a:pt x="180" y="9"/>
                  </a:lnTo>
                  <a:lnTo>
                    <a:pt x="205" y="7"/>
                  </a:lnTo>
                  <a:lnTo>
                    <a:pt x="205" y="0"/>
                  </a:lnTo>
                  <a:lnTo>
                    <a:pt x="180" y="2"/>
                  </a:lnTo>
                  <a:lnTo>
                    <a:pt x="155" y="4"/>
                  </a:lnTo>
                  <a:lnTo>
                    <a:pt x="130" y="5"/>
                  </a:lnTo>
                  <a:lnTo>
                    <a:pt x="103" y="7"/>
                  </a:lnTo>
                  <a:lnTo>
                    <a:pt x="78" y="11"/>
                  </a:lnTo>
                  <a:lnTo>
                    <a:pt x="53" y="11"/>
                  </a:lnTo>
                  <a:lnTo>
                    <a:pt x="29" y="13"/>
                  </a:lnTo>
                  <a:lnTo>
                    <a:pt x="5" y="13"/>
                  </a:lnTo>
                  <a:lnTo>
                    <a:pt x="0" y="17"/>
                  </a:lnTo>
                  <a:lnTo>
                    <a:pt x="5" y="13"/>
                  </a:lnTo>
                  <a:lnTo>
                    <a:pt x="0" y="13"/>
                  </a:lnTo>
                  <a:lnTo>
                    <a:pt x="0" y="17"/>
                  </a:lnTo>
                  <a:lnTo>
                    <a:pt x="9"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4" name="Freeform 637"/>
            <p:cNvSpPr>
              <a:spLocks/>
            </p:cNvSpPr>
            <p:nvPr/>
          </p:nvSpPr>
          <p:spPr bwMode="auto">
            <a:xfrm>
              <a:off x="4081" y="4081"/>
              <a:ext cx="9" cy="13"/>
            </a:xfrm>
            <a:custGeom>
              <a:avLst/>
              <a:gdLst>
                <a:gd name="T0" fmla="*/ 5 w 9"/>
                <a:gd name="T1" fmla="*/ 4 h 13"/>
                <a:gd name="T2" fmla="*/ 9 w 9"/>
                <a:gd name="T3" fmla="*/ 8 h 13"/>
                <a:gd name="T4" fmla="*/ 9 w 9"/>
                <a:gd name="T5" fmla="*/ 0 h 13"/>
                <a:gd name="T6" fmla="*/ 0 w 9"/>
                <a:gd name="T7" fmla="*/ 0 h 13"/>
                <a:gd name="T8" fmla="*/ 0 w 9"/>
                <a:gd name="T9" fmla="*/ 8 h 13"/>
                <a:gd name="T10" fmla="*/ 4 w 9"/>
                <a:gd name="T11" fmla="*/ 13 h 13"/>
                <a:gd name="T12" fmla="*/ 0 w 9"/>
                <a:gd name="T13" fmla="*/ 8 h 13"/>
                <a:gd name="T14" fmla="*/ 0 w 9"/>
                <a:gd name="T15" fmla="*/ 11 h 13"/>
                <a:gd name="T16" fmla="*/ 4 w 9"/>
                <a:gd name="T17" fmla="*/ 13 h 13"/>
                <a:gd name="T18" fmla="*/ 5 w 9"/>
                <a:gd name="T19" fmla="*/ 4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5" y="4"/>
                  </a:moveTo>
                  <a:lnTo>
                    <a:pt x="9" y="8"/>
                  </a:lnTo>
                  <a:lnTo>
                    <a:pt x="9" y="0"/>
                  </a:lnTo>
                  <a:lnTo>
                    <a:pt x="0" y="0"/>
                  </a:lnTo>
                  <a:lnTo>
                    <a:pt x="0" y="8"/>
                  </a:lnTo>
                  <a:lnTo>
                    <a:pt x="4" y="13"/>
                  </a:lnTo>
                  <a:lnTo>
                    <a:pt x="0" y="8"/>
                  </a:lnTo>
                  <a:lnTo>
                    <a:pt x="0" y="11"/>
                  </a:lnTo>
                  <a:lnTo>
                    <a:pt x="4" y="13"/>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5" name="Freeform 638"/>
            <p:cNvSpPr>
              <a:spLocks/>
            </p:cNvSpPr>
            <p:nvPr/>
          </p:nvSpPr>
          <p:spPr bwMode="auto">
            <a:xfrm>
              <a:off x="4085" y="4077"/>
              <a:ext cx="145" cy="17"/>
            </a:xfrm>
            <a:custGeom>
              <a:avLst/>
              <a:gdLst>
                <a:gd name="T0" fmla="*/ 145 w 145"/>
                <a:gd name="T1" fmla="*/ 6 h 17"/>
                <a:gd name="T2" fmla="*/ 142 w 145"/>
                <a:gd name="T3" fmla="*/ 0 h 17"/>
                <a:gd name="T4" fmla="*/ 119 w 145"/>
                <a:gd name="T5" fmla="*/ 4 h 17"/>
                <a:gd name="T6" fmla="*/ 97 w 145"/>
                <a:gd name="T7" fmla="*/ 6 h 17"/>
                <a:gd name="T8" fmla="*/ 78 w 145"/>
                <a:gd name="T9" fmla="*/ 8 h 17"/>
                <a:gd name="T10" fmla="*/ 59 w 145"/>
                <a:gd name="T11" fmla="*/ 10 h 17"/>
                <a:gd name="T12" fmla="*/ 42 w 145"/>
                <a:gd name="T13" fmla="*/ 10 h 17"/>
                <a:gd name="T14" fmla="*/ 26 w 145"/>
                <a:gd name="T15" fmla="*/ 10 h 17"/>
                <a:gd name="T16" fmla="*/ 13 w 145"/>
                <a:gd name="T17" fmla="*/ 10 h 17"/>
                <a:gd name="T18" fmla="*/ 1 w 145"/>
                <a:gd name="T19" fmla="*/ 8 h 17"/>
                <a:gd name="T20" fmla="*/ 0 w 145"/>
                <a:gd name="T21" fmla="*/ 17 h 17"/>
                <a:gd name="T22" fmla="*/ 13 w 145"/>
                <a:gd name="T23" fmla="*/ 17 h 17"/>
                <a:gd name="T24" fmla="*/ 26 w 145"/>
                <a:gd name="T25" fmla="*/ 17 h 17"/>
                <a:gd name="T26" fmla="*/ 42 w 145"/>
                <a:gd name="T27" fmla="*/ 17 h 17"/>
                <a:gd name="T28" fmla="*/ 59 w 145"/>
                <a:gd name="T29" fmla="*/ 17 h 17"/>
                <a:gd name="T30" fmla="*/ 78 w 145"/>
                <a:gd name="T31" fmla="*/ 17 h 17"/>
                <a:gd name="T32" fmla="*/ 97 w 145"/>
                <a:gd name="T33" fmla="*/ 15 h 17"/>
                <a:gd name="T34" fmla="*/ 119 w 145"/>
                <a:gd name="T35" fmla="*/ 12 h 17"/>
                <a:gd name="T36" fmla="*/ 143 w 145"/>
                <a:gd name="T37" fmla="*/ 10 h 17"/>
                <a:gd name="T38" fmla="*/ 138 w 145"/>
                <a:gd name="T39" fmla="*/ 6 h 17"/>
                <a:gd name="T40" fmla="*/ 145 w 145"/>
                <a:gd name="T41" fmla="*/ 6 h 17"/>
                <a:gd name="T42" fmla="*/ 145 w 145"/>
                <a:gd name="T43" fmla="*/ 0 h 17"/>
                <a:gd name="T44" fmla="*/ 142 w 145"/>
                <a:gd name="T45" fmla="*/ 0 h 17"/>
                <a:gd name="T46" fmla="*/ 145 w 145"/>
                <a:gd name="T47" fmla="*/ 6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
                <a:gd name="T73" fmla="*/ 0 h 17"/>
                <a:gd name="T74" fmla="*/ 145 w 14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 h="17">
                  <a:moveTo>
                    <a:pt x="145" y="6"/>
                  </a:moveTo>
                  <a:lnTo>
                    <a:pt x="142" y="0"/>
                  </a:lnTo>
                  <a:lnTo>
                    <a:pt x="119" y="4"/>
                  </a:lnTo>
                  <a:lnTo>
                    <a:pt x="97" y="6"/>
                  </a:lnTo>
                  <a:lnTo>
                    <a:pt x="78" y="8"/>
                  </a:lnTo>
                  <a:lnTo>
                    <a:pt x="59" y="10"/>
                  </a:lnTo>
                  <a:lnTo>
                    <a:pt x="42" y="10"/>
                  </a:lnTo>
                  <a:lnTo>
                    <a:pt x="26" y="10"/>
                  </a:lnTo>
                  <a:lnTo>
                    <a:pt x="13" y="10"/>
                  </a:lnTo>
                  <a:lnTo>
                    <a:pt x="1" y="8"/>
                  </a:lnTo>
                  <a:lnTo>
                    <a:pt x="0" y="17"/>
                  </a:lnTo>
                  <a:lnTo>
                    <a:pt x="13" y="17"/>
                  </a:lnTo>
                  <a:lnTo>
                    <a:pt x="26" y="17"/>
                  </a:lnTo>
                  <a:lnTo>
                    <a:pt x="42" y="17"/>
                  </a:lnTo>
                  <a:lnTo>
                    <a:pt x="59" y="17"/>
                  </a:lnTo>
                  <a:lnTo>
                    <a:pt x="78" y="17"/>
                  </a:lnTo>
                  <a:lnTo>
                    <a:pt x="97" y="15"/>
                  </a:lnTo>
                  <a:lnTo>
                    <a:pt x="119" y="12"/>
                  </a:lnTo>
                  <a:lnTo>
                    <a:pt x="143" y="10"/>
                  </a:lnTo>
                  <a:lnTo>
                    <a:pt x="138" y="6"/>
                  </a:lnTo>
                  <a:lnTo>
                    <a:pt x="145" y="6"/>
                  </a:lnTo>
                  <a:lnTo>
                    <a:pt x="145" y="0"/>
                  </a:lnTo>
                  <a:lnTo>
                    <a:pt x="142" y="0"/>
                  </a:lnTo>
                  <a:lnTo>
                    <a:pt x="14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6" name="Freeform 639"/>
            <p:cNvSpPr>
              <a:spLocks/>
            </p:cNvSpPr>
            <p:nvPr/>
          </p:nvSpPr>
          <p:spPr bwMode="auto">
            <a:xfrm>
              <a:off x="4223" y="4083"/>
              <a:ext cx="7" cy="11"/>
            </a:xfrm>
            <a:custGeom>
              <a:avLst/>
              <a:gdLst>
                <a:gd name="T0" fmla="*/ 4 w 7"/>
                <a:gd name="T1" fmla="*/ 2 h 11"/>
                <a:gd name="T2" fmla="*/ 7 w 7"/>
                <a:gd name="T3" fmla="*/ 6 h 11"/>
                <a:gd name="T4" fmla="*/ 7 w 7"/>
                <a:gd name="T5" fmla="*/ 0 h 11"/>
                <a:gd name="T6" fmla="*/ 0 w 7"/>
                <a:gd name="T7" fmla="*/ 0 h 11"/>
                <a:gd name="T8" fmla="*/ 0 w 7"/>
                <a:gd name="T9" fmla="*/ 6 h 11"/>
                <a:gd name="T10" fmla="*/ 4 w 7"/>
                <a:gd name="T11" fmla="*/ 11 h 11"/>
                <a:gd name="T12" fmla="*/ 0 w 7"/>
                <a:gd name="T13" fmla="*/ 6 h 11"/>
                <a:gd name="T14" fmla="*/ 0 w 7"/>
                <a:gd name="T15" fmla="*/ 11 h 11"/>
                <a:gd name="T16" fmla="*/ 4 w 7"/>
                <a:gd name="T17" fmla="*/ 11 h 11"/>
                <a:gd name="T18" fmla="*/ 4 w 7"/>
                <a:gd name="T19" fmla="*/ 2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1"/>
                <a:gd name="T32" fmla="*/ 7 w 7"/>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1">
                  <a:moveTo>
                    <a:pt x="4" y="2"/>
                  </a:moveTo>
                  <a:lnTo>
                    <a:pt x="7" y="6"/>
                  </a:lnTo>
                  <a:lnTo>
                    <a:pt x="7" y="0"/>
                  </a:lnTo>
                  <a:lnTo>
                    <a:pt x="0" y="0"/>
                  </a:lnTo>
                  <a:lnTo>
                    <a:pt x="0" y="6"/>
                  </a:lnTo>
                  <a:lnTo>
                    <a:pt x="4" y="11"/>
                  </a:lnTo>
                  <a:lnTo>
                    <a:pt x="0" y="6"/>
                  </a:lnTo>
                  <a:lnTo>
                    <a:pt x="0" y="11"/>
                  </a:lnTo>
                  <a:lnTo>
                    <a:pt x="4" y="11"/>
                  </a:ln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7" name="Freeform 640"/>
            <p:cNvSpPr>
              <a:spLocks/>
            </p:cNvSpPr>
            <p:nvPr/>
          </p:nvSpPr>
          <p:spPr bwMode="auto">
            <a:xfrm>
              <a:off x="4227" y="4085"/>
              <a:ext cx="63" cy="9"/>
            </a:xfrm>
            <a:custGeom>
              <a:avLst/>
              <a:gdLst>
                <a:gd name="T0" fmla="*/ 55 w 63"/>
                <a:gd name="T1" fmla="*/ 4 h 9"/>
                <a:gd name="T2" fmla="*/ 59 w 63"/>
                <a:gd name="T3" fmla="*/ 0 h 9"/>
                <a:gd name="T4" fmla="*/ 0 w 63"/>
                <a:gd name="T5" fmla="*/ 0 h 9"/>
                <a:gd name="T6" fmla="*/ 0 w 63"/>
                <a:gd name="T7" fmla="*/ 9 h 9"/>
                <a:gd name="T8" fmla="*/ 59 w 63"/>
                <a:gd name="T9" fmla="*/ 9 h 9"/>
                <a:gd name="T10" fmla="*/ 63 w 63"/>
                <a:gd name="T11" fmla="*/ 4 h 9"/>
                <a:gd name="T12" fmla="*/ 59 w 63"/>
                <a:gd name="T13" fmla="*/ 9 h 9"/>
                <a:gd name="T14" fmla="*/ 63 w 63"/>
                <a:gd name="T15" fmla="*/ 9 h 9"/>
                <a:gd name="T16" fmla="*/ 63 w 63"/>
                <a:gd name="T17" fmla="*/ 4 h 9"/>
                <a:gd name="T18" fmla="*/ 55 w 63"/>
                <a:gd name="T19" fmla="*/ 4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9"/>
                <a:gd name="T32" fmla="*/ 63 w 63"/>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9">
                  <a:moveTo>
                    <a:pt x="55" y="4"/>
                  </a:moveTo>
                  <a:lnTo>
                    <a:pt x="59" y="0"/>
                  </a:lnTo>
                  <a:lnTo>
                    <a:pt x="0" y="0"/>
                  </a:lnTo>
                  <a:lnTo>
                    <a:pt x="0" y="9"/>
                  </a:lnTo>
                  <a:lnTo>
                    <a:pt x="59" y="9"/>
                  </a:lnTo>
                  <a:lnTo>
                    <a:pt x="63" y="4"/>
                  </a:lnTo>
                  <a:lnTo>
                    <a:pt x="59" y="9"/>
                  </a:lnTo>
                  <a:lnTo>
                    <a:pt x="63" y="9"/>
                  </a:lnTo>
                  <a:lnTo>
                    <a:pt x="63" y="4"/>
                  </a:lnTo>
                  <a:lnTo>
                    <a:pt x="5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8" name="Freeform 641"/>
            <p:cNvSpPr>
              <a:spLocks/>
            </p:cNvSpPr>
            <p:nvPr/>
          </p:nvSpPr>
          <p:spPr bwMode="auto">
            <a:xfrm>
              <a:off x="4282" y="4064"/>
              <a:ext cx="8" cy="25"/>
            </a:xfrm>
            <a:custGeom>
              <a:avLst/>
              <a:gdLst>
                <a:gd name="T0" fmla="*/ 4 w 8"/>
                <a:gd name="T1" fmla="*/ 7 h 25"/>
                <a:gd name="T2" fmla="*/ 0 w 8"/>
                <a:gd name="T3" fmla="*/ 4 h 25"/>
                <a:gd name="T4" fmla="*/ 0 w 8"/>
                <a:gd name="T5" fmla="*/ 25 h 25"/>
                <a:gd name="T6" fmla="*/ 8 w 8"/>
                <a:gd name="T7" fmla="*/ 25 h 25"/>
                <a:gd name="T8" fmla="*/ 8 w 8"/>
                <a:gd name="T9" fmla="*/ 4 h 25"/>
                <a:gd name="T10" fmla="*/ 4 w 8"/>
                <a:gd name="T11" fmla="*/ 0 h 25"/>
                <a:gd name="T12" fmla="*/ 8 w 8"/>
                <a:gd name="T13" fmla="*/ 4 h 25"/>
                <a:gd name="T14" fmla="*/ 8 w 8"/>
                <a:gd name="T15" fmla="*/ 0 h 25"/>
                <a:gd name="T16" fmla="*/ 4 w 8"/>
                <a:gd name="T17" fmla="*/ 0 h 25"/>
                <a:gd name="T18" fmla="*/ 4 w 8"/>
                <a:gd name="T19" fmla="*/ 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25"/>
                <a:gd name="T32" fmla="*/ 8 w 8"/>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25">
                  <a:moveTo>
                    <a:pt x="4" y="7"/>
                  </a:moveTo>
                  <a:lnTo>
                    <a:pt x="0" y="4"/>
                  </a:lnTo>
                  <a:lnTo>
                    <a:pt x="0" y="25"/>
                  </a:lnTo>
                  <a:lnTo>
                    <a:pt x="8" y="25"/>
                  </a:lnTo>
                  <a:lnTo>
                    <a:pt x="8" y="4"/>
                  </a:lnTo>
                  <a:lnTo>
                    <a:pt x="4" y="0"/>
                  </a:lnTo>
                  <a:lnTo>
                    <a:pt x="8" y="4"/>
                  </a:lnTo>
                  <a:lnTo>
                    <a:pt x="8" y="0"/>
                  </a:lnTo>
                  <a:lnTo>
                    <a:pt x="4"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79" name="Freeform 642"/>
            <p:cNvSpPr>
              <a:spLocks/>
            </p:cNvSpPr>
            <p:nvPr/>
          </p:nvSpPr>
          <p:spPr bwMode="auto">
            <a:xfrm>
              <a:off x="4480" y="3530"/>
              <a:ext cx="305" cy="288"/>
            </a:xfrm>
            <a:custGeom>
              <a:avLst/>
              <a:gdLst>
                <a:gd name="T0" fmla="*/ 303 w 305"/>
                <a:gd name="T1" fmla="*/ 4 h 288"/>
                <a:gd name="T2" fmla="*/ 98 w 305"/>
                <a:gd name="T3" fmla="*/ 0 h 288"/>
                <a:gd name="T4" fmla="*/ 100 w 305"/>
                <a:gd name="T5" fmla="*/ 15 h 288"/>
                <a:gd name="T6" fmla="*/ 102 w 305"/>
                <a:gd name="T7" fmla="*/ 38 h 288"/>
                <a:gd name="T8" fmla="*/ 105 w 305"/>
                <a:gd name="T9" fmla="*/ 63 h 288"/>
                <a:gd name="T10" fmla="*/ 111 w 305"/>
                <a:gd name="T11" fmla="*/ 90 h 288"/>
                <a:gd name="T12" fmla="*/ 115 w 305"/>
                <a:gd name="T13" fmla="*/ 117 h 288"/>
                <a:gd name="T14" fmla="*/ 117 w 305"/>
                <a:gd name="T15" fmla="*/ 142 h 288"/>
                <a:gd name="T16" fmla="*/ 117 w 305"/>
                <a:gd name="T17" fmla="*/ 163 h 288"/>
                <a:gd name="T18" fmla="*/ 115 w 305"/>
                <a:gd name="T19" fmla="*/ 177 h 288"/>
                <a:gd name="T20" fmla="*/ 111 w 305"/>
                <a:gd name="T21" fmla="*/ 184 h 288"/>
                <a:gd name="T22" fmla="*/ 107 w 305"/>
                <a:gd name="T23" fmla="*/ 192 h 288"/>
                <a:gd name="T24" fmla="*/ 102 w 305"/>
                <a:gd name="T25" fmla="*/ 198 h 288"/>
                <a:gd name="T26" fmla="*/ 98 w 305"/>
                <a:gd name="T27" fmla="*/ 203 h 288"/>
                <a:gd name="T28" fmla="*/ 84 w 305"/>
                <a:gd name="T29" fmla="*/ 211 h 288"/>
                <a:gd name="T30" fmla="*/ 71 w 305"/>
                <a:gd name="T31" fmla="*/ 217 h 288"/>
                <a:gd name="T32" fmla="*/ 55 w 305"/>
                <a:gd name="T33" fmla="*/ 221 h 288"/>
                <a:gd name="T34" fmla="*/ 42 w 305"/>
                <a:gd name="T35" fmla="*/ 225 h 288"/>
                <a:gd name="T36" fmla="*/ 31 w 305"/>
                <a:gd name="T37" fmla="*/ 226 h 288"/>
                <a:gd name="T38" fmla="*/ 19 w 305"/>
                <a:gd name="T39" fmla="*/ 228 h 288"/>
                <a:gd name="T40" fmla="*/ 11 w 305"/>
                <a:gd name="T41" fmla="*/ 232 h 288"/>
                <a:gd name="T42" fmla="*/ 6 w 305"/>
                <a:gd name="T43" fmla="*/ 236 h 288"/>
                <a:gd name="T44" fmla="*/ 2 w 305"/>
                <a:gd name="T45" fmla="*/ 242 h 288"/>
                <a:gd name="T46" fmla="*/ 0 w 305"/>
                <a:gd name="T47" fmla="*/ 250 h 288"/>
                <a:gd name="T48" fmla="*/ 0 w 305"/>
                <a:gd name="T49" fmla="*/ 259 h 288"/>
                <a:gd name="T50" fmla="*/ 2 w 305"/>
                <a:gd name="T51" fmla="*/ 269 h 288"/>
                <a:gd name="T52" fmla="*/ 4 w 305"/>
                <a:gd name="T53" fmla="*/ 278 h 288"/>
                <a:gd name="T54" fmla="*/ 7 w 305"/>
                <a:gd name="T55" fmla="*/ 288 h 288"/>
                <a:gd name="T56" fmla="*/ 259 w 305"/>
                <a:gd name="T57" fmla="*/ 288 h 288"/>
                <a:gd name="T58" fmla="*/ 261 w 305"/>
                <a:gd name="T59" fmla="*/ 280 h 288"/>
                <a:gd name="T60" fmla="*/ 263 w 305"/>
                <a:gd name="T61" fmla="*/ 269 h 288"/>
                <a:gd name="T62" fmla="*/ 263 w 305"/>
                <a:gd name="T63" fmla="*/ 255 h 288"/>
                <a:gd name="T64" fmla="*/ 265 w 305"/>
                <a:gd name="T65" fmla="*/ 242 h 288"/>
                <a:gd name="T66" fmla="*/ 265 w 305"/>
                <a:gd name="T67" fmla="*/ 226 h 288"/>
                <a:gd name="T68" fmla="*/ 265 w 305"/>
                <a:gd name="T69" fmla="*/ 211 h 288"/>
                <a:gd name="T70" fmla="*/ 267 w 305"/>
                <a:gd name="T71" fmla="*/ 194 h 288"/>
                <a:gd name="T72" fmla="*/ 270 w 305"/>
                <a:gd name="T73" fmla="*/ 178 h 288"/>
                <a:gd name="T74" fmla="*/ 274 w 305"/>
                <a:gd name="T75" fmla="*/ 155 h 288"/>
                <a:gd name="T76" fmla="*/ 282 w 305"/>
                <a:gd name="T77" fmla="*/ 130 h 288"/>
                <a:gd name="T78" fmla="*/ 288 w 305"/>
                <a:gd name="T79" fmla="*/ 106 h 288"/>
                <a:gd name="T80" fmla="*/ 295 w 305"/>
                <a:gd name="T81" fmla="*/ 79 h 288"/>
                <a:gd name="T82" fmla="*/ 301 w 305"/>
                <a:gd name="T83" fmla="*/ 56 h 288"/>
                <a:gd name="T84" fmla="*/ 303 w 305"/>
                <a:gd name="T85" fmla="*/ 33 h 288"/>
                <a:gd name="T86" fmla="*/ 305 w 305"/>
                <a:gd name="T87" fmla="*/ 15 h 288"/>
                <a:gd name="T88" fmla="*/ 303 w 305"/>
                <a:gd name="T89" fmla="*/ 4 h 2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05"/>
                <a:gd name="T136" fmla="*/ 0 h 288"/>
                <a:gd name="T137" fmla="*/ 305 w 305"/>
                <a:gd name="T138" fmla="*/ 288 h 28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05" h="288">
                  <a:moveTo>
                    <a:pt x="303" y="4"/>
                  </a:moveTo>
                  <a:lnTo>
                    <a:pt x="98" y="0"/>
                  </a:lnTo>
                  <a:lnTo>
                    <a:pt x="100" y="15"/>
                  </a:lnTo>
                  <a:lnTo>
                    <a:pt x="102" y="38"/>
                  </a:lnTo>
                  <a:lnTo>
                    <a:pt x="105" y="63"/>
                  </a:lnTo>
                  <a:lnTo>
                    <a:pt x="111" y="90"/>
                  </a:lnTo>
                  <a:lnTo>
                    <a:pt x="115" y="117"/>
                  </a:lnTo>
                  <a:lnTo>
                    <a:pt x="117" y="142"/>
                  </a:lnTo>
                  <a:lnTo>
                    <a:pt x="117" y="163"/>
                  </a:lnTo>
                  <a:lnTo>
                    <a:pt x="115" y="177"/>
                  </a:lnTo>
                  <a:lnTo>
                    <a:pt x="111" y="184"/>
                  </a:lnTo>
                  <a:lnTo>
                    <a:pt x="107" y="192"/>
                  </a:lnTo>
                  <a:lnTo>
                    <a:pt x="102" y="198"/>
                  </a:lnTo>
                  <a:lnTo>
                    <a:pt x="98" y="203"/>
                  </a:lnTo>
                  <a:lnTo>
                    <a:pt x="84" y="211"/>
                  </a:lnTo>
                  <a:lnTo>
                    <a:pt x="71" y="217"/>
                  </a:lnTo>
                  <a:lnTo>
                    <a:pt x="55" y="221"/>
                  </a:lnTo>
                  <a:lnTo>
                    <a:pt x="42" y="225"/>
                  </a:lnTo>
                  <a:lnTo>
                    <a:pt x="31" y="226"/>
                  </a:lnTo>
                  <a:lnTo>
                    <a:pt x="19" y="228"/>
                  </a:lnTo>
                  <a:lnTo>
                    <a:pt x="11" y="232"/>
                  </a:lnTo>
                  <a:lnTo>
                    <a:pt x="6" y="236"/>
                  </a:lnTo>
                  <a:lnTo>
                    <a:pt x="2" y="242"/>
                  </a:lnTo>
                  <a:lnTo>
                    <a:pt x="0" y="250"/>
                  </a:lnTo>
                  <a:lnTo>
                    <a:pt x="0" y="259"/>
                  </a:lnTo>
                  <a:lnTo>
                    <a:pt x="2" y="269"/>
                  </a:lnTo>
                  <a:lnTo>
                    <a:pt x="4" y="278"/>
                  </a:lnTo>
                  <a:lnTo>
                    <a:pt x="7" y="288"/>
                  </a:lnTo>
                  <a:lnTo>
                    <a:pt x="259" y="288"/>
                  </a:lnTo>
                  <a:lnTo>
                    <a:pt x="261" y="280"/>
                  </a:lnTo>
                  <a:lnTo>
                    <a:pt x="263" y="269"/>
                  </a:lnTo>
                  <a:lnTo>
                    <a:pt x="263" y="255"/>
                  </a:lnTo>
                  <a:lnTo>
                    <a:pt x="265" y="242"/>
                  </a:lnTo>
                  <a:lnTo>
                    <a:pt x="265" y="226"/>
                  </a:lnTo>
                  <a:lnTo>
                    <a:pt x="265" y="211"/>
                  </a:lnTo>
                  <a:lnTo>
                    <a:pt x="267" y="194"/>
                  </a:lnTo>
                  <a:lnTo>
                    <a:pt x="270" y="178"/>
                  </a:lnTo>
                  <a:lnTo>
                    <a:pt x="274" y="155"/>
                  </a:lnTo>
                  <a:lnTo>
                    <a:pt x="282" y="130"/>
                  </a:lnTo>
                  <a:lnTo>
                    <a:pt x="288" y="106"/>
                  </a:lnTo>
                  <a:lnTo>
                    <a:pt x="295" y="79"/>
                  </a:lnTo>
                  <a:lnTo>
                    <a:pt x="301" y="56"/>
                  </a:lnTo>
                  <a:lnTo>
                    <a:pt x="303" y="33"/>
                  </a:lnTo>
                  <a:lnTo>
                    <a:pt x="305" y="15"/>
                  </a:lnTo>
                  <a:lnTo>
                    <a:pt x="303" y="4"/>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0" name="Freeform 643"/>
            <p:cNvSpPr>
              <a:spLocks/>
            </p:cNvSpPr>
            <p:nvPr/>
          </p:nvSpPr>
          <p:spPr bwMode="auto">
            <a:xfrm>
              <a:off x="4574" y="3526"/>
              <a:ext cx="209" cy="12"/>
            </a:xfrm>
            <a:custGeom>
              <a:avLst/>
              <a:gdLst>
                <a:gd name="T0" fmla="*/ 8 w 209"/>
                <a:gd name="T1" fmla="*/ 4 h 12"/>
                <a:gd name="T2" fmla="*/ 4 w 209"/>
                <a:gd name="T3" fmla="*/ 8 h 12"/>
                <a:gd name="T4" fmla="*/ 209 w 209"/>
                <a:gd name="T5" fmla="*/ 12 h 12"/>
                <a:gd name="T6" fmla="*/ 209 w 209"/>
                <a:gd name="T7" fmla="*/ 4 h 12"/>
                <a:gd name="T8" fmla="*/ 4 w 209"/>
                <a:gd name="T9" fmla="*/ 0 h 12"/>
                <a:gd name="T10" fmla="*/ 0 w 209"/>
                <a:gd name="T11" fmla="*/ 4 h 12"/>
                <a:gd name="T12" fmla="*/ 4 w 209"/>
                <a:gd name="T13" fmla="*/ 0 h 12"/>
                <a:gd name="T14" fmla="*/ 0 w 209"/>
                <a:gd name="T15" fmla="*/ 0 h 12"/>
                <a:gd name="T16" fmla="*/ 0 w 209"/>
                <a:gd name="T17" fmla="*/ 4 h 12"/>
                <a:gd name="T18" fmla="*/ 8 w 209"/>
                <a:gd name="T19" fmla="*/ 4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12"/>
                <a:gd name="T32" fmla="*/ 209 w 20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12">
                  <a:moveTo>
                    <a:pt x="8" y="4"/>
                  </a:moveTo>
                  <a:lnTo>
                    <a:pt x="4" y="8"/>
                  </a:lnTo>
                  <a:lnTo>
                    <a:pt x="209" y="12"/>
                  </a:lnTo>
                  <a:lnTo>
                    <a:pt x="209" y="4"/>
                  </a:lnTo>
                  <a:lnTo>
                    <a:pt x="4" y="0"/>
                  </a:lnTo>
                  <a:lnTo>
                    <a:pt x="0" y="4"/>
                  </a:lnTo>
                  <a:lnTo>
                    <a:pt x="4" y="0"/>
                  </a:lnTo>
                  <a:lnTo>
                    <a:pt x="0" y="0"/>
                  </a:lnTo>
                  <a:lnTo>
                    <a:pt x="0" y="4"/>
                  </a:ln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1" name="Freeform 644"/>
            <p:cNvSpPr>
              <a:spLocks/>
            </p:cNvSpPr>
            <p:nvPr/>
          </p:nvSpPr>
          <p:spPr bwMode="auto">
            <a:xfrm>
              <a:off x="4574" y="3530"/>
              <a:ext cx="27" cy="178"/>
            </a:xfrm>
            <a:custGeom>
              <a:avLst/>
              <a:gdLst>
                <a:gd name="T0" fmla="*/ 25 w 27"/>
                <a:gd name="T1" fmla="*/ 178 h 178"/>
                <a:gd name="T2" fmla="*/ 27 w 27"/>
                <a:gd name="T3" fmla="*/ 163 h 178"/>
                <a:gd name="T4" fmla="*/ 27 w 27"/>
                <a:gd name="T5" fmla="*/ 142 h 178"/>
                <a:gd name="T6" fmla="*/ 25 w 27"/>
                <a:gd name="T7" fmla="*/ 117 h 178"/>
                <a:gd name="T8" fmla="*/ 21 w 27"/>
                <a:gd name="T9" fmla="*/ 88 h 178"/>
                <a:gd name="T10" fmla="*/ 15 w 27"/>
                <a:gd name="T11" fmla="*/ 61 h 178"/>
                <a:gd name="T12" fmla="*/ 11 w 27"/>
                <a:gd name="T13" fmla="*/ 36 h 178"/>
                <a:gd name="T14" fmla="*/ 9 w 27"/>
                <a:gd name="T15" fmla="*/ 15 h 178"/>
                <a:gd name="T16" fmla="*/ 8 w 27"/>
                <a:gd name="T17" fmla="*/ 0 h 178"/>
                <a:gd name="T18" fmla="*/ 0 w 27"/>
                <a:gd name="T19" fmla="*/ 0 h 178"/>
                <a:gd name="T20" fmla="*/ 0 w 27"/>
                <a:gd name="T21" fmla="*/ 17 h 178"/>
                <a:gd name="T22" fmla="*/ 4 w 27"/>
                <a:gd name="T23" fmla="*/ 38 h 178"/>
                <a:gd name="T24" fmla="*/ 8 w 27"/>
                <a:gd name="T25" fmla="*/ 63 h 178"/>
                <a:gd name="T26" fmla="*/ 11 w 27"/>
                <a:gd name="T27" fmla="*/ 90 h 178"/>
                <a:gd name="T28" fmla="*/ 17 w 27"/>
                <a:gd name="T29" fmla="*/ 117 h 178"/>
                <a:gd name="T30" fmla="*/ 19 w 27"/>
                <a:gd name="T31" fmla="*/ 142 h 178"/>
                <a:gd name="T32" fmla="*/ 19 w 27"/>
                <a:gd name="T33" fmla="*/ 161 h 178"/>
                <a:gd name="T34" fmla="*/ 17 w 27"/>
                <a:gd name="T35" fmla="*/ 177 h 178"/>
                <a:gd name="T36" fmla="*/ 25 w 27"/>
                <a:gd name="T37" fmla="*/ 178 h 1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178"/>
                <a:gd name="T59" fmla="*/ 27 w 27"/>
                <a:gd name="T60" fmla="*/ 178 h 1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178">
                  <a:moveTo>
                    <a:pt x="25" y="178"/>
                  </a:moveTo>
                  <a:lnTo>
                    <a:pt x="27" y="163"/>
                  </a:lnTo>
                  <a:lnTo>
                    <a:pt x="27" y="142"/>
                  </a:lnTo>
                  <a:lnTo>
                    <a:pt x="25" y="117"/>
                  </a:lnTo>
                  <a:lnTo>
                    <a:pt x="21" y="88"/>
                  </a:lnTo>
                  <a:lnTo>
                    <a:pt x="15" y="61"/>
                  </a:lnTo>
                  <a:lnTo>
                    <a:pt x="11" y="36"/>
                  </a:lnTo>
                  <a:lnTo>
                    <a:pt x="9" y="15"/>
                  </a:lnTo>
                  <a:lnTo>
                    <a:pt x="8" y="0"/>
                  </a:lnTo>
                  <a:lnTo>
                    <a:pt x="0" y="0"/>
                  </a:lnTo>
                  <a:lnTo>
                    <a:pt x="0" y="17"/>
                  </a:lnTo>
                  <a:lnTo>
                    <a:pt x="4" y="38"/>
                  </a:lnTo>
                  <a:lnTo>
                    <a:pt x="8" y="63"/>
                  </a:lnTo>
                  <a:lnTo>
                    <a:pt x="11" y="90"/>
                  </a:lnTo>
                  <a:lnTo>
                    <a:pt x="17" y="117"/>
                  </a:lnTo>
                  <a:lnTo>
                    <a:pt x="19" y="142"/>
                  </a:lnTo>
                  <a:lnTo>
                    <a:pt x="19" y="161"/>
                  </a:lnTo>
                  <a:lnTo>
                    <a:pt x="17" y="177"/>
                  </a:lnTo>
                  <a:lnTo>
                    <a:pt x="25" y="1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2" name="Freeform 645"/>
            <p:cNvSpPr>
              <a:spLocks/>
            </p:cNvSpPr>
            <p:nvPr/>
          </p:nvSpPr>
          <p:spPr bwMode="auto">
            <a:xfrm>
              <a:off x="4497" y="3707"/>
              <a:ext cx="102" cy="55"/>
            </a:xfrm>
            <a:custGeom>
              <a:avLst/>
              <a:gdLst>
                <a:gd name="T0" fmla="*/ 2 w 102"/>
                <a:gd name="T1" fmla="*/ 55 h 55"/>
                <a:gd name="T2" fmla="*/ 14 w 102"/>
                <a:gd name="T3" fmla="*/ 53 h 55"/>
                <a:gd name="T4" fmla="*/ 27 w 102"/>
                <a:gd name="T5" fmla="*/ 51 h 55"/>
                <a:gd name="T6" fmla="*/ 40 w 102"/>
                <a:gd name="T7" fmla="*/ 48 h 55"/>
                <a:gd name="T8" fmla="*/ 56 w 102"/>
                <a:gd name="T9" fmla="*/ 44 h 55"/>
                <a:gd name="T10" fmla="*/ 69 w 102"/>
                <a:gd name="T11" fmla="*/ 38 h 55"/>
                <a:gd name="T12" fmla="*/ 83 w 102"/>
                <a:gd name="T13" fmla="*/ 28 h 55"/>
                <a:gd name="T14" fmla="*/ 88 w 102"/>
                <a:gd name="T15" fmla="*/ 25 h 55"/>
                <a:gd name="T16" fmla="*/ 94 w 102"/>
                <a:gd name="T17" fmla="*/ 17 h 55"/>
                <a:gd name="T18" fmla="*/ 98 w 102"/>
                <a:gd name="T19" fmla="*/ 9 h 55"/>
                <a:gd name="T20" fmla="*/ 102 w 102"/>
                <a:gd name="T21" fmla="*/ 1 h 55"/>
                <a:gd name="T22" fmla="*/ 94 w 102"/>
                <a:gd name="T23" fmla="*/ 0 h 55"/>
                <a:gd name="T24" fmla="*/ 90 w 102"/>
                <a:gd name="T25" fmla="*/ 5 h 55"/>
                <a:gd name="T26" fmla="*/ 86 w 102"/>
                <a:gd name="T27" fmla="*/ 13 h 55"/>
                <a:gd name="T28" fmla="*/ 83 w 102"/>
                <a:gd name="T29" fmla="*/ 19 h 55"/>
                <a:gd name="T30" fmla="*/ 77 w 102"/>
                <a:gd name="T31" fmla="*/ 23 h 55"/>
                <a:gd name="T32" fmla="*/ 65 w 102"/>
                <a:gd name="T33" fmla="*/ 30 h 55"/>
                <a:gd name="T34" fmla="*/ 52 w 102"/>
                <a:gd name="T35" fmla="*/ 36 h 55"/>
                <a:gd name="T36" fmla="*/ 38 w 102"/>
                <a:gd name="T37" fmla="*/ 40 h 55"/>
                <a:gd name="T38" fmla="*/ 25 w 102"/>
                <a:gd name="T39" fmla="*/ 44 h 55"/>
                <a:gd name="T40" fmla="*/ 12 w 102"/>
                <a:gd name="T41" fmla="*/ 46 h 55"/>
                <a:gd name="T42" fmla="*/ 0 w 102"/>
                <a:gd name="T43" fmla="*/ 48 h 55"/>
                <a:gd name="T44" fmla="*/ 2 w 102"/>
                <a:gd name="T45" fmla="*/ 55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2"/>
                <a:gd name="T70" fmla="*/ 0 h 55"/>
                <a:gd name="T71" fmla="*/ 102 w 102"/>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2" h="55">
                  <a:moveTo>
                    <a:pt x="2" y="55"/>
                  </a:moveTo>
                  <a:lnTo>
                    <a:pt x="14" y="53"/>
                  </a:lnTo>
                  <a:lnTo>
                    <a:pt x="27" y="51"/>
                  </a:lnTo>
                  <a:lnTo>
                    <a:pt x="40" y="48"/>
                  </a:lnTo>
                  <a:lnTo>
                    <a:pt x="56" y="44"/>
                  </a:lnTo>
                  <a:lnTo>
                    <a:pt x="69" y="38"/>
                  </a:lnTo>
                  <a:lnTo>
                    <a:pt x="83" y="28"/>
                  </a:lnTo>
                  <a:lnTo>
                    <a:pt x="88" y="25"/>
                  </a:lnTo>
                  <a:lnTo>
                    <a:pt x="94" y="17"/>
                  </a:lnTo>
                  <a:lnTo>
                    <a:pt x="98" y="9"/>
                  </a:lnTo>
                  <a:lnTo>
                    <a:pt x="102" y="1"/>
                  </a:lnTo>
                  <a:lnTo>
                    <a:pt x="94" y="0"/>
                  </a:lnTo>
                  <a:lnTo>
                    <a:pt x="90" y="5"/>
                  </a:lnTo>
                  <a:lnTo>
                    <a:pt x="86" y="13"/>
                  </a:lnTo>
                  <a:lnTo>
                    <a:pt x="83" y="19"/>
                  </a:lnTo>
                  <a:lnTo>
                    <a:pt x="77" y="23"/>
                  </a:lnTo>
                  <a:lnTo>
                    <a:pt x="65" y="30"/>
                  </a:lnTo>
                  <a:lnTo>
                    <a:pt x="52" y="36"/>
                  </a:lnTo>
                  <a:lnTo>
                    <a:pt x="38" y="40"/>
                  </a:lnTo>
                  <a:lnTo>
                    <a:pt x="25" y="44"/>
                  </a:lnTo>
                  <a:lnTo>
                    <a:pt x="12" y="46"/>
                  </a:lnTo>
                  <a:lnTo>
                    <a:pt x="0" y="48"/>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3" name="Freeform 646"/>
            <p:cNvSpPr>
              <a:spLocks/>
            </p:cNvSpPr>
            <p:nvPr/>
          </p:nvSpPr>
          <p:spPr bwMode="auto">
            <a:xfrm>
              <a:off x="4476" y="3755"/>
              <a:ext cx="23" cy="67"/>
            </a:xfrm>
            <a:custGeom>
              <a:avLst/>
              <a:gdLst>
                <a:gd name="T0" fmla="*/ 11 w 23"/>
                <a:gd name="T1" fmla="*/ 59 h 67"/>
                <a:gd name="T2" fmla="*/ 15 w 23"/>
                <a:gd name="T3" fmla="*/ 63 h 67"/>
                <a:gd name="T4" fmla="*/ 11 w 23"/>
                <a:gd name="T5" fmla="*/ 53 h 67"/>
                <a:gd name="T6" fmla="*/ 10 w 23"/>
                <a:gd name="T7" fmla="*/ 44 h 67"/>
                <a:gd name="T8" fmla="*/ 8 w 23"/>
                <a:gd name="T9" fmla="*/ 34 h 67"/>
                <a:gd name="T10" fmla="*/ 8 w 23"/>
                <a:gd name="T11" fmla="*/ 26 h 67"/>
                <a:gd name="T12" fmla="*/ 10 w 23"/>
                <a:gd name="T13" fmla="*/ 19 h 67"/>
                <a:gd name="T14" fmla="*/ 13 w 23"/>
                <a:gd name="T15" fmla="*/ 13 h 67"/>
                <a:gd name="T16" fmla="*/ 17 w 23"/>
                <a:gd name="T17" fmla="*/ 9 h 67"/>
                <a:gd name="T18" fmla="*/ 23 w 23"/>
                <a:gd name="T19" fmla="*/ 7 h 67"/>
                <a:gd name="T20" fmla="*/ 21 w 23"/>
                <a:gd name="T21" fmla="*/ 0 h 67"/>
                <a:gd name="T22" fmla="*/ 13 w 23"/>
                <a:gd name="T23" fmla="*/ 3 h 67"/>
                <a:gd name="T24" fmla="*/ 6 w 23"/>
                <a:gd name="T25" fmla="*/ 9 h 67"/>
                <a:gd name="T26" fmla="*/ 2 w 23"/>
                <a:gd name="T27" fmla="*/ 17 h 67"/>
                <a:gd name="T28" fmla="*/ 0 w 23"/>
                <a:gd name="T29" fmla="*/ 25 h 67"/>
                <a:gd name="T30" fmla="*/ 0 w 23"/>
                <a:gd name="T31" fmla="*/ 34 h 67"/>
                <a:gd name="T32" fmla="*/ 2 w 23"/>
                <a:gd name="T33" fmla="*/ 44 h 67"/>
                <a:gd name="T34" fmla="*/ 4 w 23"/>
                <a:gd name="T35" fmla="*/ 55 h 67"/>
                <a:gd name="T36" fmla="*/ 8 w 23"/>
                <a:gd name="T37" fmla="*/ 65 h 67"/>
                <a:gd name="T38" fmla="*/ 11 w 23"/>
                <a:gd name="T39" fmla="*/ 67 h 67"/>
                <a:gd name="T40" fmla="*/ 8 w 23"/>
                <a:gd name="T41" fmla="*/ 65 h 67"/>
                <a:gd name="T42" fmla="*/ 8 w 23"/>
                <a:gd name="T43" fmla="*/ 67 h 67"/>
                <a:gd name="T44" fmla="*/ 11 w 23"/>
                <a:gd name="T45" fmla="*/ 67 h 67"/>
                <a:gd name="T46" fmla="*/ 11 w 23"/>
                <a:gd name="T47" fmla="*/ 59 h 6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3"/>
                <a:gd name="T73" fmla="*/ 0 h 67"/>
                <a:gd name="T74" fmla="*/ 23 w 23"/>
                <a:gd name="T75" fmla="*/ 67 h 6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3" h="67">
                  <a:moveTo>
                    <a:pt x="11" y="59"/>
                  </a:moveTo>
                  <a:lnTo>
                    <a:pt x="15" y="63"/>
                  </a:lnTo>
                  <a:lnTo>
                    <a:pt x="11" y="53"/>
                  </a:lnTo>
                  <a:lnTo>
                    <a:pt x="10" y="44"/>
                  </a:lnTo>
                  <a:lnTo>
                    <a:pt x="8" y="34"/>
                  </a:lnTo>
                  <a:lnTo>
                    <a:pt x="8" y="26"/>
                  </a:lnTo>
                  <a:lnTo>
                    <a:pt x="10" y="19"/>
                  </a:lnTo>
                  <a:lnTo>
                    <a:pt x="13" y="13"/>
                  </a:lnTo>
                  <a:lnTo>
                    <a:pt x="17" y="9"/>
                  </a:lnTo>
                  <a:lnTo>
                    <a:pt x="23" y="7"/>
                  </a:lnTo>
                  <a:lnTo>
                    <a:pt x="21" y="0"/>
                  </a:lnTo>
                  <a:lnTo>
                    <a:pt x="13" y="3"/>
                  </a:lnTo>
                  <a:lnTo>
                    <a:pt x="6" y="9"/>
                  </a:lnTo>
                  <a:lnTo>
                    <a:pt x="2" y="17"/>
                  </a:lnTo>
                  <a:lnTo>
                    <a:pt x="0" y="25"/>
                  </a:lnTo>
                  <a:lnTo>
                    <a:pt x="0" y="34"/>
                  </a:lnTo>
                  <a:lnTo>
                    <a:pt x="2" y="44"/>
                  </a:lnTo>
                  <a:lnTo>
                    <a:pt x="4" y="55"/>
                  </a:lnTo>
                  <a:lnTo>
                    <a:pt x="8" y="65"/>
                  </a:lnTo>
                  <a:lnTo>
                    <a:pt x="11" y="67"/>
                  </a:lnTo>
                  <a:lnTo>
                    <a:pt x="8" y="65"/>
                  </a:lnTo>
                  <a:lnTo>
                    <a:pt x="8" y="67"/>
                  </a:lnTo>
                  <a:lnTo>
                    <a:pt x="11" y="67"/>
                  </a:lnTo>
                  <a:lnTo>
                    <a:pt x="11"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4" name="Freeform 647"/>
            <p:cNvSpPr>
              <a:spLocks/>
            </p:cNvSpPr>
            <p:nvPr/>
          </p:nvSpPr>
          <p:spPr bwMode="auto">
            <a:xfrm>
              <a:off x="4487" y="3814"/>
              <a:ext cx="256" cy="8"/>
            </a:xfrm>
            <a:custGeom>
              <a:avLst/>
              <a:gdLst>
                <a:gd name="T0" fmla="*/ 248 w 256"/>
                <a:gd name="T1" fmla="*/ 4 h 8"/>
                <a:gd name="T2" fmla="*/ 252 w 256"/>
                <a:gd name="T3" fmla="*/ 0 h 8"/>
                <a:gd name="T4" fmla="*/ 0 w 256"/>
                <a:gd name="T5" fmla="*/ 0 h 8"/>
                <a:gd name="T6" fmla="*/ 0 w 256"/>
                <a:gd name="T7" fmla="*/ 8 h 8"/>
                <a:gd name="T8" fmla="*/ 252 w 256"/>
                <a:gd name="T9" fmla="*/ 8 h 8"/>
                <a:gd name="T10" fmla="*/ 256 w 256"/>
                <a:gd name="T11" fmla="*/ 6 h 8"/>
                <a:gd name="T12" fmla="*/ 252 w 256"/>
                <a:gd name="T13" fmla="*/ 8 h 8"/>
                <a:gd name="T14" fmla="*/ 254 w 256"/>
                <a:gd name="T15" fmla="*/ 8 h 8"/>
                <a:gd name="T16" fmla="*/ 256 w 256"/>
                <a:gd name="T17" fmla="*/ 6 h 8"/>
                <a:gd name="T18" fmla="*/ 248 w 256"/>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6"/>
                <a:gd name="T31" fmla="*/ 0 h 8"/>
                <a:gd name="T32" fmla="*/ 256 w 256"/>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6" h="8">
                  <a:moveTo>
                    <a:pt x="248" y="4"/>
                  </a:moveTo>
                  <a:lnTo>
                    <a:pt x="252" y="0"/>
                  </a:lnTo>
                  <a:lnTo>
                    <a:pt x="0" y="0"/>
                  </a:lnTo>
                  <a:lnTo>
                    <a:pt x="0" y="8"/>
                  </a:lnTo>
                  <a:lnTo>
                    <a:pt x="252" y="8"/>
                  </a:lnTo>
                  <a:lnTo>
                    <a:pt x="256" y="6"/>
                  </a:lnTo>
                  <a:lnTo>
                    <a:pt x="252" y="8"/>
                  </a:lnTo>
                  <a:lnTo>
                    <a:pt x="254" y="8"/>
                  </a:lnTo>
                  <a:lnTo>
                    <a:pt x="256" y="6"/>
                  </a:lnTo>
                  <a:lnTo>
                    <a:pt x="24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5" name="Freeform 648"/>
            <p:cNvSpPr>
              <a:spLocks/>
            </p:cNvSpPr>
            <p:nvPr/>
          </p:nvSpPr>
          <p:spPr bwMode="auto">
            <a:xfrm>
              <a:off x="4735" y="3707"/>
              <a:ext cx="19" cy="113"/>
            </a:xfrm>
            <a:custGeom>
              <a:avLst/>
              <a:gdLst>
                <a:gd name="T0" fmla="*/ 12 w 19"/>
                <a:gd name="T1" fmla="*/ 0 h 113"/>
                <a:gd name="T2" fmla="*/ 8 w 19"/>
                <a:gd name="T3" fmla="*/ 17 h 113"/>
                <a:gd name="T4" fmla="*/ 6 w 19"/>
                <a:gd name="T5" fmla="*/ 34 h 113"/>
                <a:gd name="T6" fmla="*/ 6 w 19"/>
                <a:gd name="T7" fmla="*/ 49 h 113"/>
                <a:gd name="T8" fmla="*/ 4 w 19"/>
                <a:gd name="T9" fmla="*/ 65 h 113"/>
                <a:gd name="T10" fmla="*/ 4 w 19"/>
                <a:gd name="T11" fmla="*/ 78 h 113"/>
                <a:gd name="T12" fmla="*/ 4 w 19"/>
                <a:gd name="T13" fmla="*/ 92 h 113"/>
                <a:gd name="T14" fmla="*/ 2 w 19"/>
                <a:gd name="T15" fmla="*/ 101 h 113"/>
                <a:gd name="T16" fmla="*/ 0 w 19"/>
                <a:gd name="T17" fmla="*/ 111 h 113"/>
                <a:gd name="T18" fmla="*/ 8 w 19"/>
                <a:gd name="T19" fmla="*/ 113 h 113"/>
                <a:gd name="T20" fmla="*/ 10 w 19"/>
                <a:gd name="T21" fmla="*/ 103 h 113"/>
                <a:gd name="T22" fmla="*/ 12 w 19"/>
                <a:gd name="T23" fmla="*/ 92 h 113"/>
                <a:gd name="T24" fmla="*/ 13 w 19"/>
                <a:gd name="T25" fmla="*/ 78 h 113"/>
                <a:gd name="T26" fmla="*/ 13 w 19"/>
                <a:gd name="T27" fmla="*/ 65 h 113"/>
                <a:gd name="T28" fmla="*/ 13 w 19"/>
                <a:gd name="T29" fmla="*/ 49 h 113"/>
                <a:gd name="T30" fmla="*/ 13 w 19"/>
                <a:gd name="T31" fmla="*/ 34 h 113"/>
                <a:gd name="T32" fmla="*/ 15 w 19"/>
                <a:gd name="T33" fmla="*/ 19 h 113"/>
                <a:gd name="T34" fmla="*/ 19 w 19"/>
                <a:gd name="T35" fmla="*/ 1 h 113"/>
                <a:gd name="T36" fmla="*/ 12 w 19"/>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113"/>
                <a:gd name="T59" fmla="*/ 19 w 19"/>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113">
                  <a:moveTo>
                    <a:pt x="12" y="0"/>
                  </a:moveTo>
                  <a:lnTo>
                    <a:pt x="8" y="17"/>
                  </a:lnTo>
                  <a:lnTo>
                    <a:pt x="6" y="34"/>
                  </a:lnTo>
                  <a:lnTo>
                    <a:pt x="6" y="49"/>
                  </a:lnTo>
                  <a:lnTo>
                    <a:pt x="4" y="65"/>
                  </a:lnTo>
                  <a:lnTo>
                    <a:pt x="4" y="78"/>
                  </a:lnTo>
                  <a:lnTo>
                    <a:pt x="4" y="92"/>
                  </a:lnTo>
                  <a:lnTo>
                    <a:pt x="2" y="101"/>
                  </a:lnTo>
                  <a:lnTo>
                    <a:pt x="0" y="111"/>
                  </a:lnTo>
                  <a:lnTo>
                    <a:pt x="8" y="113"/>
                  </a:lnTo>
                  <a:lnTo>
                    <a:pt x="10" y="103"/>
                  </a:lnTo>
                  <a:lnTo>
                    <a:pt x="12" y="92"/>
                  </a:lnTo>
                  <a:lnTo>
                    <a:pt x="13" y="78"/>
                  </a:lnTo>
                  <a:lnTo>
                    <a:pt x="13" y="65"/>
                  </a:lnTo>
                  <a:lnTo>
                    <a:pt x="13" y="49"/>
                  </a:lnTo>
                  <a:lnTo>
                    <a:pt x="13" y="34"/>
                  </a:lnTo>
                  <a:lnTo>
                    <a:pt x="15" y="19"/>
                  </a:lnTo>
                  <a:lnTo>
                    <a:pt x="19" y="1"/>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6" name="Freeform 649"/>
            <p:cNvSpPr>
              <a:spLocks/>
            </p:cNvSpPr>
            <p:nvPr/>
          </p:nvSpPr>
          <p:spPr bwMode="auto">
            <a:xfrm>
              <a:off x="4747" y="3530"/>
              <a:ext cx="42" cy="178"/>
            </a:xfrm>
            <a:custGeom>
              <a:avLst/>
              <a:gdLst>
                <a:gd name="T0" fmla="*/ 36 w 42"/>
                <a:gd name="T1" fmla="*/ 8 h 178"/>
                <a:gd name="T2" fmla="*/ 32 w 42"/>
                <a:gd name="T3" fmla="*/ 6 h 178"/>
                <a:gd name="T4" fmla="*/ 34 w 42"/>
                <a:gd name="T5" fmla="*/ 15 h 178"/>
                <a:gd name="T6" fmla="*/ 32 w 42"/>
                <a:gd name="T7" fmla="*/ 33 h 178"/>
                <a:gd name="T8" fmla="*/ 28 w 42"/>
                <a:gd name="T9" fmla="*/ 54 h 178"/>
                <a:gd name="T10" fmla="*/ 24 w 42"/>
                <a:gd name="T11" fmla="*/ 79 h 178"/>
                <a:gd name="T12" fmla="*/ 17 w 42"/>
                <a:gd name="T13" fmla="*/ 104 h 178"/>
                <a:gd name="T14" fmla="*/ 11 w 42"/>
                <a:gd name="T15" fmla="*/ 130 h 178"/>
                <a:gd name="T16" fmla="*/ 3 w 42"/>
                <a:gd name="T17" fmla="*/ 155 h 178"/>
                <a:gd name="T18" fmla="*/ 0 w 42"/>
                <a:gd name="T19" fmla="*/ 177 h 178"/>
                <a:gd name="T20" fmla="*/ 7 w 42"/>
                <a:gd name="T21" fmla="*/ 178 h 178"/>
                <a:gd name="T22" fmla="*/ 11 w 42"/>
                <a:gd name="T23" fmla="*/ 157 h 178"/>
                <a:gd name="T24" fmla="*/ 19 w 42"/>
                <a:gd name="T25" fmla="*/ 132 h 178"/>
                <a:gd name="T26" fmla="*/ 24 w 42"/>
                <a:gd name="T27" fmla="*/ 106 h 178"/>
                <a:gd name="T28" fmla="*/ 32 w 42"/>
                <a:gd name="T29" fmla="*/ 81 h 178"/>
                <a:gd name="T30" fmla="*/ 38 w 42"/>
                <a:gd name="T31" fmla="*/ 56 h 178"/>
                <a:gd name="T32" fmla="*/ 40 w 42"/>
                <a:gd name="T33" fmla="*/ 34 h 178"/>
                <a:gd name="T34" fmla="*/ 42 w 42"/>
                <a:gd name="T35" fmla="*/ 15 h 178"/>
                <a:gd name="T36" fmla="*/ 40 w 42"/>
                <a:gd name="T37" fmla="*/ 2 h 178"/>
                <a:gd name="T38" fmla="*/ 36 w 42"/>
                <a:gd name="T39" fmla="*/ 0 h 178"/>
                <a:gd name="T40" fmla="*/ 40 w 42"/>
                <a:gd name="T41" fmla="*/ 2 h 178"/>
                <a:gd name="T42" fmla="*/ 38 w 42"/>
                <a:gd name="T43" fmla="*/ 0 h 178"/>
                <a:gd name="T44" fmla="*/ 36 w 42"/>
                <a:gd name="T45" fmla="*/ 0 h 178"/>
                <a:gd name="T46" fmla="*/ 36 w 42"/>
                <a:gd name="T47" fmla="*/ 8 h 1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
                <a:gd name="T73" fmla="*/ 0 h 178"/>
                <a:gd name="T74" fmla="*/ 42 w 42"/>
                <a:gd name="T75" fmla="*/ 178 h 1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 h="178">
                  <a:moveTo>
                    <a:pt x="36" y="8"/>
                  </a:moveTo>
                  <a:lnTo>
                    <a:pt x="32" y="6"/>
                  </a:lnTo>
                  <a:lnTo>
                    <a:pt x="34" y="15"/>
                  </a:lnTo>
                  <a:lnTo>
                    <a:pt x="32" y="33"/>
                  </a:lnTo>
                  <a:lnTo>
                    <a:pt x="28" y="54"/>
                  </a:lnTo>
                  <a:lnTo>
                    <a:pt x="24" y="79"/>
                  </a:lnTo>
                  <a:lnTo>
                    <a:pt x="17" y="104"/>
                  </a:lnTo>
                  <a:lnTo>
                    <a:pt x="11" y="130"/>
                  </a:lnTo>
                  <a:lnTo>
                    <a:pt x="3" y="155"/>
                  </a:lnTo>
                  <a:lnTo>
                    <a:pt x="0" y="177"/>
                  </a:lnTo>
                  <a:lnTo>
                    <a:pt x="7" y="178"/>
                  </a:lnTo>
                  <a:lnTo>
                    <a:pt x="11" y="157"/>
                  </a:lnTo>
                  <a:lnTo>
                    <a:pt x="19" y="132"/>
                  </a:lnTo>
                  <a:lnTo>
                    <a:pt x="24" y="106"/>
                  </a:lnTo>
                  <a:lnTo>
                    <a:pt x="32" y="81"/>
                  </a:lnTo>
                  <a:lnTo>
                    <a:pt x="38" y="56"/>
                  </a:lnTo>
                  <a:lnTo>
                    <a:pt x="40" y="34"/>
                  </a:lnTo>
                  <a:lnTo>
                    <a:pt x="42" y="15"/>
                  </a:lnTo>
                  <a:lnTo>
                    <a:pt x="40" y="2"/>
                  </a:lnTo>
                  <a:lnTo>
                    <a:pt x="36" y="0"/>
                  </a:lnTo>
                  <a:lnTo>
                    <a:pt x="40" y="2"/>
                  </a:lnTo>
                  <a:lnTo>
                    <a:pt x="38" y="0"/>
                  </a:lnTo>
                  <a:lnTo>
                    <a:pt x="36" y="0"/>
                  </a:lnTo>
                  <a:lnTo>
                    <a:pt x="3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7" name="Freeform 650"/>
            <p:cNvSpPr>
              <a:spLocks/>
            </p:cNvSpPr>
            <p:nvPr/>
          </p:nvSpPr>
          <p:spPr bwMode="auto">
            <a:xfrm>
              <a:off x="4482" y="3801"/>
              <a:ext cx="265" cy="32"/>
            </a:xfrm>
            <a:custGeom>
              <a:avLst/>
              <a:gdLst>
                <a:gd name="T0" fmla="*/ 265 w 265"/>
                <a:gd name="T1" fmla="*/ 0 h 32"/>
                <a:gd name="T2" fmla="*/ 232 w 265"/>
                <a:gd name="T3" fmla="*/ 2 h 32"/>
                <a:gd name="T4" fmla="*/ 197 w 265"/>
                <a:gd name="T5" fmla="*/ 5 h 32"/>
                <a:gd name="T6" fmla="*/ 165 w 265"/>
                <a:gd name="T7" fmla="*/ 9 h 32"/>
                <a:gd name="T8" fmla="*/ 132 w 265"/>
                <a:gd name="T9" fmla="*/ 11 h 32"/>
                <a:gd name="T10" fmla="*/ 98 w 265"/>
                <a:gd name="T11" fmla="*/ 15 h 32"/>
                <a:gd name="T12" fmla="*/ 65 w 265"/>
                <a:gd name="T13" fmla="*/ 17 h 32"/>
                <a:gd name="T14" fmla="*/ 32 w 265"/>
                <a:gd name="T15" fmla="*/ 17 h 32"/>
                <a:gd name="T16" fmla="*/ 0 w 265"/>
                <a:gd name="T17" fmla="*/ 17 h 32"/>
                <a:gd name="T18" fmla="*/ 0 w 265"/>
                <a:gd name="T19" fmla="*/ 28 h 32"/>
                <a:gd name="T20" fmla="*/ 15 w 265"/>
                <a:gd name="T21" fmla="*/ 30 h 32"/>
                <a:gd name="T22" fmla="*/ 34 w 265"/>
                <a:gd name="T23" fmla="*/ 32 h 32"/>
                <a:gd name="T24" fmla="*/ 55 w 265"/>
                <a:gd name="T25" fmla="*/ 32 h 32"/>
                <a:gd name="T26" fmla="*/ 76 w 265"/>
                <a:gd name="T27" fmla="*/ 30 h 32"/>
                <a:gd name="T28" fmla="*/ 101 w 265"/>
                <a:gd name="T29" fmla="*/ 28 h 32"/>
                <a:gd name="T30" fmla="*/ 128 w 265"/>
                <a:gd name="T31" fmla="*/ 27 h 32"/>
                <a:gd name="T32" fmla="*/ 155 w 265"/>
                <a:gd name="T33" fmla="*/ 25 h 32"/>
                <a:gd name="T34" fmla="*/ 186 w 265"/>
                <a:gd name="T35" fmla="*/ 19 h 32"/>
                <a:gd name="T36" fmla="*/ 186 w 265"/>
                <a:gd name="T37" fmla="*/ 28 h 32"/>
                <a:gd name="T38" fmla="*/ 265 w 265"/>
                <a:gd name="T39" fmla="*/ 28 h 32"/>
                <a:gd name="T40" fmla="*/ 265 w 265"/>
                <a:gd name="T41" fmla="*/ 0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5"/>
                <a:gd name="T64" fmla="*/ 0 h 32"/>
                <a:gd name="T65" fmla="*/ 265 w 265"/>
                <a:gd name="T66" fmla="*/ 32 h 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5" h="32">
                  <a:moveTo>
                    <a:pt x="265" y="0"/>
                  </a:moveTo>
                  <a:lnTo>
                    <a:pt x="232" y="2"/>
                  </a:lnTo>
                  <a:lnTo>
                    <a:pt x="197" y="5"/>
                  </a:lnTo>
                  <a:lnTo>
                    <a:pt x="165" y="9"/>
                  </a:lnTo>
                  <a:lnTo>
                    <a:pt x="132" y="11"/>
                  </a:lnTo>
                  <a:lnTo>
                    <a:pt x="98" y="15"/>
                  </a:lnTo>
                  <a:lnTo>
                    <a:pt x="65" y="17"/>
                  </a:lnTo>
                  <a:lnTo>
                    <a:pt x="32" y="17"/>
                  </a:lnTo>
                  <a:lnTo>
                    <a:pt x="0" y="17"/>
                  </a:lnTo>
                  <a:lnTo>
                    <a:pt x="0" y="28"/>
                  </a:lnTo>
                  <a:lnTo>
                    <a:pt x="15" y="30"/>
                  </a:lnTo>
                  <a:lnTo>
                    <a:pt x="34" y="32"/>
                  </a:lnTo>
                  <a:lnTo>
                    <a:pt x="55" y="32"/>
                  </a:lnTo>
                  <a:lnTo>
                    <a:pt x="76" y="30"/>
                  </a:lnTo>
                  <a:lnTo>
                    <a:pt x="101" y="28"/>
                  </a:lnTo>
                  <a:lnTo>
                    <a:pt x="128" y="27"/>
                  </a:lnTo>
                  <a:lnTo>
                    <a:pt x="155" y="25"/>
                  </a:lnTo>
                  <a:lnTo>
                    <a:pt x="186" y="19"/>
                  </a:lnTo>
                  <a:lnTo>
                    <a:pt x="186" y="28"/>
                  </a:lnTo>
                  <a:lnTo>
                    <a:pt x="265" y="28"/>
                  </a:lnTo>
                  <a:lnTo>
                    <a:pt x="265"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8" name="Freeform 651"/>
            <p:cNvSpPr>
              <a:spLocks/>
            </p:cNvSpPr>
            <p:nvPr/>
          </p:nvSpPr>
          <p:spPr bwMode="auto">
            <a:xfrm>
              <a:off x="4478" y="3797"/>
              <a:ext cx="269" cy="25"/>
            </a:xfrm>
            <a:custGeom>
              <a:avLst/>
              <a:gdLst>
                <a:gd name="T0" fmla="*/ 8 w 269"/>
                <a:gd name="T1" fmla="*/ 21 h 25"/>
                <a:gd name="T2" fmla="*/ 4 w 269"/>
                <a:gd name="T3" fmla="*/ 25 h 25"/>
                <a:gd name="T4" fmla="*/ 36 w 269"/>
                <a:gd name="T5" fmla="*/ 25 h 25"/>
                <a:gd name="T6" fmla="*/ 69 w 269"/>
                <a:gd name="T7" fmla="*/ 25 h 25"/>
                <a:gd name="T8" fmla="*/ 104 w 269"/>
                <a:gd name="T9" fmla="*/ 23 h 25"/>
                <a:gd name="T10" fmla="*/ 136 w 269"/>
                <a:gd name="T11" fmla="*/ 19 h 25"/>
                <a:gd name="T12" fmla="*/ 169 w 269"/>
                <a:gd name="T13" fmla="*/ 17 h 25"/>
                <a:gd name="T14" fmla="*/ 203 w 269"/>
                <a:gd name="T15" fmla="*/ 13 h 25"/>
                <a:gd name="T16" fmla="*/ 236 w 269"/>
                <a:gd name="T17" fmla="*/ 9 h 25"/>
                <a:gd name="T18" fmla="*/ 269 w 269"/>
                <a:gd name="T19" fmla="*/ 7 h 25"/>
                <a:gd name="T20" fmla="*/ 269 w 269"/>
                <a:gd name="T21" fmla="*/ 0 h 25"/>
                <a:gd name="T22" fmla="*/ 236 w 269"/>
                <a:gd name="T23" fmla="*/ 2 h 25"/>
                <a:gd name="T24" fmla="*/ 201 w 269"/>
                <a:gd name="T25" fmla="*/ 6 h 25"/>
                <a:gd name="T26" fmla="*/ 169 w 269"/>
                <a:gd name="T27" fmla="*/ 9 h 25"/>
                <a:gd name="T28" fmla="*/ 136 w 269"/>
                <a:gd name="T29" fmla="*/ 11 h 25"/>
                <a:gd name="T30" fmla="*/ 102 w 269"/>
                <a:gd name="T31" fmla="*/ 15 h 25"/>
                <a:gd name="T32" fmla="*/ 69 w 269"/>
                <a:gd name="T33" fmla="*/ 17 h 25"/>
                <a:gd name="T34" fmla="*/ 36 w 269"/>
                <a:gd name="T35" fmla="*/ 17 h 25"/>
                <a:gd name="T36" fmla="*/ 4 w 269"/>
                <a:gd name="T37" fmla="*/ 17 h 25"/>
                <a:gd name="T38" fmla="*/ 0 w 269"/>
                <a:gd name="T39" fmla="*/ 21 h 25"/>
                <a:gd name="T40" fmla="*/ 4 w 269"/>
                <a:gd name="T41" fmla="*/ 17 h 25"/>
                <a:gd name="T42" fmla="*/ 0 w 269"/>
                <a:gd name="T43" fmla="*/ 17 h 25"/>
                <a:gd name="T44" fmla="*/ 0 w 269"/>
                <a:gd name="T45" fmla="*/ 21 h 25"/>
                <a:gd name="T46" fmla="*/ 8 w 269"/>
                <a:gd name="T47" fmla="*/ 21 h 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9"/>
                <a:gd name="T73" fmla="*/ 0 h 25"/>
                <a:gd name="T74" fmla="*/ 269 w 269"/>
                <a:gd name="T75" fmla="*/ 25 h 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9" h="25">
                  <a:moveTo>
                    <a:pt x="8" y="21"/>
                  </a:moveTo>
                  <a:lnTo>
                    <a:pt x="4" y="25"/>
                  </a:lnTo>
                  <a:lnTo>
                    <a:pt x="36" y="25"/>
                  </a:lnTo>
                  <a:lnTo>
                    <a:pt x="69" y="25"/>
                  </a:lnTo>
                  <a:lnTo>
                    <a:pt x="104" y="23"/>
                  </a:lnTo>
                  <a:lnTo>
                    <a:pt x="136" y="19"/>
                  </a:lnTo>
                  <a:lnTo>
                    <a:pt x="169" y="17"/>
                  </a:lnTo>
                  <a:lnTo>
                    <a:pt x="203" y="13"/>
                  </a:lnTo>
                  <a:lnTo>
                    <a:pt x="236" y="9"/>
                  </a:lnTo>
                  <a:lnTo>
                    <a:pt x="269" y="7"/>
                  </a:lnTo>
                  <a:lnTo>
                    <a:pt x="269" y="0"/>
                  </a:lnTo>
                  <a:lnTo>
                    <a:pt x="236" y="2"/>
                  </a:lnTo>
                  <a:lnTo>
                    <a:pt x="201" y="6"/>
                  </a:lnTo>
                  <a:lnTo>
                    <a:pt x="169" y="9"/>
                  </a:lnTo>
                  <a:lnTo>
                    <a:pt x="136" y="11"/>
                  </a:lnTo>
                  <a:lnTo>
                    <a:pt x="102" y="15"/>
                  </a:lnTo>
                  <a:lnTo>
                    <a:pt x="69" y="17"/>
                  </a:lnTo>
                  <a:lnTo>
                    <a:pt x="36" y="17"/>
                  </a:lnTo>
                  <a:lnTo>
                    <a:pt x="4" y="17"/>
                  </a:lnTo>
                  <a:lnTo>
                    <a:pt x="0" y="21"/>
                  </a:lnTo>
                  <a:lnTo>
                    <a:pt x="4" y="17"/>
                  </a:lnTo>
                  <a:lnTo>
                    <a:pt x="0" y="17"/>
                  </a:lnTo>
                  <a:lnTo>
                    <a:pt x="0" y="21"/>
                  </a:lnTo>
                  <a:lnTo>
                    <a:pt x="8"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89" name="Freeform 652"/>
            <p:cNvSpPr>
              <a:spLocks/>
            </p:cNvSpPr>
            <p:nvPr/>
          </p:nvSpPr>
          <p:spPr bwMode="auto">
            <a:xfrm>
              <a:off x="4478" y="3818"/>
              <a:ext cx="8" cy="17"/>
            </a:xfrm>
            <a:custGeom>
              <a:avLst/>
              <a:gdLst>
                <a:gd name="T0" fmla="*/ 4 w 8"/>
                <a:gd name="T1" fmla="*/ 8 h 17"/>
                <a:gd name="T2" fmla="*/ 8 w 8"/>
                <a:gd name="T3" fmla="*/ 11 h 17"/>
                <a:gd name="T4" fmla="*/ 8 w 8"/>
                <a:gd name="T5" fmla="*/ 0 h 17"/>
                <a:gd name="T6" fmla="*/ 0 w 8"/>
                <a:gd name="T7" fmla="*/ 0 h 17"/>
                <a:gd name="T8" fmla="*/ 0 w 8"/>
                <a:gd name="T9" fmla="*/ 11 h 17"/>
                <a:gd name="T10" fmla="*/ 2 w 8"/>
                <a:gd name="T11" fmla="*/ 17 h 17"/>
                <a:gd name="T12" fmla="*/ 0 w 8"/>
                <a:gd name="T13" fmla="*/ 11 h 17"/>
                <a:gd name="T14" fmla="*/ 0 w 8"/>
                <a:gd name="T15" fmla="*/ 15 h 17"/>
                <a:gd name="T16" fmla="*/ 2 w 8"/>
                <a:gd name="T17" fmla="*/ 17 h 17"/>
                <a:gd name="T18" fmla="*/ 4 w 8"/>
                <a:gd name="T19" fmla="*/ 8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7"/>
                <a:gd name="T32" fmla="*/ 8 w 8"/>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7">
                  <a:moveTo>
                    <a:pt x="4" y="8"/>
                  </a:moveTo>
                  <a:lnTo>
                    <a:pt x="8" y="11"/>
                  </a:lnTo>
                  <a:lnTo>
                    <a:pt x="8" y="0"/>
                  </a:lnTo>
                  <a:lnTo>
                    <a:pt x="0" y="0"/>
                  </a:lnTo>
                  <a:lnTo>
                    <a:pt x="0" y="11"/>
                  </a:lnTo>
                  <a:lnTo>
                    <a:pt x="2" y="17"/>
                  </a:lnTo>
                  <a:lnTo>
                    <a:pt x="0" y="11"/>
                  </a:lnTo>
                  <a:lnTo>
                    <a:pt x="0" y="15"/>
                  </a:lnTo>
                  <a:lnTo>
                    <a:pt x="2" y="17"/>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0" name="Freeform 653"/>
            <p:cNvSpPr>
              <a:spLocks/>
            </p:cNvSpPr>
            <p:nvPr/>
          </p:nvSpPr>
          <p:spPr bwMode="auto">
            <a:xfrm>
              <a:off x="4480" y="3816"/>
              <a:ext cx="192" cy="21"/>
            </a:xfrm>
            <a:custGeom>
              <a:avLst/>
              <a:gdLst>
                <a:gd name="T0" fmla="*/ 192 w 192"/>
                <a:gd name="T1" fmla="*/ 4 h 21"/>
                <a:gd name="T2" fmla="*/ 188 w 192"/>
                <a:gd name="T3" fmla="*/ 0 h 21"/>
                <a:gd name="T4" fmla="*/ 157 w 192"/>
                <a:gd name="T5" fmla="*/ 4 h 21"/>
                <a:gd name="T6" fmla="*/ 128 w 192"/>
                <a:gd name="T7" fmla="*/ 8 h 21"/>
                <a:gd name="T8" fmla="*/ 103 w 192"/>
                <a:gd name="T9" fmla="*/ 10 h 21"/>
                <a:gd name="T10" fmla="*/ 78 w 192"/>
                <a:gd name="T11" fmla="*/ 12 h 21"/>
                <a:gd name="T12" fmla="*/ 57 w 192"/>
                <a:gd name="T13" fmla="*/ 13 h 21"/>
                <a:gd name="T14" fmla="*/ 36 w 192"/>
                <a:gd name="T15" fmla="*/ 13 h 21"/>
                <a:gd name="T16" fmla="*/ 19 w 192"/>
                <a:gd name="T17" fmla="*/ 12 h 21"/>
                <a:gd name="T18" fmla="*/ 2 w 192"/>
                <a:gd name="T19" fmla="*/ 10 h 21"/>
                <a:gd name="T20" fmla="*/ 0 w 192"/>
                <a:gd name="T21" fmla="*/ 19 h 21"/>
                <a:gd name="T22" fmla="*/ 17 w 192"/>
                <a:gd name="T23" fmla="*/ 19 h 21"/>
                <a:gd name="T24" fmla="*/ 36 w 192"/>
                <a:gd name="T25" fmla="*/ 21 h 21"/>
                <a:gd name="T26" fmla="*/ 57 w 192"/>
                <a:gd name="T27" fmla="*/ 21 h 21"/>
                <a:gd name="T28" fmla="*/ 78 w 192"/>
                <a:gd name="T29" fmla="*/ 19 h 21"/>
                <a:gd name="T30" fmla="*/ 103 w 192"/>
                <a:gd name="T31" fmla="*/ 19 h 21"/>
                <a:gd name="T32" fmla="*/ 130 w 192"/>
                <a:gd name="T33" fmla="*/ 15 h 21"/>
                <a:gd name="T34" fmla="*/ 159 w 192"/>
                <a:gd name="T35" fmla="*/ 13 h 21"/>
                <a:gd name="T36" fmla="*/ 190 w 192"/>
                <a:gd name="T37" fmla="*/ 8 h 21"/>
                <a:gd name="T38" fmla="*/ 184 w 192"/>
                <a:gd name="T39" fmla="*/ 4 h 21"/>
                <a:gd name="T40" fmla="*/ 192 w 192"/>
                <a:gd name="T41" fmla="*/ 4 h 21"/>
                <a:gd name="T42" fmla="*/ 192 w 192"/>
                <a:gd name="T43" fmla="*/ 0 h 21"/>
                <a:gd name="T44" fmla="*/ 188 w 192"/>
                <a:gd name="T45" fmla="*/ 0 h 21"/>
                <a:gd name="T46" fmla="*/ 192 w 192"/>
                <a:gd name="T47" fmla="*/ 4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
                <a:gd name="T73" fmla="*/ 0 h 21"/>
                <a:gd name="T74" fmla="*/ 192 w 192"/>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 h="21">
                  <a:moveTo>
                    <a:pt x="192" y="4"/>
                  </a:moveTo>
                  <a:lnTo>
                    <a:pt x="188" y="0"/>
                  </a:lnTo>
                  <a:lnTo>
                    <a:pt x="157" y="4"/>
                  </a:lnTo>
                  <a:lnTo>
                    <a:pt x="128" y="8"/>
                  </a:lnTo>
                  <a:lnTo>
                    <a:pt x="103" y="10"/>
                  </a:lnTo>
                  <a:lnTo>
                    <a:pt x="78" y="12"/>
                  </a:lnTo>
                  <a:lnTo>
                    <a:pt x="57" y="13"/>
                  </a:lnTo>
                  <a:lnTo>
                    <a:pt x="36" y="13"/>
                  </a:lnTo>
                  <a:lnTo>
                    <a:pt x="19" y="12"/>
                  </a:lnTo>
                  <a:lnTo>
                    <a:pt x="2" y="10"/>
                  </a:lnTo>
                  <a:lnTo>
                    <a:pt x="0" y="19"/>
                  </a:lnTo>
                  <a:lnTo>
                    <a:pt x="17" y="19"/>
                  </a:lnTo>
                  <a:lnTo>
                    <a:pt x="36" y="21"/>
                  </a:lnTo>
                  <a:lnTo>
                    <a:pt x="57" y="21"/>
                  </a:lnTo>
                  <a:lnTo>
                    <a:pt x="78" y="19"/>
                  </a:lnTo>
                  <a:lnTo>
                    <a:pt x="103" y="19"/>
                  </a:lnTo>
                  <a:lnTo>
                    <a:pt x="130" y="15"/>
                  </a:lnTo>
                  <a:lnTo>
                    <a:pt x="159" y="13"/>
                  </a:lnTo>
                  <a:lnTo>
                    <a:pt x="190" y="8"/>
                  </a:lnTo>
                  <a:lnTo>
                    <a:pt x="184" y="4"/>
                  </a:lnTo>
                  <a:lnTo>
                    <a:pt x="192" y="4"/>
                  </a:lnTo>
                  <a:lnTo>
                    <a:pt x="192" y="0"/>
                  </a:lnTo>
                  <a:lnTo>
                    <a:pt x="188" y="0"/>
                  </a:lnTo>
                  <a:lnTo>
                    <a:pt x="19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1" name="Freeform 654"/>
            <p:cNvSpPr>
              <a:spLocks/>
            </p:cNvSpPr>
            <p:nvPr/>
          </p:nvSpPr>
          <p:spPr bwMode="auto">
            <a:xfrm>
              <a:off x="4664" y="3820"/>
              <a:ext cx="8" cy="15"/>
            </a:xfrm>
            <a:custGeom>
              <a:avLst/>
              <a:gdLst>
                <a:gd name="T0" fmla="*/ 4 w 8"/>
                <a:gd name="T1" fmla="*/ 6 h 15"/>
                <a:gd name="T2" fmla="*/ 8 w 8"/>
                <a:gd name="T3" fmla="*/ 9 h 15"/>
                <a:gd name="T4" fmla="*/ 8 w 8"/>
                <a:gd name="T5" fmla="*/ 0 h 15"/>
                <a:gd name="T6" fmla="*/ 0 w 8"/>
                <a:gd name="T7" fmla="*/ 0 h 15"/>
                <a:gd name="T8" fmla="*/ 0 w 8"/>
                <a:gd name="T9" fmla="*/ 9 h 15"/>
                <a:gd name="T10" fmla="*/ 4 w 8"/>
                <a:gd name="T11" fmla="*/ 15 h 15"/>
                <a:gd name="T12" fmla="*/ 0 w 8"/>
                <a:gd name="T13" fmla="*/ 9 h 15"/>
                <a:gd name="T14" fmla="*/ 0 w 8"/>
                <a:gd name="T15" fmla="*/ 15 h 15"/>
                <a:gd name="T16" fmla="*/ 4 w 8"/>
                <a:gd name="T17" fmla="*/ 15 h 15"/>
                <a:gd name="T18" fmla="*/ 4 w 8"/>
                <a:gd name="T19" fmla="*/ 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5"/>
                <a:gd name="T32" fmla="*/ 8 w 8"/>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5">
                  <a:moveTo>
                    <a:pt x="4" y="6"/>
                  </a:moveTo>
                  <a:lnTo>
                    <a:pt x="8" y="9"/>
                  </a:lnTo>
                  <a:lnTo>
                    <a:pt x="8" y="0"/>
                  </a:lnTo>
                  <a:lnTo>
                    <a:pt x="0" y="0"/>
                  </a:lnTo>
                  <a:lnTo>
                    <a:pt x="0" y="9"/>
                  </a:lnTo>
                  <a:lnTo>
                    <a:pt x="4" y="15"/>
                  </a:lnTo>
                  <a:lnTo>
                    <a:pt x="0" y="9"/>
                  </a:lnTo>
                  <a:lnTo>
                    <a:pt x="0" y="15"/>
                  </a:lnTo>
                  <a:lnTo>
                    <a:pt x="4" y="15"/>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2" name="Freeform 655"/>
            <p:cNvSpPr>
              <a:spLocks/>
            </p:cNvSpPr>
            <p:nvPr/>
          </p:nvSpPr>
          <p:spPr bwMode="auto">
            <a:xfrm>
              <a:off x="4668" y="3826"/>
              <a:ext cx="82" cy="9"/>
            </a:xfrm>
            <a:custGeom>
              <a:avLst/>
              <a:gdLst>
                <a:gd name="T0" fmla="*/ 75 w 82"/>
                <a:gd name="T1" fmla="*/ 3 h 9"/>
                <a:gd name="T2" fmla="*/ 79 w 82"/>
                <a:gd name="T3" fmla="*/ 0 h 9"/>
                <a:gd name="T4" fmla="*/ 0 w 82"/>
                <a:gd name="T5" fmla="*/ 0 h 9"/>
                <a:gd name="T6" fmla="*/ 0 w 82"/>
                <a:gd name="T7" fmla="*/ 9 h 9"/>
                <a:gd name="T8" fmla="*/ 79 w 82"/>
                <a:gd name="T9" fmla="*/ 9 h 9"/>
                <a:gd name="T10" fmla="*/ 82 w 82"/>
                <a:gd name="T11" fmla="*/ 3 h 9"/>
                <a:gd name="T12" fmla="*/ 79 w 82"/>
                <a:gd name="T13" fmla="*/ 9 h 9"/>
                <a:gd name="T14" fmla="*/ 82 w 82"/>
                <a:gd name="T15" fmla="*/ 9 h 9"/>
                <a:gd name="T16" fmla="*/ 82 w 82"/>
                <a:gd name="T17" fmla="*/ 3 h 9"/>
                <a:gd name="T18" fmla="*/ 75 w 82"/>
                <a:gd name="T19" fmla="*/ 3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9"/>
                <a:gd name="T32" fmla="*/ 82 w 8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9">
                  <a:moveTo>
                    <a:pt x="75" y="3"/>
                  </a:moveTo>
                  <a:lnTo>
                    <a:pt x="79" y="0"/>
                  </a:lnTo>
                  <a:lnTo>
                    <a:pt x="0" y="0"/>
                  </a:lnTo>
                  <a:lnTo>
                    <a:pt x="0" y="9"/>
                  </a:lnTo>
                  <a:lnTo>
                    <a:pt x="79" y="9"/>
                  </a:lnTo>
                  <a:lnTo>
                    <a:pt x="82" y="3"/>
                  </a:lnTo>
                  <a:lnTo>
                    <a:pt x="79" y="9"/>
                  </a:lnTo>
                  <a:lnTo>
                    <a:pt x="82" y="9"/>
                  </a:lnTo>
                  <a:lnTo>
                    <a:pt x="82" y="3"/>
                  </a:lnTo>
                  <a:lnTo>
                    <a:pt x="7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3" name="Freeform 656"/>
            <p:cNvSpPr>
              <a:spLocks/>
            </p:cNvSpPr>
            <p:nvPr/>
          </p:nvSpPr>
          <p:spPr bwMode="auto">
            <a:xfrm>
              <a:off x="4743" y="3797"/>
              <a:ext cx="7" cy="32"/>
            </a:xfrm>
            <a:custGeom>
              <a:avLst/>
              <a:gdLst>
                <a:gd name="T0" fmla="*/ 4 w 7"/>
                <a:gd name="T1" fmla="*/ 7 h 32"/>
                <a:gd name="T2" fmla="*/ 0 w 7"/>
                <a:gd name="T3" fmla="*/ 4 h 32"/>
                <a:gd name="T4" fmla="*/ 0 w 7"/>
                <a:gd name="T5" fmla="*/ 32 h 32"/>
                <a:gd name="T6" fmla="*/ 7 w 7"/>
                <a:gd name="T7" fmla="*/ 32 h 32"/>
                <a:gd name="T8" fmla="*/ 7 w 7"/>
                <a:gd name="T9" fmla="*/ 4 h 32"/>
                <a:gd name="T10" fmla="*/ 4 w 7"/>
                <a:gd name="T11" fmla="*/ 0 h 32"/>
                <a:gd name="T12" fmla="*/ 7 w 7"/>
                <a:gd name="T13" fmla="*/ 4 h 32"/>
                <a:gd name="T14" fmla="*/ 7 w 7"/>
                <a:gd name="T15" fmla="*/ 0 h 32"/>
                <a:gd name="T16" fmla="*/ 4 w 7"/>
                <a:gd name="T17" fmla="*/ 0 h 32"/>
                <a:gd name="T18" fmla="*/ 4 w 7"/>
                <a:gd name="T19" fmla="*/ 7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32"/>
                <a:gd name="T32" fmla="*/ 7 w 7"/>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32">
                  <a:moveTo>
                    <a:pt x="4" y="7"/>
                  </a:moveTo>
                  <a:lnTo>
                    <a:pt x="0" y="4"/>
                  </a:lnTo>
                  <a:lnTo>
                    <a:pt x="0" y="32"/>
                  </a:lnTo>
                  <a:lnTo>
                    <a:pt x="7" y="32"/>
                  </a:lnTo>
                  <a:lnTo>
                    <a:pt x="7" y="4"/>
                  </a:lnTo>
                  <a:lnTo>
                    <a:pt x="4" y="0"/>
                  </a:lnTo>
                  <a:lnTo>
                    <a:pt x="7" y="4"/>
                  </a:lnTo>
                  <a:lnTo>
                    <a:pt x="7" y="0"/>
                  </a:lnTo>
                  <a:lnTo>
                    <a:pt x="4"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4" name="Freeform 657"/>
            <p:cNvSpPr>
              <a:spLocks/>
            </p:cNvSpPr>
            <p:nvPr/>
          </p:nvSpPr>
          <p:spPr bwMode="auto">
            <a:xfrm>
              <a:off x="3826" y="3854"/>
              <a:ext cx="228" cy="217"/>
            </a:xfrm>
            <a:custGeom>
              <a:avLst/>
              <a:gdLst>
                <a:gd name="T0" fmla="*/ 226 w 228"/>
                <a:gd name="T1" fmla="*/ 2 h 217"/>
                <a:gd name="T2" fmla="*/ 72 w 228"/>
                <a:gd name="T3" fmla="*/ 0 h 217"/>
                <a:gd name="T4" fmla="*/ 72 w 228"/>
                <a:gd name="T5" fmla="*/ 12 h 217"/>
                <a:gd name="T6" fmla="*/ 76 w 228"/>
                <a:gd name="T7" fmla="*/ 27 h 217"/>
                <a:gd name="T8" fmla="*/ 78 w 228"/>
                <a:gd name="T9" fmla="*/ 46 h 217"/>
                <a:gd name="T10" fmla="*/ 82 w 228"/>
                <a:gd name="T11" fmla="*/ 68 h 217"/>
                <a:gd name="T12" fmla="*/ 84 w 228"/>
                <a:gd name="T13" fmla="*/ 87 h 217"/>
                <a:gd name="T14" fmla="*/ 86 w 228"/>
                <a:gd name="T15" fmla="*/ 106 h 217"/>
                <a:gd name="T16" fmla="*/ 88 w 228"/>
                <a:gd name="T17" fmla="*/ 121 h 217"/>
                <a:gd name="T18" fmla="*/ 86 w 228"/>
                <a:gd name="T19" fmla="*/ 133 h 217"/>
                <a:gd name="T20" fmla="*/ 80 w 228"/>
                <a:gd name="T21" fmla="*/ 144 h 217"/>
                <a:gd name="T22" fmla="*/ 72 w 228"/>
                <a:gd name="T23" fmla="*/ 152 h 217"/>
                <a:gd name="T24" fmla="*/ 63 w 228"/>
                <a:gd name="T25" fmla="*/ 160 h 217"/>
                <a:gd name="T26" fmla="*/ 51 w 228"/>
                <a:gd name="T27" fmla="*/ 164 h 217"/>
                <a:gd name="T28" fmla="*/ 42 w 228"/>
                <a:gd name="T29" fmla="*/ 167 h 217"/>
                <a:gd name="T30" fmla="*/ 30 w 228"/>
                <a:gd name="T31" fmla="*/ 169 h 217"/>
                <a:gd name="T32" fmla="*/ 21 w 228"/>
                <a:gd name="T33" fmla="*/ 171 h 217"/>
                <a:gd name="T34" fmla="*/ 13 w 228"/>
                <a:gd name="T35" fmla="*/ 171 h 217"/>
                <a:gd name="T36" fmla="*/ 7 w 228"/>
                <a:gd name="T37" fmla="*/ 175 h 217"/>
                <a:gd name="T38" fmla="*/ 3 w 228"/>
                <a:gd name="T39" fmla="*/ 177 h 217"/>
                <a:gd name="T40" fmla="*/ 0 w 228"/>
                <a:gd name="T41" fmla="*/ 183 h 217"/>
                <a:gd name="T42" fmla="*/ 0 w 228"/>
                <a:gd name="T43" fmla="*/ 189 h 217"/>
                <a:gd name="T44" fmla="*/ 0 w 228"/>
                <a:gd name="T45" fmla="*/ 194 h 217"/>
                <a:gd name="T46" fmla="*/ 0 w 228"/>
                <a:gd name="T47" fmla="*/ 202 h 217"/>
                <a:gd name="T48" fmla="*/ 1 w 228"/>
                <a:gd name="T49" fmla="*/ 210 h 217"/>
                <a:gd name="T50" fmla="*/ 3 w 228"/>
                <a:gd name="T51" fmla="*/ 217 h 217"/>
                <a:gd name="T52" fmla="*/ 193 w 228"/>
                <a:gd name="T53" fmla="*/ 217 h 217"/>
                <a:gd name="T54" fmla="*/ 195 w 228"/>
                <a:gd name="T55" fmla="*/ 210 h 217"/>
                <a:gd name="T56" fmla="*/ 197 w 228"/>
                <a:gd name="T57" fmla="*/ 202 h 217"/>
                <a:gd name="T58" fmla="*/ 197 w 228"/>
                <a:gd name="T59" fmla="*/ 192 h 217"/>
                <a:gd name="T60" fmla="*/ 197 w 228"/>
                <a:gd name="T61" fmla="*/ 183 h 217"/>
                <a:gd name="T62" fmla="*/ 197 w 228"/>
                <a:gd name="T63" fmla="*/ 171 h 217"/>
                <a:gd name="T64" fmla="*/ 199 w 228"/>
                <a:gd name="T65" fmla="*/ 158 h 217"/>
                <a:gd name="T66" fmla="*/ 199 w 228"/>
                <a:gd name="T67" fmla="*/ 146 h 217"/>
                <a:gd name="T68" fmla="*/ 203 w 228"/>
                <a:gd name="T69" fmla="*/ 133 h 217"/>
                <a:gd name="T70" fmla="*/ 207 w 228"/>
                <a:gd name="T71" fmla="*/ 118 h 217"/>
                <a:gd name="T72" fmla="*/ 211 w 228"/>
                <a:gd name="T73" fmla="*/ 98 h 217"/>
                <a:gd name="T74" fmla="*/ 216 w 228"/>
                <a:gd name="T75" fmla="*/ 79 h 217"/>
                <a:gd name="T76" fmla="*/ 220 w 228"/>
                <a:gd name="T77" fmla="*/ 60 h 217"/>
                <a:gd name="T78" fmla="*/ 226 w 228"/>
                <a:gd name="T79" fmla="*/ 41 h 217"/>
                <a:gd name="T80" fmla="*/ 228 w 228"/>
                <a:gd name="T81" fmla="*/ 25 h 217"/>
                <a:gd name="T82" fmla="*/ 228 w 228"/>
                <a:gd name="T83" fmla="*/ 12 h 217"/>
                <a:gd name="T84" fmla="*/ 226 w 228"/>
                <a:gd name="T85" fmla="*/ 2 h 2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28"/>
                <a:gd name="T130" fmla="*/ 0 h 217"/>
                <a:gd name="T131" fmla="*/ 228 w 228"/>
                <a:gd name="T132" fmla="*/ 217 h 2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28" h="217">
                  <a:moveTo>
                    <a:pt x="226" y="2"/>
                  </a:moveTo>
                  <a:lnTo>
                    <a:pt x="72" y="0"/>
                  </a:lnTo>
                  <a:lnTo>
                    <a:pt x="72" y="12"/>
                  </a:lnTo>
                  <a:lnTo>
                    <a:pt x="76" y="27"/>
                  </a:lnTo>
                  <a:lnTo>
                    <a:pt x="78" y="46"/>
                  </a:lnTo>
                  <a:lnTo>
                    <a:pt x="82" y="68"/>
                  </a:lnTo>
                  <a:lnTo>
                    <a:pt x="84" y="87"/>
                  </a:lnTo>
                  <a:lnTo>
                    <a:pt x="86" y="106"/>
                  </a:lnTo>
                  <a:lnTo>
                    <a:pt x="88" y="121"/>
                  </a:lnTo>
                  <a:lnTo>
                    <a:pt x="86" y="133"/>
                  </a:lnTo>
                  <a:lnTo>
                    <a:pt x="80" y="144"/>
                  </a:lnTo>
                  <a:lnTo>
                    <a:pt x="72" y="152"/>
                  </a:lnTo>
                  <a:lnTo>
                    <a:pt x="63" y="160"/>
                  </a:lnTo>
                  <a:lnTo>
                    <a:pt x="51" y="164"/>
                  </a:lnTo>
                  <a:lnTo>
                    <a:pt x="42" y="167"/>
                  </a:lnTo>
                  <a:lnTo>
                    <a:pt x="30" y="169"/>
                  </a:lnTo>
                  <a:lnTo>
                    <a:pt x="21" y="171"/>
                  </a:lnTo>
                  <a:lnTo>
                    <a:pt x="13" y="171"/>
                  </a:lnTo>
                  <a:lnTo>
                    <a:pt x="7" y="175"/>
                  </a:lnTo>
                  <a:lnTo>
                    <a:pt x="3" y="177"/>
                  </a:lnTo>
                  <a:lnTo>
                    <a:pt x="0" y="183"/>
                  </a:lnTo>
                  <a:lnTo>
                    <a:pt x="0" y="189"/>
                  </a:lnTo>
                  <a:lnTo>
                    <a:pt x="0" y="194"/>
                  </a:lnTo>
                  <a:lnTo>
                    <a:pt x="0" y="202"/>
                  </a:lnTo>
                  <a:lnTo>
                    <a:pt x="1" y="210"/>
                  </a:lnTo>
                  <a:lnTo>
                    <a:pt x="3" y="217"/>
                  </a:lnTo>
                  <a:lnTo>
                    <a:pt x="193" y="217"/>
                  </a:lnTo>
                  <a:lnTo>
                    <a:pt x="195" y="210"/>
                  </a:lnTo>
                  <a:lnTo>
                    <a:pt x="197" y="202"/>
                  </a:lnTo>
                  <a:lnTo>
                    <a:pt x="197" y="192"/>
                  </a:lnTo>
                  <a:lnTo>
                    <a:pt x="197" y="183"/>
                  </a:lnTo>
                  <a:lnTo>
                    <a:pt x="197" y="171"/>
                  </a:lnTo>
                  <a:lnTo>
                    <a:pt x="199" y="158"/>
                  </a:lnTo>
                  <a:lnTo>
                    <a:pt x="199" y="146"/>
                  </a:lnTo>
                  <a:lnTo>
                    <a:pt x="203" y="133"/>
                  </a:lnTo>
                  <a:lnTo>
                    <a:pt x="207" y="118"/>
                  </a:lnTo>
                  <a:lnTo>
                    <a:pt x="211" y="98"/>
                  </a:lnTo>
                  <a:lnTo>
                    <a:pt x="216" y="79"/>
                  </a:lnTo>
                  <a:lnTo>
                    <a:pt x="220" y="60"/>
                  </a:lnTo>
                  <a:lnTo>
                    <a:pt x="226" y="41"/>
                  </a:lnTo>
                  <a:lnTo>
                    <a:pt x="228" y="25"/>
                  </a:lnTo>
                  <a:lnTo>
                    <a:pt x="228" y="12"/>
                  </a:lnTo>
                  <a:lnTo>
                    <a:pt x="226" y="2"/>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5" name="Freeform 658"/>
            <p:cNvSpPr>
              <a:spLocks/>
            </p:cNvSpPr>
            <p:nvPr/>
          </p:nvSpPr>
          <p:spPr bwMode="auto">
            <a:xfrm>
              <a:off x="3895" y="3851"/>
              <a:ext cx="157" cy="9"/>
            </a:xfrm>
            <a:custGeom>
              <a:avLst/>
              <a:gdLst>
                <a:gd name="T0" fmla="*/ 7 w 157"/>
                <a:gd name="T1" fmla="*/ 3 h 9"/>
                <a:gd name="T2" fmla="*/ 3 w 157"/>
                <a:gd name="T3" fmla="*/ 7 h 9"/>
                <a:gd name="T4" fmla="*/ 157 w 157"/>
                <a:gd name="T5" fmla="*/ 9 h 9"/>
                <a:gd name="T6" fmla="*/ 157 w 157"/>
                <a:gd name="T7" fmla="*/ 1 h 9"/>
                <a:gd name="T8" fmla="*/ 3 w 157"/>
                <a:gd name="T9" fmla="*/ 0 h 9"/>
                <a:gd name="T10" fmla="*/ 0 w 157"/>
                <a:gd name="T11" fmla="*/ 3 h 9"/>
                <a:gd name="T12" fmla="*/ 3 w 157"/>
                <a:gd name="T13" fmla="*/ 0 h 9"/>
                <a:gd name="T14" fmla="*/ 0 w 157"/>
                <a:gd name="T15" fmla="*/ 0 h 9"/>
                <a:gd name="T16" fmla="*/ 0 w 157"/>
                <a:gd name="T17" fmla="*/ 3 h 9"/>
                <a:gd name="T18" fmla="*/ 7 w 157"/>
                <a:gd name="T19" fmla="*/ 3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7"/>
                <a:gd name="T31" fmla="*/ 0 h 9"/>
                <a:gd name="T32" fmla="*/ 157 w 157"/>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7" h="9">
                  <a:moveTo>
                    <a:pt x="7" y="3"/>
                  </a:moveTo>
                  <a:lnTo>
                    <a:pt x="3" y="7"/>
                  </a:lnTo>
                  <a:lnTo>
                    <a:pt x="157" y="9"/>
                  </a:lnTo>
                  <a:lnTo>
                    <a:pt x="157" y="1"/>
                  </a:lnTo>
                  <a:lnTo>
                    <a:pt x="3" y="0"/>
                  </a:lnTo>
                  <a:lnTo>
                    <a:pt x="0" y="3"/>
                  </a:lnTo>
                  <a:lnTo>
                    <a:pt x="3" y="0"/>
                  </a:lnTo>
                  <a:lnTo>
                    <a:pt x="0" y="0"/>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6" name="Freeform 659"/>
            <p:cNvSpPr>
              <a:spLocks/>
            </p:cNvSpPr>
            <p:nvPr/>
          </p:nvSpPr>
          <p:spPr bwMode="auto">
            <a:xfrm>
              <a:off x="3895" y="3854"/>
              <a:ext cx="23" cy="135"/>
            </a:xfrm>
            <a:custGeom>
              <a:avLst/>
              <a:gdLst>
                <a:gd name="T0" fmla="*/ 21 w 23"/>
                <a:gd name="T1" fmla="*/ 135 h 135"/>
                <a:gd name="T2" fmla="*/ 23 w 23"/>
                <a:gd name="T3" fmla="*/ 121 h 135"/>
                <a:gd name="T4" fmla="*/ 23 w 23"/>
                <a:gd name="T5" fmla="*/ 106 h 135"/>
                <a:gd name="T6" fmla="*/ 19 w 23"/>
                <a:gd name="T7" fmla="*/ 87 h 135"/>
                <a:gd name="T8" fmla="*/ 17 w 23"/>
                <a:gd name="T9" fmla="*/ 66 h 135"/>
                <a:gd name="T10" fmla="*/ 13 w 23"/>
                <a:gd name="T11" fmla="*/ 46 h 135"/>
                <a:gd name="T12" fmla="*/ 11 w 23"/>
                <a:gd name="T13" fmla="*/ 27 h 135"/>
                <a:gd name="T14" fmla="*/ 7 w 23"/>
                <a:gd name="T15" fmla="*/ 12 h 135"/>
                <a:gd name="T16" fmla="*/ 7 w 23"/>
                <a:gd name="T17" fmla="*/ 0 h 135"/>
                <a:gd name="T18" fmla="*/ 0 w 23"/>
                <a:gd name="T19" fmla="*/ 0 h 135"/>
                <a:gd name="T20" fmla="*/ 0 w 23"/>
                <a:gd name="T21" fmla="*/ 12 h 135"/>
                <a:gd name="T22" fmla="*/ 2 w 23"/>
                <a:gd name="T23" fmla="*/ 29 h 135"/>
                <a:gd name="T24" fmla="*/ 5 w 23"/>
                <a:gd name="T25" fmla="*/ 48 h 135"/>
                <a:gd name="T26" fmla="*/ 9 w 23"/>
                <a:gd name="T27" fmla="*/ 68 h 135"/>
                <a:gd name="T28" fmla="*/ 11 w 23"/>
                <a:gd name="T29" fmla="*/ 89 h 135"/>
                <a:gd name="T30" fmla="*/ 13 w 23"/>
                <a:gd name="T31" fmla="*/ 106 h 135"/>
                <a:gd name="T32" fmla="*/ 15 w 23"/>
                <a:gd name="T33" fmla="*/ 121 h 135"/>
                <a:gd name="T34" fmla="*/ 13 w 23"/>
                <a:gd name="T35" fmla="*/ 133 h 135"/>
                <a:gd name="T36" fmla="*/ 21 w 23"/>
                <a:gd name="T37" fmla="*/ 135 h 1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135"/>
                <a:gd name="T59" fmla="*/ 23 w 23"/>
                <a:gd name="T60" fmla="*/ 135 h 1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135">
                  <a:moveTo>
                    <a:pt x="21" y="135"/>
                  </a:moveTo>
                  <a:lnTo>
                    <a:pt x="23" y="121"/>
                  </a:lnTo>
                  <a:lnTo>
                    <a:pt x="23" y="106"/>
                  </a:lnTo>
                  <a:lnTo>
                    <a:pt x="19" y="87"/>
                  </a:lnTo>
                  <a:lnTo>
                    <a:pt x="17" y="66"/>
                  </a:lnTo>
                  <a:lnTo>
                    <a:pt x="13" y="46"/>
                  </a:lnTo>
                  <a:lnTo>
                    <a:pt x="11" y="27"/>
                  </a:lnTo>
                  <a:lnTo>
                    <a:pt x="7" y="12"/>
                  </a:lnTo>
                  <a:lnTo>
                    <a:pt x="7" y="0"/>
                  </a:lnTo>
                  <a:lnTo>
                    <a:pt x="0" y="0"/>
                  </a:lnTo>
                  <a:lnTo>
                    <a:pt x="0" y="12"/>
                  </a:lnTo>
                  <a:lnTo>
                    <a:pt x="2" y="29"/>
                  </a:lnTo>
                  <a:lnTo>
                    <a:pt x="5" y="48"/>
                  </a:lnTo>
                  <a:lnTo>
                    <a:pt x="9" y="68"/>
                  </a:lnTo>
                  <a:lnTo>
                    <a:pt x="11" y="89"/>
                  </a:lnTo>
                  <a:lnTo>
                    <a:pt x="13" y="106"/>
                  </a:lnTo>
                  <a:lnTo>
                    <a:pt x="15" y="121"/>
                  </a:lnTo>
                  <a:lnTo>
                    <a:pt x="13" y="133"/>
                  </a:lnTo>
                  <a:lnTo>
                    <a:pt x="21" y="1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7" name="Freeform 660"/>
            <p:cNvSpPr>
              <a:spLocks/>
            </p:cNvSpPr>
            <p:nvPr/>
          </p:nvSpPr>
          <p:spPr bwMode="auto">
            <a:xfrm>
              <a:off x="3837" y="3987"/>
              <a:ext cx="79" cy="42"/>
            </a:xfrm>
            <a:custGeom>
              <a:avLst/>
              <a:gdLst>
                <a:gd name="T0" fmla="*/ 2 w 79"/>
                <a:gd name="T1" fmla="*/ 42 h 42"/>
                <a:gd name="T2" fmla="*/ 12 w 79"/>
                <a:gd name="T3" fmla="*/ 42 h 42"/>
                <a:gd name="T4" fmla="*/ 21 w 79"/>
                <a:gd name="T5" fmla="*/ 40 h 42"/>
                <a:gd name="T6" fmla="*/ 31 w 79"/>
                <a:gd name="T7" fmla="*/ 38 h 42"/>
                <a:gd name="T8" fmla="*/ 42 w 79"/>
                <a:gd name="T9" fmla="*/ 34 h 42"/>
                <a:gd name="T10" fmla="*/ 54 w 79"/>
                <a:gd name="T11" fmla="*/ 29 h 42"/>
                <a:gd name="T12" fmla="*/ 63 w 79"/>
                <a:gd name="T13" fmla="*/ 23 h 42"/>
                <a:gd name="T14" fmla="*/ 71 w 79"/>
                <a:gd name="T15" fmla="*/ 13 h 42"/>
                <a:gd name="T16" fmla="*/ 79 w 79"/>
                <a:gd name="T17" fmla="*/ 2 h 42"/>
                <a:gd name="T18" fmla="*/ 71 w 79"/>
                <a:gd name="T19" fmla="*/ 0 h 42"/>
                <a:gd name="T20" fmla="*/ 65 w 79"/>
                <a:gd name="T21" fmla="*/ 9 h 42"/>
                <a:gd name="T22" fmla="*/ 58 w 79"/>
                <a:gd name="T23" fmla="*/ 17 h 42"/>
                <a:gd name="T24" fmla="*/ 50 w 79"/>
                <a:gd name="T25" fmla="*/ 23 h 42"/>
                <a:gd name="T26" fmla="*/ 40 w 79"/>
                <a:gd name="T27" fmla="*/ 27 h 42"/>
                <a:gd name="T28" fmla="*/ 29 w 79"/>
                <a:gd name="T29" fmla="*/ 31 h 42"/>
                <a:gd name="T30" fmla="*/ 19 w 79"/>
                <a:gd name="T31" fmla="*/ 33 h 42"/>
                <a:gd name="T32" fmla="*/ 10 w 79"/>
                <a:gd name="T33" fmla="*/ 33 h 42"/>
                <a:gd name="T34" fmla="*/ 0 w 79"/>
                <a:gd name="T35" fmla="*/ 34 h 42"/>
                <a:gd name="T36" fmla="*/ 2 w 79"/>
                <a:gd name="T37" fmla="*/ 42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42"/>
                <a:gd name="T59" fmla="*/ 79 w 79"/>
                <a:gd name="T60" fmla="*/ 42 h 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42">
                  <a:moveTo>
                    <a:pt x="2" y="42"/>
                  </a:moveTo>
                  <a:lnTo>
                    <a:pt x="12" y="42"/>
                  </a:lnTo>
                  <a:lnTo>
                    <a:pt x="21" y="40"/>
                  </a:lnTo>
                  <a:lnTo>
                    <a:pt x="31" y="38"/>
                  </a:lnTo>
                  <a:lnTo>
                    <a:pt x="42" y="34"/>
                  </a:lnTo>
                  <a:lnTo>
                    <a:pt x="54" y="29"/>
                  </a:lnTo>
                  <a:lnTo>
                    <a:pt x="63" y="23"/>
                  </a:lnTo>
                  <a:lnTo>
                    <a:pt x="71" y="13"/>
                  </a:lnTo>
                  <a:lnTo>
                    <a:pt x="79" y="2"/>
                  </a:lnTo>
                  <a:lnTo>
                    <a:pt x="71" y="0"/>
                  </a:lnTo>
                  <a:lnTo>
                    <a:pt x="65" y="9"/>
                  </a:lnTo>
                  <a:lnTo>
                    <a:pt x="58" y="17"/>
                  </a:lnTo>
                  <a:lnTo>
                    <a:pt x="50" y="23"/>
                  </a:lnTo>
                  <a:lnTo>
                    <a:pt x="40" y="27"/>
                  </a:lnTo>
                  <a:lnTo>
                    <a:pt x="29" y="31"/>
                  </a:lnTo>
                  <a:lnTo>
                    <a:pt x="19" y="33"/>
                  </a:lnTo>
                  <a:lnTo>
                    <a:pt x="10" y="33"/>
                  </a:lnTo>
                  <a:lnTo>
                    <a:pt x="0" y="34"/>
                  </a:lnTo>
                  <a:lnTo>
                    <a:pt x="2"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8" name="Freeform 661"/>
            <p:cNvSpPr>
              <a:spLocks/>
            </p:cNvSpPr>
            <p:nvPr/>
          </p:nvSpPr>
          <p:spPr bwMode="auto">
            <a:xfrm>
              <a:off x="3820" y="4021"/>
              <a:ext cx="19" cy="54"/>
            </a:xfrm>
            <a:custGeom>
              <a:avLst/>
              <a:gdLst>
                <a:gd name="T0" fmla="*/ 9 w 19"/>
                <a:gd name="T1" fmla="*/ 47 h 54"/>
                <a:gd name="T2" fmla="*/ 13 w 19"/>
                <a:gd name="T3" fmla="*/ 48 h 54"/>
                <a:gd name="T4" fmla="*/ 11 w 19"/>
                <a:gd name="T5" fmla="*/ 41 h 54"/>
                <a:gd name="T6" fmla="*/ 9 w 19"/>
                <a:gd name="T7" fmla="*/ 35 h 54"/>
                <a:gd name="T8" fmla="*/ 9 w 19"/>
                <a:gd name="T9" fmla="*/ 27 h 54"/>
                <a:gd name="T10" fmla="*/ 9 w 19"/>
                <a:gd name="T11" fmla="*/ 22 h 54"/>
                <a:gd name="T12" fmla="*/ 9 w 19"/>
                <a:gd name="T13" fmla="*/ 18 h 54"/>
                <a:gd name="T14" fmla="*/ 11 w 19"/>
                <a:gd name="T15" fmla="*/ 14 h 54"/>
                <a:gd name="T16" fmla="*/ 15 w 19"/>
                <a:gd name="T17" fmla="*/ 10 h 54"/>
                <a:gd name="T18" fmla="*/ 19 w 19"/>
                <a:gd name="T19" fmla="*/ 8 h 54"/>
                <a:gd name="T20" fmla="*/ 17 w 19"/>
                <a:gd name="T21" fmla="*/ 0 h 54"/>
                <a:gd name="T22" fmla="*/ 11 w 19"/>
                <a:gd name="T23" fmla="*/ 4 h 54"/>
                <a:gd name="T24" fmla="*/ 6 w 19"/>
                <a:gd name="T25" fmla="*/ 8 h 54"/>
                <a:gd name="T26" fmla="*/ 2 w 19"/>
                <a:gd name="T27" fmla="*/ 14 h 54"/>
                <a:gd name="T28" fmla="*/ 2 w 19"/>
                <a:gd name="T29" fmla="*/ 22 h 54"/>
                <a:gd name="T30" fmla="*/ 0 w 19"/>
                <a:gd name="T31" fmla="*/ 29 h 54"/>
                <a:gd name="T32" fmla="*/ 2 w 19"/>
                <a:gd name="T33" fmla="*/ 37 h 54"/>
                <a:gd name="T34" fmla="*/ 4 w 19"/>
                <a:gd name="T35" fmla="*/ 45 h 54"/>
                <a:gd name="T36" fmla="*/ 6 w 19"/>
                <a:gd name="T37" fmla="*/ 52 h 54"/>
                <a:gd name="T38" fmla="*/ 9 w 19"/>
                <a:gd name="T39" fmla="*/ 54 h 54"/>
                <a:gd name="T40" fmla="*/ 6 w 19"/>
                <a:gd name="T41" fmla="*/ 52 h 54"/>
                <a:gd name="T42" fmla="*/ 7 w 19"/>
                <a:gd name="T43" fmla="*/ 54 h 54"/>
                <a:gd name="T44" fmla="*/ 9 w 19"/>
                <a:gd name="T45" fmla="*/ 54 h 54"/>
                <a:gd name="T46" fmla="*/ 9 w 19"/>
                <a:gd name="T47" fmla="*/ 47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54"/>
                <a:gd name="T74" fmla="*/ 19 w 19"/>
                <a:gd name="T75" fmla="*/ 54 h 5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54">
                  <a:moveTo>
                    <a:pt x="9" y="47"/>
                  </a:moveTo>
                  <a:lnTo>
                    <a:pt x="13" y="48"/>
                  </a:lnTo>
                  <a:lnTo>
                    <a:pt x="11" y="41"/>
                  </a:lnTo>
                  <a:lnTo>
                    <a:pt x="9" y="35"/>
                  </a:lnTo>
                  <a:lnTo>
                    <a:pt x="9" y="27"/>
                  </a:lnTo>
                  <a:lnTo>
                    <a:pt x="9" y="22"/>
                  </a:lnTo>
                  <a:lnTo>
                    <a:pt x="9" y="18"/>
                  </a:lnTo>
                  <a:lnTo>
                    <a:pt x="11" y="14"/>
                  </a:lnTo>
                  <a:lnTo>
                    <a:pt x="15" y="10"/>
                  </a:lnTo>
                  <a:lnTo>
                    <a:pt x="19" y="8"/>
                  </a:lnTo>
                  <a:lnTo>
                    <a:pt x="17" y="0"/>
                  </a:lnTo>
                  <a:lnTo>
                    <a:pt x="11" y="4"/>
                  </a:lnTo>
                  <a:lnTo>
                    <a:pt x="6" y="8"/>
                  </a:lnTo>
                  <a:lnTo>
                    <a:pt x="2" y="14"/>
                  </a:lnTo>
                  <a:lnTo>
                    <a:pt x="2" y="22"/>
                  </a:lnTo>
                  <a:lnTo>
                    <a:pt x="0" y="29"/>
                  </a:lnTo>
                  <a:lnTo>
                    <a:pt x="2" y="37"/>
                  </a:lnTo>
                  <a:lnTo>
                    <a:pt x="4" y="45"/>
                  </a:lnTo>
                  <a:lnTo>
                    <a:pt x="6" y="52"/>
                  </a:lnTo>
                  <a:lnTo>
                    <a:pt x="9" y="54"/>
                  </a:lnTo>
                  <a:lnTo>
                    <a:pt x="6" y="52"/>
                  </a:lnTo>
                  <a:lnTo>
                    <a:pt x="7" y="54"/>
                  </a:lnTo>
                  <a:lnTo>
                    <a:pt x="9" y="54"/>
                  </a:lnTo>
                  <a:lnTo>
                    <a:pt x="9"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399" name="Freeform 662"/>
            <p:cNvSpPr>
              <a:spLocks/>
            </p:cNvSpPr>
            <p:nvPr/>
          </p:nvSpPr>
          <p:spPr bwMode="auto">
            <a:xfrm>
              <a:off x="3829" y="4068"/>
              <a:ext cx="194" cy="7"/>
            </a:xfrm>
            <a:custGeom>
              <a:avLst/>
              <a:gdLst>
                <a:gd name="T0" fmla="*/ 186 w 194"/>
                <a:gd name="T1" fmla="*/ 1 h 7"/>
                <a:gd name="T2" fmla="*/ 190 w 194"/>
                <a:gd name="T3" fmla="*/ 0 h 7"/>
                <a:gd name="T4" fmla="*/ 0 w 194"/>
                <a:gd name="T5" fmla="*/ 0 h 7"/>
                <a:gd name="T6" fmla="*/ 0 w 194"/>
                <a:gd name="T7" fmla="*/ 7 h 7"/>
                <a:gd name="T8" fmla="*/ 190 w 194"/>
                <a:gd name="T9" fmla="*/ 7 h 7"/>
                <a:gd name="T10" fmla="*/ 194 w 194"/>
                <a:gd name="T11" fmla="*/ 5 h 7"/>
                <a:gd name="T12" fmla="*/ 190 w 194"/>
                <a:gd name="T13" fmla="*/ 7 h 7"/>
                <a:gd name="T14" fmla="*/ 194 w 194"/>
                <a:gd name="T15" fmla="*/ 7 h 7"/>
                <a:gd name="T16" fmla="*/ 194 w 194"/>
                <a:gd name="T17" fmla="*/ 5 h 7"/>
                <a:gd name="T18" fmla="*/ 186 w 194"/>
                <a:gd name="T19" fmla="*/ 1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7"/>
                <a:gd name="T32" fmla="*/ 194 w 194"/>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7">
                  <a:moveTo>
                    <a:pt x="186" y="1"/>
                  </a:moveTo>
                  <a:lnTo>
                    <a:pt x="190" y="0"/>
                  </a:lnTo>
                  <a:lnTo>
                    <a:pt x="0" y="0"/>
                  </a:lnTo>
                  <a:lnTo>
                    <a:pt x="0" y="7"/>
                  </a:lnTo>
                  <a:lnTo>
                    <a:pt x="190" y="7"/>
                  </a:lnTo>
                  <a:lnTo>
                    <a:pt x="194" y="5"/>
                  </a:lnTo>
                  <a:lnTo>
                    <a:pt x="190" y="7"/>
                  </a:lnTo>
                  <a:lnTo>
                    <a:pt x="194" y="7"/>
                  </a:lnTo>
                  <a:lnTo>
                    <a:pt x="194" y="5"/>
                  </a:lnTo>
                  <a:lnTo>
                    <a:pt x="18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0" name="Freeform 663"/>
            <p:cNvSpPr>
              <a:spLocks/>
            </p:cNvSpPr>
            <p:nvPr/>
          </p:nvSpPr>
          <p:spPr bwMode="auto">
            <a:xfrm>
              <a:off x="4015" y="3987"/>
              <a:ext cx="18" cy="86"/>
            </a:xfrm>
            <a:custGeom>
              <a:avLst/>
              <a:gdLst>
                <a:gd name="T0" fmla="*/ 10 w 18"/>
                <a:gd name="T1" fmla="*/ 0 h 86"/>
                <a:gd name="T2" fmla="*/ 6 w 18"/>
                <a:gd name="T3" fmla="*/ 13 h 86"/>
                <a:gd name="T4" fmla="*/ 6 w 18"/>
                <a:gd name="T5" fmla="*/ 25 h 86"/>
                <a:gd name="T6" fmla="*/ 4 w 18"/>
                <a:gd name="T7" fmla="*/ 38 h 86"/>
                <a:gd name="T8" fmla="*/ 4 w 18"/>
                <a:gd name="T9" fmla="*/ 48 h 86"/>
                <a:gd name="T10" fmla="*/ 4 w 18"/>
                <a:gd name="T11" fmla="*/ 59 h 86"/>
                <a:gd name="T12" fmla="*/ 4 w 18"/>
                <a:gd name="T13" fmla="*/ 69 h 86"/>
                <a:gd name="T14" fmla="*/ 2 w 18"/>
                <a:gd name="T15" fmla="*/ 77 h 86"/>
                <a:gd name="T16" fmla="*/ 0 w 18"/>
                <a:gd name="T17" fmla="*/ 82 h 86"/>
                <a:gd name="T18" fmla="*/ 8 w 18"/>
                <a:gd name="T19" fmla="*/ 86 h 86"/>
                <a:gd name="T20" fmla="*/ 10 w 18"/>
                <a:gd name="T21" fmla="*/ 79 h 86"/>
                <a:gd name="T22" fmla="*/ 12 w 18"/>
                <a:gd name="T23" fmla="*/ 69 h 86"/>
                <a:gd name="T24" fmla="*/ 12 w 18"/>
                <a:gd name="T25" fmla="*/ 59 h 86"/>
                <a:gd name="T26" fmla="*/ 12 w 18"/>
                <a:gd name="T27" fmla="*/ 50 h 86"/>
                <a:gd name="T28" fmla="*/ 14 w 18"/>
                <a:gd name="T29" fmla="*/ 38 h 86"/>
                <a:gd name="T30" fmla="*/ 14 w 18"/>
                <a:gd name="T31" fmla="*/ 27 h 86"/>
                <a:gd name="T32" fmla="*/ 14 w 18"/>
                <a:gd name="T33" fmla="*/ 13 h 86"/>
                <a:gd name="T34" fmla="*/ 18 w 18"/>
                <a:gd name="T35" fmla="*/ 2 h 86"/>
                <a:gd name="T36" fmla="*/ 10 w 18"/>
                <a:gd name="T37" fmla="*/ 0 h 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86"/>
                <a:gd name="T59" fmla="*/ 18 w 18"/>
                <a:gd name="T60" fmla="*/ 86 h 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86">
                  <a:moveTo>
                    <a:pt x="10" y="0"/>
                  </a:moveTo>
                  <a:lnTo>
                    <a:pt x="6" y="13"/>
                  </a:lnTo>
                  <a:lnTo>
                    <a:pt x="6" y="25"/>
                  </a:lnTo>
                  <a:lnTo>
                    <a:pt x="4" y="38"/>
                  </a:lnTo>
                  <a:lnTo>
                    <a:pt x="4" y="48"/>
                  </a:lnTo>
                  <a:lnTo>
                    <a:pt x="4" y="59"/>
                  </a:lnTo>
                  <a:lnTo>
                    <a:pt x="4" y="69"/>
                  </a:lnTo>
                  <a:lnTo>
                    <a:pt x="2" y="77"/>
                  </a:lnTo>
                  <a:lnTo>
                    <a:pt x="0" y="82"/>
                  </a:lnTo>
                  <a:lnTo>
                    <a:pt x="8" y="86"/>
                  </a:lnTo>
                  <a:lnTo>
                    <a:pt x="10" y="79"/>
                  </a:lnTo>
                  <a:lnTo>
                    <a:pt x="12" y="69"/>
                  </a:lnTo>
                  <a:lnTo>
                    <a:pt x="12" y="59"/>
                  </a:lnTo>
                  <a:lnTo>
                    <a:pt x="12" y="50"/>
                  </a:lnTo>
                  <a:lnTo>
                    <a:pt x="14" y="38"/>
                  </a:lnTo>
                  <a:lnTo>
                    <a:pt x="14" y="27"/>
                  </a:lnTo>
                  <a:lnTo>
                    <a:pt x="14" y="13"/>
                  </a:lnTo>
                  <a:lnTo>
                    <a:pt x="18" y="2"/>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1" name="Freeform 664"/>
            <p:cNvSpPr>
              <a:spLocks/>
            </p:cNvSpPr>
            <p:nvPr/>
          </p:nvSpPr>
          <p:spPr bwMode="auto">
            <a:xfrm>
              <a:off x="4025" y="3852"/>
              <a:ext cx="33" cy="137"/>
            </a:xfrm>
            <a:custGeom>
              <a:avLst/>
              <a:gdLst>
                <a:gd name="T0" fmla="*/ 27 w 33"/>
                <a:gd name="T1" fmla="*/ 8 h 137"/>
                <a:gd name="T2" fmla="*/ 25 w 33"/>
                <a:gd name="T3" fmla="*/ 6 h 137"/>
                <a:gd name="T4" fmla="*/ 25 w 33"/>
                <a:gd name="T5" fmla="*/ 14 h 137"/>
                <a:gd name="T6" fmla="*/ 25 w 33"/>
                <a:gd name="T7" fmla="*/ 25 h 137"/>
                <a:gd name="T8" fmla="*/ 23 w 33"/>
                <a:gd name="T9" fmla="*/ 43 h 137"/>
                <a:gd name="T10" fmla="*/ 17 w 33"/>
                <a:gd name="T11" fmla="*/ 60 h 137"/>
                <a:gd name="T12" fmla="*/ 14 w 33"/>
                <a:gd name="T13" fmla="*/ 79 h 137"/>
                <a:gd name="T14" fmla="*/ 8 w 33"/>
                <a:gd name="T15" fmla="*/ 100 h 137"/>
                <a:gd name="T16" fmla="*/ 4 w 33"/>
                <a:gd name="T17" fmla="*/ 118 h 137"/>
                <a:gd name="T18" fmla="*/ 0 w 33"/>
                <a:gd name="T19" fmla="*/ 135 h 137"/>
                <a:gd name="T20" fmla="*/ 8 w 33"/>
                <a:gd name="T21" fmla="*/ 137 h 137"/>
                <a:gd name="T22" fmla="*/ 12 w 33"/>
                <a:gd name="T23" fmla="*/ 120 h 137"/>
                <a:gd name="T24" fmla="*/ 15 w 33"/>
                <a:gd name="T25" fmla="*/ 102 h 137"/>
                <a:gd name="T26" fmla="*/ 21 w 33"/>
                <a:gd name="T27" fmla="*/ 81 h 137"/>
                <a:gd name="T28" fmla="*/ 25 w 33"/>
                <a:gd name="T29" fmla="*/ 62 h 137"/>
                <a:gd name="T30" fmla="*/ 31 w 33"/>
                <a:gd name="T31" fmla="*/ 45 h 137"/>
                <a:gd name="T32" fmla="*/ 33 w 33"/>
                <a:gd name="T33" fmla="*/ 27 h 137"/>
                <a:gd name="T34" fmla="*/ 33 w 33"/>
                <a:gd name="T35" fmla="*/ 14 h 137"/>
                <a:gd name="T36" fmla="*/ 31 w 33"/>
                <a:gd name="T37" fmla="*/ 2 h 137"/>
                <a:gd name="T38" fmla="*/ 27 w 33"/>
                <a:gd name="T39" fmla="*/ 0 h 137"/>
                <a:gd name="T40" fmla="*/ 31 w 33"/>
                <a:gd name="T41" fmla="*/ 2 h 137"/>
                <a:gd name="T42" fmla="*/ 31 w 33"/>
                <a:gd name="T43" fmla="*/ 0 h 137"/>
                <a:gd name="T44" fmla="*/ 27 w 33"/>
                <a:gd name="T45" fmla="*/ 0 h 137"/>
                <a:gd name="T46" fmla="*/ 27 w 33"/>
                <a:gd name="T47" fmla="*/ 8 h 1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
                <a:gd name="T73" fmla="*/ 0 h 137"/>
                <a:gd name="T74" fmla="*/ 33 w 33"/>
                <a:gd name="T75" fmla="*/ 137 h 1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 h="137">
                  <a:moveTo>
                    <a:pt x="27" y="8"/>
                  </a:moveTo>
                  <a:lnTo>
                    <a:pt x="25" y="6"/>
                  </a:lnTo>
                  <a:lnTo>
                    <a:pt x="25" y="14"/>
                  </a:lnTo>
                  <a:lnTo>
                    <a:pt x="25" y="25"/>
                  </a:lnTo>
                  <a:lnTo>
                    <a:pt x="23" y="43"/>
                  </a:lnTo>
                  <a:lnTo>
                    <a:pt x="17" y="60"/>
                  </a:lnTo>
                  <a:lnTo>
                    <a:pt x="14" y="79"/>
                  </a:lnTo>
                  <a:lnTo>
                    <a:pt x="8" y="100"/>
                  </a:lnTo>
                  <a:lnTo>
                    <a:pt x="4" y="118"/>
                  </a:lnTo>
                  <a:lnTo>
                    <a:pt x="0" y="135"/>
                  </a:lnTo>
                  <a:lnTo>
                    <a:pt x="8" y="137"/>
                  </a:lnTo>
                  <a:lnTo>
                    <a:pt x="12" y="120"/>
                  </a:lnTo>
                  <a:lnTo>
                    <a:pt x="15" y="102"/>
                  </a:lnTo>
                  <a:lnTo>
                    <a:pt x="21" y="81"/>
                  </a:lnTo>
                  <a:lnTo>
                    <a:pt x="25" y="62"/>
                  </a:lnTo>
                  <a:lnTo>
                    <a:pt x="31" y="45"/>
                  </a:lnTo>
                  <a:lnTo>
                    <a:pt x="33" y="27"/>
                  </a:lnTo>
                  <a:lnTo>
                    <a:pt x="33" y="14"/>
                  </a:lnTo>
                  <a:lnTo>
                    <a:pt x="31" y="2"/>
                  </a:lnTo>
                  <a:lnTo>
                    <a:pt x="27" y="0"/>
                  </a:lnTo>
                  <a:lnTo>
                    <a:pt x="31" y="2"/>
                  </a:lnTo>
                  <a:lnTo>
                    <a:pt x="31" y="0"/>
                  </a:lnTo>
                  <a:lnTo>
                    <a:pt x="27" y="0"/>
                  </a:lnTo>
                  <a:lnTo>
                    <a:pt x="2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2" name="Freeform 665"/>
            <p:cNvSpPr>
              <a:spLocks/>
            </p:cNvSpPr>
            <p:nvPr/>
          </p:nvSpPr>
          <p:spPr bwMode="auto">
            <a:xfrm>
              <a:off x="3826" y="4058"/>
              <a:ext cx="199" cy="25"/>
            </a:xfrm>
            <a:custGeom>
              <a:avLst/>
              <a:gdLst>
                <a:gd name="T0" fmla="*/ 199 w 199"/>
                <a:gd name="T1" fmla="*/ 0 h 25"/>
                <a:gd name="T2" fmla="*/ 174 w 199"/>
                <a:gd name="T3" fmla="*/ 2 h 25"/>
                <a:gd name="T4" fmla="*/ 149 w 199"/>
                <a:gd name="T5" fmla="*/ 4 h 25"/>
                <a:gd name="T6" fmla="*/ 124 w 199"/>
                <a:gd name="T7" fmla="*/ 6 h 25"/>
                <a:gd name="T8" fmla="*/ 99 w 199"/>
                <a:gd name="T9" fmla="*/ 10 h 25"/>
                <a:gd name="T10" fmla="*/ 74 w 199"/>
                <a:gd name="T11" fmla="*/ 11 h 25"/>
                <a:gd name="T12" fmla="*/ 49 w 199"/>
                <a:gd name="T13" fmla="*/ 13 h 25"/>
                <a:gd name="T14" fmla="*/ 24 w 199"/>
                <a:gd name="T15" fmla="*/ 13 h 25"/>
                <a:gd name="T16" fmla="*/ 0 w 199"/>
                <a:gd name="T17" fmla="*/ 13 h 25"/>
                <a:gd name="T18" fmla="*/ 0 w 199"/>
                <a:gd name="T19" fmla="*/ 23 h 25"/>
                <a:gd name="T20" fmla="*/ 13 w 199"/>
                <a:gd name="T21" fmla="*/ 23 h 25"/>
                <a:gd name="T22" fmla="*/ 26 w 199"/>
                <a:gd name="T23" fmla="*/ 25 h 25"/>
                <a:gd name="T24" fmla="*/ 42 w 199"/>
                <a:gd name="T25" fmla="*/ 25 h 25"/>
                <a:gd name="T26" fmla="*/ 59 w 199"/>
                <a:gd name="T27" fmla="*/ 23 h 25"/>
                <a:gd name="T28" fmla="*/ 76 w 199"/>
                <a:gd name="T29" fmla="*/ 23 h 25"/>
                <a:gd name="T30" fmla="*/ 97 w 199"/>
                <a:gd name="T31" fmla="*/ 21 h 25"/>
                <a:gd name="T32" fmla="*/ 118 w 199"/>
                <a:gd name="T33" fmla="*/ 17 h 25"/>
                <a:gd name="T34" fmla="*/ 142 w 199"/>
                <a:gd name="T35" fmla="*/ 15 h 25"/>
                <a:gd name="T36" fmla="*/ 142 w 199"/>
                <a:gd name="T37" fmla="*/ 23 h 25"/>
                <a:gd name="T38" fmla="*/ 199 w 199"/>
                <a:gd name="T39" fmla="*/ 23 h 25"/>
                <a:gd name="T40" fmla="*/ 199 w 199"/>
                <a:gd name="T41" fmla="*/ 0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
                <a:gd name="T64" fmla="*/ 0 h 25"/>
                <a:gd name="T65" fmla="*/ 199 w 199"/>
                <a:gd name="T66" fmla="*/ 25 h 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 h="25">
                  <a:moveTo>
                    <a:pt x="199" y="0"/>
                  </a:moveTo>
                  <a:lnTo>
                    <a:pt x="174" y="2"/>
                  </a:lnTo>
                  <a:lnTo>
                    <a:pt x="149" y="4"/>
                  </a:lnTo>
                  <a:lnTo>
                    <a:pt x="124" y="6"/>
                  </a:lnTo>
                  <a:lnTo>
                    <a:pt x="99" y="10"/>
                  </a:lnTo>
                  <a:lnTo>
                    <a:pt x="74" y="11"/>
                  </a:lnTo>
                  <a:lnTo>
                    <a:pt x="49" y="13"/>
                  </a:lnTo>
                  <a:lnTo>
                    <a:pt x="24" y="13"/>
                  </a:lnTo>
                  <a:lnTo>
                    <a:pt x="0" y="13"/>
                  </a:lnTo>
                  <a:lnTo>
                    <a:pt x="0" y="23"/>
                  </a:lnTo>
                  <a:lnTo>
                    <a:pt x="13" y="23"/>
                  </a:lnTo>
                  <a:lnTo>
                    <a:pt x="26" y="25"/>
                  </a:lnTo>
                  <a:lnTo>
                    <a:pt x="42" y="25"/>
                  </a:lnTo>
                  <a:lnTo>
                    <a:pt x="59" y="23"/>
                  </a:lnTo>
                  <a:lnTo>
                    <a:pt x="76" y="23"/>
                  </a:lnTo>
                  <a:lnTo>
                    <a:pt x="97" y="21"/>
                  </a:lnTo>
                  <a:lnTo>
                    <a:pt x="118" y="17"/>
                  </a:lnTo>
                  <a:lnTo>
                    <a:pt x="142" y="15"/>
                  </a:lnTo>
                  <a:lnTo>
                    <a:pt x="142" y="23"/>
                  </a:lnTo>
                  <a:lnTo>
                    <a:pt x="199" y="23"/>
                  </a:lnTo>
                  <a:lnTo>
                    <a:pt x="199"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3" name="Freeform 666"/>
            <p:cNvSpPr>
              <a:spLocks/>
            </p:cNvSpPr>
            <p:nvPr/>
          </p:nvSpPr>
          <p:spPr bwMode="auto">
            <a:xfrm>
              <a:off x="3822" y="4054"/>
              <a:ext cx="205" cy="21"/>
            </a:xfrm>
            <a:custGeom>
              <a:avLst/>
              <a:gdLst>
                <a:gd name="T0" fmla="*/ 7 w 205"/>
                <a:gd name="T1" fmla="*/ 17 h 21"/>
                <a:gd name="T2" fmla="*/ 4 w 205"/>
                <a:gd name="T3" fmla="*/ 21 h 21"/>
                <a:gd name="T4" fmla="*/ 28 w 205"/>
                <a:gd name="T5" fmla="*/ 21 h 21"/>
                <a:gd name="T6" fmla="*/ 53 w 205"/>
                <a:gd name="T7" fmla="*/ 21 h 21"/>
                <a:gd name="T8" fmla="*/ 78 w 205"/>
                <a:gd name="T9" fmla="*/ 19 h 21"/>
                <a:gd name="T10" fmla="*/ 103 w 205"/>
                <a:gd name="T11" fmla="*/ 17 h 21"/>
                <a:gd name="T12" fmla="*/ 128 w 205"/>
                <a:gd name="T13" fmla="*/ 15 h 21"/>
                <a:gd name="T14" fmla="*/ 153 w 205"/>
                <a:gd name="T15" fmla="*/ 12 h 21"/>
                <a:gd name="T16" fmla="*/ 180 w 205"/>
                <a:gd name="T17" fmla="*/ 10 h 21"/>
                <a:gd name="T18" fmla="*/ 205 w 205"/>
                <a:gd name="T19" fmla="*/ 8 h 21"/>
                <a:gd name="T20" fmla="*/ 203 w 205"/>
                <a:gd name="T21" fmla="*/ 0 h 21"/>
                <a:gd name="T22" fmla="*/ 178 w 205"/>
                <a:gd name="T23" fmla="*/ 2 h 21"/>
                <a:gd name="T24" fmla="*/ 153 w 205"/>
                <a:gd name="T25" fmla="*/ 4 h 21"/>
                <a:gd name="T26" fmla="*/ 128 w 205"/>
                <a:gd name="T27" fmla="*/ 6 h 21"/>
                <a:gd name="T28" fmla="*/ 103 w 205"/>
                <a:gd name="T29" fmla="*/ 10 h 21"/>
                <a:gd name="T30" fmla="*/ 78 w 205"/>
                <a:gd name="T31" fmla="*/ 12 h 21"/>
                <a:gd name="T32" fmla="*/ 53 w 205"/>
                <a:gd name="T33" fmla="*/ 12 h 21"/>
                <a:gd name="T34" fmla="*/ 28 w 205"/>
                <a:gd name="T35" fmla="*/ 14 h 21"/>
                <a:gd name="T36" fmla="*/ 4 w 205"/>
                <a:gd name="T37" fmla="*/ 14 h 21"/>
                <a:gd name="T38" fmla="*/ 0 w 205"/>
                <a:gd name="T39" fmla="*/ 17 h 21"/>
                <a:gd name="T40" fmla="*/ 4 w 205"/>
                <a:gd name="T41" fmla="*/ 14 h 21"/>
                <a:gd name="T42" fmla="*/ 0 w 205"/>
                <a:gd name="T43" fmla="*/ 14 h 21"/>
                <a:gd name="T44" fmla="*/ 0 w 205"/>
                <a:gd name="T45" fmla="*/ 17 h 21"/>
                <a:gd name="T46" fmla="*/ 7 w 205"/>
                <a:gd name="T47" fmla="*/ 17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5"/>
                <a:gd name="T73" fmla="*/ 0 h 21"/>
                <a:gd name="T74" fmla="*/ 205 w 205"/>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5" h="21">
                  <a:moveTo>
                    <a:pt x="7" y="17"/>
                  </a:moveTo>
                  <a:lnTo>
                    <a:pt x="4" y="21"/>
                  </a:lnTo>
                  <a:lnTo>
                    <a:pt x="28" y="21"/>
                  </a:lnTo>
                  <a:lnTo>
                    <a:pt x="53" y="21"/>
                  </a:lnTo>
                  <a:lnTo>
                    <a:pt x="78" y="19"/>
                  </a:lnTo>
                  <a:lnTo>
                    <a:pt x="103" y="17"/>
                  </a:lnTo>
                  <a:lnTo>
                    <a:pt x="128" y="15"/>
                  </a:lnTo>
                  <a:lnTo>
                    <a:pt x="153" y="12"/>
                  </a:lnTo>
                  <a:lnTo>
                    <a:pt x="180" y="10"/>
                  </a:lnTo>
                  <a:lnTo>
                    <a:pt x="205" y="8"/>
                  </a:lnTo>
                  <a:lnTo>
                    <a:pt x="203" y="0"/>
                  </a:lnTo>
                  <a:lnTo>
                    <a:pt x="178" y="2"/>
                  </a:lnTo>
                  <a:lnTo>
                    <a:pt x="153" y="4"/>
                  </a:lnTo>
                  <a:lnTo>
                    <a:pt x="128" y="6"/>
                  </a:lnTo>
                  <a:lnTo>
                    <a:pt x="103" y="10"/>
                  </a:lnTo>
                  <a:lnTo>
                    <a:pt x="78" y="12"/>
                  </a:lnTo>
                  <a:lnTo>
                    <a:pt x="53" y="12"/>
                  </a:lnTo>
                  <a:lnTo>
                    <a:pt x="28" y="14"/>
                  </a:lnTo>
                  <a:lnTo>
                    <a:pt x="4" y="14"/>
                  </a:lnTo>
                  <a:lnTo>
                    <a:pt x="0" y="17"/>
                  </a:lnTo>
                  <a:lnTo>
                    <a:pt x="4" y="14"/>
                  </a:lnTo>
                  <a:lnTo>
                    <a:pt x="0" y="14"/>
                  </a:lnTo>
                  <a:lnTo>
                    <a:pt x="0" y="17"/>
                  </a:lnTo>
                  <a:lnTo>
                    <a:pt x="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4" name="Freeform 667"/>
            <p:cNvSpPr>
              <a:spLocks/>
            </p:cNvSpPr>
            <p:nvPr/>
          </p:nvSpPr>
          <p:spPr bwMode="auto">
            <a:xfrm>
              <a:off x="3822" y="4071"/>
              <a:ext cx="7" cy="14"/>
            </a:xfrm>
            <a:custGeom>
              <a:avLst/>
              <a:gdLst>
                <a:gd name="T0" fmla="*/ 4 w 7"/>
                <a:gd name="T1" fmla="*/ 6 h 14"/>
                <a:gd name="T2" fmla="*/ 7 w 7"/>
                <a:gd name="T3" fmla="*/ 10 h 14"/>
                <a:gd name="T4" fmla="*/ 7 w 7"/>
                <a:gd name="T5" fmla="*/ 0 h 14"/>
                <a:gd name="T6" fmla="*/ 0 w 7"/>
                <a:gd name="T7" fmla="*/ 0 h 14"/>
                <a:gd name="T8" fmla="*/ 0 w 7"/>
                <a:gd name="T9" fmla="*/ 10 h 14"/>
                <a:gd name="T10" fmla="*/ 4 w 7"/>
                <a:gd name="T11" fmla="*/ 14 h 14"/>
                <a:gd name="T12" fmla="*/ 0 w 7"/>
                <a:gd name="T13" fmla="*/ 10 h 14"/>
                <a:gd name="T14" fmla="*/ 0 w 7"/>
                <a:gd name="T15" fmla="*/ 12 h 14"/>
                <a:gd name="T16" fmla="*/ 4 w 7"/>
                <a:gd name="T17" fmla="*/ 14 h 14"/>
                <a:gd name="T18" fmla="*/ 4 w 7"/>
                <a:gd name="T19" fmla="*/ 6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4"/>
                <a:gd name="T32" fmla="*/ 7 w 7"/>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4">
                  <a:moveTo>
                    <a:pt x="4" y="6"/>
                  </a:moveTo>
                  <a:lnTo>
                    <a:pt x="7" y="10"/>
                  </a:lnTo>
                  <a:lnTo>
                    <a:pt x="7" y="0"/>
                  </a:lnTo>
                  <a:lnTo>
                    <a:pt x="0" y="0"/>
                  </a:lnTo>
                  <a:lnTo>
                    <a:pt x="0" y="10"/>
                  </a:lnTo>
                  <a:lnTo>
                    <a:pt x="4" y="14"/>
                  </a:lnTo>
                  <a:lnTo>
                    <a:pt x="0" y="10"/>
                  </a:lnTo>
                  <a:lnTo>
                    <a:pt x="0" y="12"/>
                  </a:lnTo>
                  <a:lnTo>
                    <a:pt x="4" y="14"/>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5" name="Freeform 668"/>
            <p:cNvSpPr>
              <a:spLocks/>
            </p:cNvSpPr>
            <p:nvPr/>
          </p:nvSpPr>
          <p:spPr bwMode="auto">
            <a:xfrm>
              <a:off x="3826" y="4068"/>
              <a:ext cx="145" cy="19"/>
            </a:xfrm>
            <a:custGeom>
              <a:avLst/>
              <a:gdLst>
                <a:gd name="T0" fmla="*/ 145 w 145"/>
                <a:gd name="T1" fmla="*/ 5 h 19"/>
                <a:gd name="T2" fmla="*/ 140 w 145"/>
                <a:gd name="T3" fmla="*/ 1 h 19"/>
                <a:gd name="T4" fmla="*/ 117 w 145"/>
                <a:gd name="T5" fmla="*/ 3 h 19"/>
                <a:gd name="T6" fmla="*/ 95 w 145"/>
                <a:gd name="T7" fmla="*/ 7 h 19"/>
                <a:gd name="T8" fmla="*/ 76 w 145"/>
                <a:gd name="T9" fmla="*/ 9 h 19"/>
                <a:gd name="T10" fmla="*/ 59 w 145"/>
                <a:gd name="T11" fmla="*/ 9 h 19"/>
                <a:gd name="T12" fmla="*/ 42 w 145"/>
                <a:gd name="T13" fmla="*/ 9 h 19"/>
                <a:gd name="T14" fmla="*/ 26 w 145"/>
                <a:gd name="T15" fmla="*/ 9 h 19"/>
                <a:gd name="T16" fmla="*/ 13 w 145"/>
                <a:gd name="T17" fmla="*/ 9 h 19"/>
                <a:gd name="T18" fmla="*/ 0 w 145"/>
                <a:gd name="T19" fmla="*/ 9 h 19"/>
                <a:gd name="T20" fmla="*/ 0 w 145"/>
                <a:gd name="T21" fmla="*/ 17 h 19"/>
                <a:gd name="T22" fmla="*/ 11 w 145"/>
                <a:gd name="T23" fmla="*/ 17 h 19"/>
                <a:gd name="T24" fmla="*/ 26 w 145"/>
                <a:gd name="T25" fmla="*/ 19 h 19"/>
                <a:gd name="T26" fmla="*/ 42 w 145"/>
                <a:gd name="T27" fmla="*/ 19 h 19"/>
                <a:gd name="T28" fmla="*/ 59 w 145"/>
                <a:gd name="T29" fmla="*/ 17 h 19"/>
                <a:gd name="T30" fmla="*/ 76 w 145"/>
                <a:gd name="T31" fmla="*/ 17 h 19"/>
                <a:gd name="T32" fmla="*/ 97 w 145"/>
                <a:gd name="T33" fmla="*/ 15 h 19"/>
                <a:gd name="T34" fmla="*/ 118 w 145"/>
                <a:gd name="T35" fmla="*/ 11 h 19"/>
                <a:gd name="T36" fmla="*/ 142 w 145"/>
                <a:gd name="T37" fmla="*/ 9 h 19"/>
                <a:gd name="T38" fmla="*/ 138 w 145"/>
                <a:gd name="T39" fmla="*/ 5 h 19"/>
                <a:gd name="T40" fmla="*/ 145 w 145"/>
                <a:gd name="T41" fmla="*/ 5 h 19"/>
                <a:gd name="T42" fmla="*/ 145 w 145"/>
                <a:gd name="T43" fmla="*/ 0 h 19"/>
                <a:gd name="T44" fmla="*/ 140 w 145"/>
                <a:gd name="T45" fmla="*/ 1 h 19"/>
                <a:gd name="T46" fmla="*/ 145 w 145"/>
                <a:gd name="T47" fmla="*/ 5 h 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
                <a:gd name="T73" fmla="*/ 0 h 19"/>
                <a:gd name="T74" fmla="*/ 145 w 145"/>
                <a:gd name="T75" fmla="*/ 19 h 1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 h="19">
                  <a:moveTo>
                    <a:pt x="145" y="5"/>
                  </a:moveTo>
                  <a:lnTo>
                    <a:pt x="140" y="1"/>
                  </a:lnTo>
                  <a:lnTo>
                    <a:pt x="117" y="3"/>
                  </a:lnTo>
                  <a:lnTo>
                    <a:pt x="95" y="7"/>
                  </a:lnTo>
                  <a:lnTo>
                    <a:pt x="76" y="9"/>
                  </a:lnTo>
                  <a:lnTo>
                    <a:pt x="59" y="9"/>
                  </a:lnTo>
                  <a:lnTo>
                    <a:pt x="42" y="9"/>
                  </a:lnTo>
                  <a:lnTo>
                    <a:pt x="26" y="9"/>
                  </a:lnTo>
                  <a:lnTo>
                    <a:pt x="13" y="9"/>
                  </a:lnTo>
                  <a:lnTo>
                    <a:pt x="0" y="9"/>
                  </a:lnTo>
                  <a:lnTo>
                    <a:pt x="0" y="17"/>
                  </a:lnTo>
                  <a:lnTo>
                    <a:pt x="11" y="17"/>
                  </a:lnTo>
                  <a:lnTo>
                    <a:pt x="26" y="19"/>
                  </a:lnTo>
                  <a:lnTo>
                    <a:pt x="42" y="19"/>
                  </a:lnTo>
                  <a:lnTo>
                    <a:pt x="59" y="17"/>
                  </a:lnTo>
                  <a:lnTo>
                    <a:pt x="76" y="17"/>
                  </a:lnTo>
                  <a:lnTo>
                    <a:pt x="97" y="15"/>
                  </a:lnTo>
                  <a:lnTo>
                    <a:pt x="118" y="11"/>
                  </a:lnTo>
                  <a:lnTo>
                    <a:pt x="142" y="9"/>
                  </a:lnTo>
                  <a:lnTo>
                    <a:pt x="138" y="5"/>
                  </a:lnTo>
                  <a:lnTo>
                    <a:pt x="145" y="5"/>
                  </a:lnTo>
                  <a:lnTo>
                    <a:pt x="145" y="0"/>
                  </a:lnTo>
                  <a:lnTo>
                    <a:pt x="140" y="1"/>
                  </a:lnTo>
                  <a:lnTo>
                    <a:pt x="14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6" name="Freeform 669"/>
            <p:cNvSpPr>
              <a:spLocks/>
            </p:cNvSpPr>
            <p:nvPr/>
          </p:nvSpPr>
          <p:spPr bwMode="auto">
            <a:xfrm>
              <a:off x="3964" y="4073"/>
              <a:ext cx="7" cy="12"/>
            </a:xfrm>
            <a:custGeom>
              <a:avLst/>
              <a:gdLst>
                <a:gd name="T0" fmla="*/ 4 w 7"/>
                <a:gd name="T1" fmla="*/ 4 h 12"/>
                <a:gd name="T2" fmla="*/ 7 w 7"/>
                <a:gd name="T3" fmla="*/ 8 h 12"/>
                <a:gd name="T4" fmla="*/ 7 w 7"/>
                <a:gd name="T5" fmla="*/ 0 h 12"/>
                <a:gd name="T6" fmla="*/ 0 w 7"/>
                <a:gd name="T7" fmla="*/ 0 h 12"/>
                <a:gd name="T8" fmla="*/ 0 w 7"/>
                <a:gd name="T9" fmla="*/ 8 h 12"/>
                <a:gd name="T10" fmla="*/ 4 w 7"/>
                <a:gd name="T11" fmla="*/ 12 h 12"/>
                <a:gd name="T12" fmla="*/ 0 w 7"/>
                <a:gd name="T13" fmla="*/ 8 h 12"/>
                <a:gd name="T14" fmla="*/ 0 w 7"/>
                <a:gd name="T15" fmla="*/ 12 h 12"/>
                <a:gd name="T16" fmla="*/ 4 w 7"/>
                <a:gd name="T17" fmla="*/ 12 h 12"/>
                <a:gd name="T18" fmla="*/ 4 w 7"/>
                <a:gd name="T19" fmla="*/ 4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2"/>
                <a:gd name="T32" fmla="*/ 7 w 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2">
                  <a:moveTo>
                    <a:pt x="4" y="4"/>
                  </a:moveTo>
                  <a:lnTo>
                    <a:pt x="7" y="8"/>
                  </a:lnTo>
                  <a:lnTo>
                    <a:pt x="7" y="0"/>
                  </a:lnTo>
                  <a:lnTo>
                    <a:pt x="0" y="0"/>
                  </a:lnTo>
                  <a:lnTo>
                    <a:pt x="0" y="8"/>
                  </a:lnTo>
                  <a:lnTo>
                    <a:pt x="4" y="12"/>
                  </a:lnTo>
                  <a:lnTo>
                    <a:pt x="0" y="8"/>
                  </a:lnTo>
                  <a:lnTo>
                    <a:pt x="0" y="12"/>
                  </a:lnTo>
                  <a:lnTo>
                    <a:pt x="4" y="12"/>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7" name="Freeform 670"/>
            <p:cNvSpPr>
              <a:spLocks/>
            </p:cNvSpPr>
            <p:nvPr/>
          </p:nvSpPr>
          <p:spPr bwMode="auto">
            <a:xfrm>
              <a:off x="3968" y="4077"/>
              <a:ext cx="63" cy="8"/>
            </a:xfrm>
            <a:custGeom>
              <a:avLst/>
              <a:gdLst>
                <a:gd name="T0" fmla="*/ 53 w 63"/>
                <a:gd name="T1" fmla="*/ 4 h 8"/>
                <a:gd name="T2" fmla="*/ 57 w 63"/>
                <a:gd name="T3" fmla="*/ 0 h 8"/>
                <a:gd name="T4" fmla="*/ 0 w 63"/>
                <a:gd name="T5" fmla="*/ 0 h 8"/>
                <a:gd name="T6" fmla="*/ 0 w 63"/>
                <a:gd name="T7" fmla="*/ 8 h 8"/>
                <a:gd name="T8" fmla="*/ 57 w 63"/>
                <a:gd name="T9" fmla="*/ 8 h 8"/>
                <a:gd name="T10" fmla="*/ 63 w 63"/>
                <a:gd name="T11" fmla="*/ 4 h 8"/>
                <a:gd name="T12" fmla="*/ 57 w 63"/>
                <a:gd name="T13" fmla="*/ 8 h 8"/>
                <a:gd name="T14" fmla="*/ 63 w 63"/>
                <a:gd name="T15" fmla="*/ 8 h 8"/>
                <a:gd name="T16" fmla="*/ 63 w 63"/>
                <a:gd name="T17" fmla="*/ 4 h 8"/>
                <a:gd name="T18" fmla="*/ 53 w 63"/>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8"/>
                <a:gd name="T32" fmla="*/ 63 w 6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8">
                  <a:moveTo>
                    <a:pt x="53" y="4"/>
                  </a:moveTo>
                  <a:lnTo>
                    <a:pt x="57" y="0"/>
                  </a:lnTo>
                  <a:lnTo>
                    <a:pt x="0" y="0"/>
                  </a:lnTo>
                  <a:lnTo>
                    <a:pt x="0" y="8"/>
                  </a:lnTo>
                  <a:lnTo>
                    <a:pt x="57" y="8"/>
                  </a:lnTo>
                  <a:lnTo>
                    <a:pt x="63" y="4"/>
                  </a:lnTo>
                  <a:lnTo>
                    <a:pt x="57" y="8"/>
                  </a:lnTo>
                  <a:lnTo>
                    <a:pt x="63" y="8"/>
                  </a:lnTo>
                  <a:lnTo>
                    <a:pt x="63" y="4"/>
                  </a:lnTo>
                  <a:lnTo>
                    <a:pt x="5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8" name="Freeform 671"/>
            <p:cNvSpPr>
              <a:spLocks/>
            </p:cNvSpPr>
            <p:nvPr/>
          </p:nvSpPr>
          <p:spPr bwMode="auto">
            <a:xfrm>
              <a:off x="4021" y="4054"/>
              <a:ext cx="10" cy="27"/>
            </a:xfrm>
            <a:custGeom>
              <a:avLst/>
              <a:gdLst>
                <a:gd name="T0" fmla="*/ 6 w 10"/>
                <a:gd name="T1" fmla="*/ 8 h 27"/>
                <a:gd name="T2" fmla="*/ 0 w 10"/>
                <a:gd name="T3" fmla="*/ 4 h 27"/>
                <a:gd name="T4" fmla="*/ 0 w 10"/>
                <a:gd name="T5" fmla="*/ 27 h 27"/>
                <a:gd name="T6" fmla="*/ 10 w 10"/>
                <a:gd name="T7" fmla="*/ 27 h 27"/>
                <a:gd name="T8" fmla="*/ 10 w 10"/>
                <a:gd name="T9" fmla="*/ 4 h 27"/>
                <a:gd name="T10" fmla="*/ 4 w 10"/>
                <a:gd name="T11" fmla="*/ 0 h 27"/>
                <a:gd name="T12" fmla="*/ 10 w 10"/>
                <a:gd name="T13" fmla="*/ 4 h 27"/>
                <a:gd name="T14" fmla="*/ 10 w 10"/>
                <a:gd name="T15" fmla="*/ 0 h 27"/>
                <a:gd name="T16" fmla="*/ 4 w 10"/>
                <a:gd name="T17" fmla="*/ 0 h 27"/>
                <a:gd name="T18" fmla="*/ 6 w 10"/>
                <a:gd name="T19" fmla="*/ 8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7"/>
                <a:gd name="T32" fmla="*/ 10 w 1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7">
                  <a:moveTo>
                    <a:pt x="6" y="8"/>
                  </a:moveTo>
                  <a:lnTo>
                    <a:pt x="0" y="4"/>
                  </a:lnTo>
                  <a:lnTo>
                    <a:pt x="0" y="27"/>
                  </a:lnTo>
                  <a:lnTo>
                    <a:pt x="10" y="27"/>
                  </a:lnTo>
                  <a:lnTo>
                    <a:pt x="10" y="4"/>
                  </a:lnTo>
                  <a:lnTo>
                    <a:pt x="4" y="0"/>
                  </a:lnTo>
                  <a:lnTo>
                    <a:pt x="10" y="4"/>
                  </a:lnTo>
                  <a:lnTo>
                    <a:pt x="10" y="0"/>
                  </a:lnTo>
                  <a:lnTo>
                    <a:pt x="4" y="0"/>
                  </a:lnTo>
                  <a:lnTo>
                    <a:pt x="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09" name="Freeform 672"/>
            <p:cNvSpPr>
              <a:spLocks/>
            </p:cNvSpPr>
            <p:nvPr/>
          </p:nvSpPr>
          <p:spPr bwMode="auto">
            <a:xfrm>
              <a:off x="4044" y="2935"/>
              <a:ext cx="242" cy="267"/>
            </a:xfrm>
            <a:custGeom>
              <a:avLst/>
              <a:gdLst>
                <a:gd name="T0" fmla="*/ 154 w 242"/>
                <a:gd name="T1" fmla="*/ 11 h 267"/>
                <a:gd name="T2" fmla="*/ 0 w 242"/>
                <a:gd name="T3" fmla="*/ 192 h 267"/>
                <a:gd name="T4" fmla="*/ 90 w 242"/>
                <a:gd name="T5" fmla="*/ 267 h 267"/>
                <a:gd name="T6" fmla="*/ 231 w 242"/>
                <a:gd name="T7" fmla="*/ 101 h 267"/>
                <a:gd name="T8" fmla="*/ 236 w 242"/>
                <a:gd name="T9" fmla="*/ 94 h 267"/>
                <a:gd name="T10" fmla="*/ 242 w 242"/>
                <a:gd name="T11" fmla="*/ 84 h 267"/>
                <a:gd name="T12" fmla="*/ 242 w 242"/>
                <a:gd name="T13" fmla="*/ 75 h 267"/>
                <a:gd name="T14" fmla="*/ 242 w 242"/>
                <a:gd name="T15" fmla="*/ 63 h 267"/>
                <a:gd name="T16" fmla="*/ 240 w 242"/>
                <a:gd name="T17" fmla="*/ 53 h 267"/>
                <a:gd name="T18" fmla="*/ 236 w 242"/>
                <a:gd name="T19" fmla="*/ 44 h 267"/>
                <a:gd name="T20" fmla="*/ 231 w 242"/>
                <a:gd name="T21" fmla="*/ 34 h 267"/>
                <a:gd name="T22" fmla="*/ 223 w 242"/>
                <a:gd name="T23" fmla="*/ 25 h 267"/>
                <a:gd name="T24" fmla="*/ 215 w 242"/>
                <a:gd name="T25" fmla="*/ 17 h 267"/>
                <a:gd name="T26" fmla="*/ 207 w 242"/>
                <a:gd name="T27" fmla="*/ 11 h 267"/>
                <a:gd name="T28" fmla="*/ 198 w 242"/>
                <a:gd name="T29" fmla="*/ 5 h 267"/>
                <a:gd name="T30" fmla="*/ 188 w 242"/>
                <a:gd name="T31" fmla="*/ 2 h 267"/>
                <a:gd name="T32" fmla="*/ 179 w 242"/>
                <a:gd name="T33" fmla="*/ 0 h 267"/>
                <a:gd name="T34" fmla="*/ 171 w 242"/>
                <a:gd name="T35" fmla="*/ 2 h 267"/>
                <a:gd name="T36" fmla="*/ 161 w 242"/>
                <a:gd name="T37" fmla="*/ 4 h 267"/>
                <a:gd name="T38" fmla="*/ 154 w 242"/>
                <a:gd name="T39" fmla="*/ 11 h 2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2"/>
                <a:gd name="T61" fmla="*/ 0 h 267"/>
                <a:gd name="T62" fmla="*/ 242 w 242"/>
                <a:gd name="T63" fmla="*/ 267 h 2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2" h="267">
                  <a:moveTo>
                    <a:pt x="154" y="11"/>
                  </a:moveTo>
                  <a:lnTo>
                    <a:pt x="0" y="192"/>
                  </a:lnTo>
                  <a:lnTo>
                    <a:pt x="90" y="267"/>
                  </a:lnTo>
                  <a:lnTo>
                    <a:pt x="231" y="101"/>
                  </a:lnTo>
                  <a:lnTo>
                    <a:pt x="236" y="94"/>
                  </a:lnTo>
                  <a:lnTo>
                    <a:pt x="242" y="84"/>
                  </a:lnTo>
                  <a:lnTo>
                    <a:pt x="242" y="75"/>
                  </a:lnTo>
                  <a:lnTo>
                    <a:pt x="242" y="63"/>
                  </a:lnTo>
                  <a:lnTo>
                    <a:pt x="240" y="53"/>
                  </a:lnTo>
                  <a:lnTo>
                    <a:pt x="236" y="44"/>
                  </a:lnTo>
                  <a:lnTo>
                    <a:pt x="231" y="34"/>
                  </a:lnTo>
                  <a:lnTo>
                    <a:pt x="223" y="25"/>
                  </a:lnTo>
                  <a:lnTo>
                    <a:pt x="215" y="17"/>
                  </a:lnTo>
                  <a:lnTo>
                    <a:pt x="207" y="11"/>
                  </a:lnTo>
                  <a:lnTo>
                    <a:pt x="198" y="5"/>
                  </a:lnTo>
                  <a:lnTo>
                    <a:pt x="188" y="2"/>
                  </a:lnTo>
                  <a:lnTo>
                    <a:pt x="179" y="0"/>
                  </a:lnTo>
                  <a:lnTo>
                    <a:pt x="171" y="2"/>
                  </a:lnTo>
                  <a:lnTo>
                    <a:pt x="161" y="4"/>
                  </a:lnTo>
                  <a:lnTo>
                    <a:pt x="154" y="11"/>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0" name="Freeform 673"/>
            <p:cNvSpPr>
              <a:spLocks/>
            </p:cNvSpPr>
            <p:nvPr/>
          </p:nvSpPr>
          <p:spPr bwMode="auto">
            <a:xfrm>
              <a:off x="4039" y="2942"/>
              <a:ext cx="163" cy="187"/>
            </a:xfrm>
            <a:custGeom>
              <a:avLst/>
              <a:gdLst>
                <a:gd name="T0" fmla="*/ 9 w 163"/>
                <a:gd name="T1" fmla="*/ 181 h 187"/>
                <a:gd name="T2" fmla="*/ 9 w 163"/>
                <a:gd name="T3" fmla="*/ 187 h 187"/>
                <a:gd name="T4" fmla="*/ 163 w 163"/>
                <a:gd name="T5" fmla="*/ 6 h 187"/>
                <a:gd name="T6" fmla="*/ 157 w 163"/>
                <a:gd name="T7" fmla="*/ 0 h 187"/>
                <a:gd name="T8" fmla="*/ 3 w 163"/>
                <a:gd name="T9" fmla="*/ 181 h 187"/>
                <a:gd name="T10" fmla="*/ 3 w 163"/>
                <a:gd name="T11" fmla="*/ 187 h 187"/>
                <a:gd name="T12" fmla="*/ 3 w 163"/>
                <a:gd name="T13" fmla="*/ 181 h 187"/>
                <a:gd name="T14" fmla="*/ 0 w 163"/>
                <a:gd name="T15" fmla="*/ 185 h 187"/>
                <a:gd name="T16" fmla="*/ 3 w 163"/>
                <a:gd name="T17" fmla="*/ 187 h 187"/>
                <a:gd name="T18" fmla="*/ 9 w 163"/>
                <a:gd name="T19" fmla="*/ 181 h 1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87"/>
                <a:gd name="T32" fmla="*/ 163 w 163"/>
                <a:gd name="T33" fmla="*/ 187 h 1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87">
                  <a:moveTo>
                    <a:pt x="9" y="181"/>
                  </a:moveTo>
                  <a:lnTo>
                    <a:pt x="9" y="187"/>
                  </a:lnTo>
                  <a:lnTo>
                    <a:pt x="163" y="6"/>
                  </a:lnTo>
                  <a:lnTo>
                    <a:pt x="157" y="0"/>
                  </a:lnTo>
                  <a:lnTo>
                    <a:pt x="3" y="181"/>
                  </a:lnTo>
                  <a:lnTo>
                    <a:pt x="3" y="187"/>
                  </a:lnTo>
                  <a:lnTo>
                    <a:pt x="3" y="181"/>
                  </a:lnTo>
                  <a:lnTo>
                    <a:pt x="0" y="185"/>
                  </a:lnTo>
                  <a:lnTo>
                    <a:pt x="3" y="187"/>
                  </a:lnTo>
                  <a:lnTo>
                    <a:pt x="9" y="1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1" name="Freeform 674"/>
            <p:cNvSpPr>
              <a:spLocks/>
            </p:cNvSpPr>
            <p:nvPr/>
          </p:nvSpPr>
          <p:spPr bwMode="auto">
            <a:xfrm>
              <a:off x="4042" y="3123"/>
              <a:ext cx="94" cy="84"/>
            </a:xfrm>
            <a:custGeom>
              <a:avLst/>
              <a:gdLst>
                <a:gd name="T0" fmla="*/ 89 w 94"/>
                <a:gd name="T1" fmla="*/ 77 h 84"/>
                <a:gd name="T2" fmla="*/ 94 w 94"/>
                <a:gd name="T3" fmla="*/ 75 h 84"/>
                <a:gd name="T4" fmla="*/ 6 w 94"/>
                <a:gd name="T5" fmla="*/ 0 h 84"/>
                <a:gd name="T6" fmla="*/ 0 w 94"/>
                <a:gd name="T7" fmla="*/ 6 h 84"/>
                <a:gd name="T8" fmla="*/ 89 w 94"/>
                <a:gd name="T9" fmla="*/ 82 h 84"/>
                <a:gd name="T10" fmla="*/ 94 w 94"/>
                <a:gd name="T11" fmla="*/ 81 h 84"/>
                <a:gd name="T12" fmla="*/ 89 w 94"/>
                <a:gd name="T13" fmla="*/ 82 h 84"/>
                <a:gd name="T14" fmla="*/ 92 w 94"/>
                <a:gd name="T15" fmla="*/ 84 h 84"/>
                <a:gd name="T16" fmla="*/ 94 w 94"/>
                <a:gd name="T17" fmla="*/ 81 h 84"/>
                <a:gd name="T18" fmla="*/ 89 w 94"/>
                <a:gd name="T19" fmla="*/ 77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4"/>
                <a:gd name="T31" fmla="*/ 0 h 84"/>
                <a:gd name="T32" fmla="*/ 94 w 94"/>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4" h="84">
                  <a:moveTo>
                    <a:pt x="89" y="77"/>
                  </a:moveTo>
                  <a:lnTo>
                    <a:pt x="94" y="75"/>
                  </a:lnTo>
                  <a:lnTo>
                    <a:pt x="6" y="0"/>
                  </a:lnTo>
                  <a:lnTo>
                    <a:pt x="0" y="6"/>
                  </a:lnTo>
                  <a:lnTo>
                    <a:pt x="89" y="82"/>
                  </a:lnTo>
                  <a:lnTo>
                    <a:pt x="94" y="81"/>
                  </a:lnTo>
                  <a:lnTo>
                    <a:pt x="89" y="82"/>
                  </a:lnTo>
                  <a:lnTo>
                    <a:pt x="92" y="84"/>
                  </a:lnTo>
                  <a:lnTo>
                    <a:pt x="94" y="81"/>
                  </a:lnTo>
                  <a:lnTo>
                    <a:pt x="89"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2" name="Freeform 675"/>
            <p:cNvSpPr>
              <a:spLocks/>
            </p:cNvSpPr>
            <p:nvPr/>
          </p:nvSpPr>
          <p:spPr bwMode="auto">
            <a:xfrm>
              <a:off x="4131" y="3033"/>
              <a:ext cx="145" cy="171"/>
            </a:xfrm>
            <a:custGeom>
              <a:avLst/>
              <a:gdLst>
                <a:gd name="T0" fmla="*/ 140 w 145"/>
                <a:gd name="T1" fmla="*/ 0 h 171"/>
                <a:gd name="T2" fmla="*/ 140 w 145"/>
                <a:gd name="T3" fmla="*/ 2 h 171"/>
                <a:gd name="T4" fmla="*/ 0 w 145"/>
                <a:gd name="T5" fmla="*/ 167 h 171"/>
                <a:gd name="T6" fmla="*/ 5 w 145"/>
                <a:gd name="T7" fmla="*/ 171 h 171"/>
                <a:gd name="T8" fmla="*/ 145 w 145"/>
                <a:gd name="T9" fmla="*/ 5 h 171"/>
                <a:gd name="T10" fmla="*/ 140 w 145"/>
                <a:gd name="T11" fmla="*/ 0 h 171"/>
                <a:gd name="T12" fmla="*/ 0 60000 65536"/>
                <a:gd name="T13" fmla="*/ 0 60000 65536"/>
                <a:gd name="T14" fmla="*/ 0 60000 65536"/>
                <a:gd name="T15" fmla="*/ 0 60000 65536"/>
                <a:gd name="T16" fmla="*/ 0 60000 65536"/>
                <a:gd name="T17" fmla="*/ 0 60000 65536"/>
                <a:gd name="T18" fmla="*/ 0 w 145"/>
                <a:gd name="T19" fmla="*/ 0 h 171"/>
                <a:gd name="T20" fmla="*/ 145 w 14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45" h="171">
                  <a:moveTo>
                    <a:pt x="140" y="0"/>
                  </a:moveTo>
                  <a:lnTo>
                    <a:pt x="140" y="2"/>
                  </a:lnTo>
                  <a:lnTo>
                    <a:pt x="0" y="167"/>
                  </a:lnTo>
                  <a:lnTo>
                    <a:pt x="5" y="171"/>
                  </a:lnTo>
                  <a:lnTo>
                    <a:pt x="145" y="5"/>
                  </a:lnTo>
                  <a:lnTo>
                    <a:pt x="1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3" name="Freeform 676"/>
            <p:cNvSpPr>
              <a:spLocks/>
            </p:cNvSpPr>
            <p:nvPr/>
          </p:nvSpPr>
          <p:spPr bwMode="auto">
            <a:xfrm>
              <a:off x="4196" y="2931"/>
              <a:ext cx="96" cy="107"/>
            </a:xfrm>
            <a:custGeom>
              <a:avLst/>
              <a:gdLst>
                <a:gd name="T0" fmla="*/ 6 w 96"/>
                <a:gd name="T1" fmla="*/ 17 h 107"/>
                <a:gd name="T2" fmla="*/ 11 w 96"/>
                <a:gd name="T3" fmla="*/ 11 h 107"/>
                <a:gd name="T4" fmla="*/ 19 w 96"/>
                <a:gd name="T5" fmla="*/ 9 h 107"/>
                <a:gd name="T6" fmla="*/ 27 w 96"/>
                <a:gd name="T7" fmla="*/ 8 h 107"/>
                <a:gd name="T8" fmla="*/ 36 w 96"/>
                <a:gd name="T9" fmla="*/ 9 h 107"/>
                <a:gd name="T10" fmla="*/ 44 w 96"/>
                <a:gd name="T11" fmla="*/ 13 h 107"/>
                <a:gd name="T12" fmla="*/ 52 w 96"/>
                <a:gd name="T13" fmla="*/ 17 h 107"/>
                <a:gd name="T14" fmla="*/ 61 w 96"/>
                <a:gd name="T15" fmla="*/ 25 h 107"/>
                <a:gd name="T16" fmla="*/ 69 w 96"/>
                <a:gd name="T17" fmla="*/ 33 h 107"/>
                <a:gd name="T18" fmla="*/ 75 w 96"/>
                <a:gd name="T19" fmla="*/ 40 h 107"/>
                <a:gd name="T20" fmla="*/ 80 w 96"/>
                <a:gd name="T21" fmla="*/ 50 h 107"/>
                <a:gd name="T22" fmla="*/ 84 w 96"/>
                <a:gd name="T23" fmla="*/ 59 h 107"/>
                <a:gd name="T24" fmla="*/ 86 w 96"/>
                <a:gd name="T25" fmla="*/ 69 h 107"/>
                <a:gd name="T26" fmla="*/ 86 w 96"/>
                <a:gd name="T27" fmla="*/ 79 h 107"/>
                <a:gd name="T28" fmla="*/ 86 w 96"/>
                <a:gd name="T29" fmla="*/ 86 h 107"/>
                <a:gd name="T30" fmla="*/ 82 w 96"/>
                <a:gd name="T31" fmla="*/ 94 h 107"/>
                <a:gd name="T32" fmla="*/ 75 w 96"/>
                <a:gd name="T33" fmla="*/ 102 h 107"/>
                <a:gd name="T34" fmla="*/ 80 w 96"/>
                <a:gd name="T35" fmla="*/ 107 h 107"/>
                <a:gd name="T36" fmla="*/ 88 w 96"/>
                <a:gd name="T37" fmla="*/ 100 h 107"/>
                <a:gd name="T38" fmla="*/ 94 w 96"/>
                <a:gd name="T39" fmla="*/ 88 h 107"/>
                <a:gd name="T40" fmla="*/ 96 w 96"/>
                <a:gd name="T41" fmla="*/ 79 h 107"/>
                <a:gd name="T42" fmla="*/ 94 w 96"/>
                <a:gd name="T43" fmla="*/ 67 h 107"/>
                <a:gd name="T44" fmla="*/ 92 w 96"/>
                <a:gd name="T45" fmla="*/ 56 h 107"/>
                <a:gd name="T46" fmla="*/ 88 w 96"/>
                <a:gd name="T47" fmla="*/ 46 h 107"/>
                <a:gd name="T48" fmla="*/ 80 w 96"/>
                <a:gd name="T49" fmla="*/ 36 h 107"/>
                <a:gd name="T50" fmla="*/ 75 w 96"/>
                <a:gd name="T51" fmla="*/ 27 h 107"/>
                <a:gd name="T52" fmla="*/ 65 w 96"/>
                <a:gd name="T53" fmla="*/ 17 h 107"/>
                <a:gd name="T54" fmla="*/ 57 w 96"/>
                <a:gd name="T55" fmla="*/ 11 h 107"/>
                <a:gd name="T56" fmla="*/ 48 w 96"/>
                <a:gd name="T57" fmla="*/ 6 h 107"/>
                <a:gd name="T58" fmla="*/ 38 w 96"/>
                <a:gd name="T59" fmla="*/ 2 h 107"/>
                <a:gd name="T60" fmla="*/ 27 w 96"/>
                <a:gd name="T61" fmla="*/ 0 h 107"/>
                <a:gd name="T62" fmla="*/ 17 w 96"/>
                <a:gd name="T63" fmla="*/ 2 h 107"/>
                <a:gd name="T64" fmla="*/ 8 w 96"/>
                <a:gd name="T65" fmla="*/ 6 h 107"/>
                <a:gd name="T66" fmla="*/ 0 w 96"/>
                <a:gd name="T67" fmla="*/ 11 h 107"/>
                <a:gd name="T68" fmla="*/ 6 w 96"/>
                <a:gd name="T69" fmla="*/ 17 h 1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
                <a:gd name="T106" fmla="*/ 0 h 107"/>
                <a:gd name="T107" fmla="*/ 96 w 96"/>
                <a:gd name="T108" fmla="*/ 107 h 1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 h="107">
                  <a:moveTo>
                    <a:pt x="6" y="17"/>
                  </a:moveTo>
                  <a:lnTo>
                    <a:pt x="11" y="11"/>
                  </a:lnTo>
                  <a:lnTo>
                    <a:pt x="19" y="9"/>
                  </a:lnTo>
                  <a:lnTo>
                    <a:pt x="27" y="8"/>
                  </a:lnTo>
                  <a:lnTo>
                    <a:pt x="36" y="9"/>
                  </a:lnTo>
                  <a:lnTo>
                    <a:pt x="44" y="13"/>
                  </a:lnTo>
                  <a:lnTo>
                    <a:pt x="52" y="17"/>
                  </a:lnTo>
                  <a:lnTo>
                    <a:pt x="61" y="25"/>
                  </a:lnTo>
                  <a:lnTo>
                    <a:pt x="69" y="33"/>
                  </a:lnTo>
                  <a:lnTo>
                    <a:pt x="75" y="40"/>
                  </a:lnTo>
                  <a:lnTo>
                    <a:pt x="80" y="50"/>
                  </a:lnTo>
                  <a:lnTo>
                    <a:pt x="84" y="59"/>
                  </a:lnTo>
                  <a:lnTo>
                    <a:pt x="86" y="69"/>
                  </a:lnTo>
                  <a:lnTo>
                    <a:pt x="86" y="79"/>
                  </a:lnTo>
                  <a:lnTo>
                    <a:pt x="86" y="86"/>
                  </a:lnTo>
                  <a:lnTo>
                    <a:pt x="82" y="94"/>
                  </a:lnTo>
                  <a:lnTo>
                    <a:pt x="75" y="102"/>
                  </a:lnTo>
                  <a:lnTo>
                    <a:pt x="80" y="107"/>
                  </a:lnTo>
                  <a:lnTo>
                    <a:pt x="88" y="100"/>
                  </a:lnTo>
                  <a:lnTo>
                    <a:pt x="94" y="88"/>
                  </a:lnTo>
                  <a:lnTo>
                    <a:pt x="96" y="79"/>
                  </a:lnTo>
                  <a:lnTo>
                    <a:pt x="94" y="67"/>
                  </a:lnTo>
                  <a:lnTo>
                    <a:pt x="92" y="56"/>
                  </a:lnTo>
                  <a:lnTo>
                    <a:pt x="88" y="46"/>
                  </a:lnTo>
                  <a:lnTo>
                    <a:pt x="80" y="36"/>
                  </a:lnTo>
                  <a:lnTo>
                    <a:pt x="75" y="27"/>
                  </a:lnTo>
                  <a:lnTo>
                    <a:pt x="65" y="17"/>
                  </a:lnTo>
                  <a:lnTo>
                    <a:pt x="57" y="11"/>
                  </a:lnTo>
                  <a:lnTo>
                    <a:pt x="48" y="6"/>
                  </a:lnTo>
                  <a:lnTo>
                    <a:pt x="38" y="2"/>
                  </a:lnTo>
                  <a:lnTo>
                    <a:pt x="27" y="0"/>
                  </a:lnTo>
                  <a:lnTo>
                    <a:pt x="17" y="2"/>
                  </a:lnTo>
                  <a:lnTo>
                    <a:pt x="8" y="6"/>
                  </a:lnTo>
                  <a:lnTo>
                    <a:pt x="0" y="11"/>
                  </a:lnTo>
                  <a:lnTo>
                    <a:pt x="6"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4" name="Freeform 677"/>
            <p:cNvSpPr>
              <a:spLocks/>
            </p:cNvSpPr>
            <p:nvPr/>
          </p:nvSpPr>
          <p:spPr bwMode="auto">
            <a:xfrm>
              <a:off x="3925" y="2748"/>
              <a:ext cx="167" cy="214"/>
            </a:xfrm>
            <a:custGeom>
              <a:avLst/>
              <a:gdLst>
                <a:gd name="T0" fmla="*/ 163 w 167"/>
                <a:gd name="T1" fmla="*/ 10 h 214"/>
                <a:gd name="T2" fmla="*/ 165 w 167"/>
                <a:gd name="T3" fmla="*/ 24 h 214"/>
                <a:gd name="T4" fmla="*/ 167 w 167"/>
                <a:gd name="T5" fmla="*/ 37 h 214"/>
                <a:gd name="T6" fmla="*/ 167 w 167"/>
                <a:gd name="T7" fmla="*/ 50 h 214"/>
                <a:gd name="T8" fmla="*/ 165 w 167"/>
                <a:gd name="T9" fmla="*/ 66 h 214"/>
                <a:gd name="T10" fmla="*/ 160 w 167"/>
                <a:gd name="T11" fmla="*/ 93 h 214"/>
                <a:gd name="T12" fmla="*/ 150 w 167"/>
                <a:gd name="T13" fmla="*/ 121 h 214"/>
                <a:gd name="T14" fmla="*/ 137 w 167"/>
                <a:gd name="T15" fmla="*/ 148 h 214"/>
                <a:gd name="T16" fmla="*/ 123 w 167"/>
                <a:gd name="T17" fmla="*/ 173 h 214"/>
                <a:gd name="T18" fmla="*/ 110 w 167"/>
                <a:gd name="T19" fmla="*/ 194 h 214"/>
                <a:gd name="T20" fmla="*/ 96 w 167"/>
                <a:gd name="T21" fmla="*/ 214 h 214"/>
                <a:gd name="T22" fmla="*/ 87 w 167"/>
                <a:gd name="T23" fmla="*/ 214 h 214"/>
                <a:gd name="T24" fmla="*/ 77 w 167"/>
                <a:gd name="T25" fmla="*/ 212 h 214"/>
                <a:gd name="T26" fmla="*/ 67 w 167"/>
                <a:gd name="T27" fmla="*/ 210 h 214"/>
                <a:gd name="T28" fmla="*/ 60 w 167"/>
                <a:gd name="T29" fmla="*/ 206 h 214"/>
                <a:gd name="T30" fmla="*/ 46 w 167"/>
                <a:gd name="T31" fmla="*/ 196 h 214"/>
                <a:gd name="T32" fmla="*/ 33 w 167"/>
                <a:gd name="T33" fmla="*/ 185 h 214"/>
                <a:gd name="T34" fmla="*/ 23 w 167"/>
                <a:gd name="T35" fmla="*/ 169 h 214"/>
                <a:gd name="T36" fmla="*/ 16 w 167"/>
                <a:gd name="T37" fmla="*/ 154 h 214"/>
                <a:gd name="T38" fmla="*/ 10 w 167"/>
                <a:gd name="T39" fmla="*/ 137 h 214"/>
                <a:gd name="T40" fmla="*/ 4 w 167"/>
                <a:gd name="T41" fmla="*/ 120 h 214"/>
                <a:gd name="T42" fmla="*/ 2 w 167"/>
                <a:gd name="T43" fmla="*/ 100 h 214"/>
                <a:gd name="T44" fmla="*/ 0 w 167"/>
                <a:gd name="T45" fmla="*/ 81 h 214"/>
                <a:gd name="T46" fmla="*/ 0 w 167"/>
                <a:gd name="T47" fmla="*/ 64 h 214"/>
                <a:gd name="T48" fmla="*/ 0 w 167"/>
                <a:gd name="T49" fmla="*/ 47 h 214"/>
                <a:gd name="T50" fmla="*/ 2 w 167"/>
                <a:gd name="T51" fmla="*/ 31 h 214"/>
                <a:gd name="T52" fmla="*/ 4 w 167"/>
                <a:gd name="T53" fmla="*/ 20 h 214"/>
                <a:gd name="T54" fmla="*/ 6 w 167"/>
                <a:gd name="T55" fmla="*/ 8 h 214"/>
                <a:gd name="T56" fmla="*/ 10 w 167"/>
                <a:gd name="T57" fmla="*/ 0 h 214"/>
                <a:gd name="T58" fmla="*/ 163 w 167"/>
                <a:gd name="T59" fmla="*/ 10 h 2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7"/>
                <a:gd name="T91" fmla="*/ 0 h 214"/>
                <a:gd name="T92" fmla="*/ 167 w 167"/>
                <a:gd name="T93" fmla="*/ 214 h 2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7" h="214">
                  <a:moveTo>
                    <a:pt x="163" y="10"/>
                  </a:moveTo>
                  <a:lnTo>
                    <a:pt x="165" y="24"/>
                  </a:lnTo>
                  <a:lnTo>
                    <a:pt x="167" y="37"/>
                  </a:lnTo>
                  <a:lnTo>
                    <a:pt x="167" y="50"/>
                  </a:lnTo>
                  <a:lnTo>
                    <a:pt x="165" y="66"/>
                  </a:lnTo>
                  <a:lnTo>
                    <a:pt x="160" y="93"/>
                  </a:lnTo>
                  <a:lnTo>
                    <a:pt x="150" y="121"/>
                  </a:lnTo>
                  <a:lnTo>
                    <a:pt x="137" y="148"/>
                  </a:lnTo>
                  <a:lnTo>
                    <a:pt x="123" y="173"/>
                  </a:lnTo>
                  <a:lnTo>
                    <a:pt x="110" y="194"/>
                  </a:lnTo>
                  <a:lnTo>
                    <a:pt x="96" y="214"/>
                  </a:lnTo>
                  <a:lnTo>
                    <a:pt x="87" y="214"/>
                  </a:lnTo>
                  <a:lnTo>
                    <a:pt x="77" y="212"/>
                  </a:lnTo>
                  <a:lnTo>
                    <a:pt x="67" y="210"/>
                  </a:lnTo>
                  <a:lnTo>
                    <a:pt x="60" y="206"/>
                  </a:lnTo>
                  <a:lnTo>
                    <a:pt x="46" y="196"/>
                  </a:lnTo>
                  <a:lnTo>
                    <a:pt x="33" y="185"/>
                  </a:lnTo>
                  <a:lnTo>
                    <a:pt x="23" y="169"/>
                  </a:lnTo>
                  <a:lnTo>
                    <a:pt x="16" y="154"/>
                  </a:lnTo>
                  <a:lnTo>
                    <a:pt x="10" y="137"/>
                  </a:lnTo>
                  <a:lnTo>
                    <a:pt x="4" y="120"/>
                  </a:lnTo>
                  <a:lnTo>
                    <a:pt x="2" y="100"/>
                  </a:lnTo>
                  <a:lnTo>
                    <a:pt x="0" y="81"/>
                  </a:lnTo>
                  <a:lnTo>
                    <a:pt x="0" y="64"/>
                  </a:lnTo>
                  <a:lnTo>
                    <a:pt x="0" y="47"/>
                  </a:lnTo>
                  <a:lnTo>
                    <a:pt x="2" y="31"/>
                  </a:lnTo>
                  <a:lnTo>
                    <a:pt x="4" y="20"/>
                  </a:lnTo>
                  <a:lnTo>
                    <a:pt x="6" y="8"/>
                  </a:lnTo>
                  <a:lnTo>
                    <a:pt x="10" y="0"/>
                  </a:lnTo>
                  <a:lnTo>
                    <a:pt x="163" y="10"/>
                  </a:lnTo>
                  <a:close/>
                </a:path>
              </a:pathLst>
            </a:custGeom>
            <a:solidFill>
              <a:srgbClr val="8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5" name="Freeform 678"/>
            <p:cNvSpPr>
              <a:spLocks/>
            </p:cNvSpPr>
            <p:nvPr/>
          </p:nvSpPr>
          <p:spPr bwMode="auto">
            <a:xfrm>
              <a:off x="3941" y="2904"/>
              <a:ext cx="111" cy="58"/>
            </a:xfrm>
            <a:custGeom>
              <a:avLst/>
              <a:gdLst>
                <a:gd name="T0" fmla="*/ 76 w 111"/>
                <a:gd name="T1" fmla="*/ 0 h 58"/>
                <a:gd name="T2" fmla="*/ 0 w 111"/>
                <a:gd name="T3" fmla="*/ 0 h 58"/>
                <a:gd name="T4" fmla="*/ 5 w 111"/>
                <a:gd name="T5" fmla="*/ 12 h 58"/>
                <a:gd name="T6" fmla="*/ 13 w 111"/>
                <a:gd name="T7" fmla="*/ 23 h 58"/>
                <a:gd name="T8" fmla="*/ 21 w 111"/>
                <a:gd name="T9" fmla="*/ 33 h 58"/>
                <a:gd name="T10" fmla="*/ 30 w 111"/>
                <a:gd name="T11" fmla="*/ 40 h 58"/>
                <a:gd name="T12" fmla="*/ 40 w 111"/>
                <a:gd name="T13" fmla="*/ 48 h 58"/>
                <a:gd name="T14" fmla="*/ 53 w 111"/>
                <a:gd name="T15" fmla="*/ 54 h 58"/>
                <a:gd name="T16" fmla="*/ 65 w 111"/>
                <a:gd name="T17" fmla="*/ 58 h 58"/>
                <a:gd name="T18" fmla="*/ 80 w 111"/>
                <a:gd name="T19" fmla="*/ 58 h 58"/>
                <a:gd name="T20" fmla="*/ 84 w 111"/>
                <a:gd name="T21" fmla="*/ 54 h 58"/>
                <a:gd name="T22" fmla="*/ 88 w 111"/>
                <a:gd name="T23" fmla="*/ 48 h 58"/>
                <a:gd name="T24" fmla="*/ 92 w 111"/>
                <a:gd name="T25" fmla="*/ 42 h 58"/>
                <a:gd name="T26" fmla="*/ 96 w 111"/>
                <a:gd name="T27" fmla="*/ 36 h 58"/>
                <a:gd name="T28" fmla="*/ 99 w 111"/>
                <a:gd name="T29" fmla="*/ 31 h 58"/>
                <a:gd name="T30" fmla="*/ 103 w 111"/>
                <a:gd name="T31" fmla="*/ 25 h 58"/>
                <a:gd name="T32" fmla="*/ 107 w 111"/>
                <a:gd name="T33" fmla="*/ 17 h 58"/>
                <a:gd name="T34" fmla="*/ 111 w 111"/>
                <a:gd name="T35" fmla="*/ 12 h 58"/>
                <a:gd name="T36" fmla="*/ 107 w 111"/>
                <a:gd name="T37" fmla="*/ 12 h 58"/>
                <a:gd name="T38" fmla="*/ 105 w 111"/>
                <a:gd name="T39" fmla="*/ 12 h 58"/>
                <a:gd name="T40" fmla="*/ 103 w 111"/>
                <a:gd name="T41" fmla="*/ 10 h 58"/>
                <a:gd name="T42" fmla="*/ 99 w 111"/>
                <a:gd name="T43" fmla="*/ 10 h 58"/>
                <a:gd name="T44" fmla="*/ 96 w 111"/>
                <a:gd name="T45" fmla="*/ 10 h 58"/>
                <a:gd name="T46" fmla="*/ 90 w 111"/>
                <a:gd name="T47" fmla="*/ 8 h 58"/>
                <a:gd name="T48" fmla="*/ 84 w 111"/>
                <a:gd name="T49" fmla="*/ 6 h 58"/>
                <a:gd name="T50" fmla="*/ 80 w 111"/>
                <a:gd name="T51" fmla="*/ 2 h 58"/>
                <a:gd name="T52" fmla="*/ 76 w 111"/>
                <a:gd name="T53" fmla="*/ 0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1"/>
                <a:gd name="T82" fmla="*/ 0 h 58"/>
                <a:gd name="T83" fmla="*/ 111 w 111"/>
                <a:gd name="T84" fmla="*/ 58 h 5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1" h="58">
                  <a:moveTo>
                    <a:pt x="76" y="0"/>
                  </a:moveTo>
                  <a:lnTo>
                    <a:pt x="0" y="0"/>
                  </a:lnTo>
                  <a:lnTo>
                    <a:pt x="5" y="12"/>
                  </a:lnTo>
                  <a:lnTo>
                    <a:pt x="13" y="23"/>
                  </a:lnTo>
                  <a:lnTo>
                    <a:pt x="21" y="33"/>
                  </a:lnTo>
                  <a:lnTo>
                    <a:pt x="30" y="40"/>
                  </a:lnTo>
                  <a:lnTo>
                    <a:pt x="40" y="48"/>
                  </a:lnTo>
                  <a:lnTo>
                    <a:pt x="53" y="54"/>
                  </a:lnTo>
                  <a:lnTo>
                    <a:pt x="65" y="58"/>
                  </a:lnTo>
                  <a:lnTo>
                    <a:pt x="80" y="58"/>
                  </a:lnTo>
                  <a:lnTo>
                    <a:pt x="84" y="54"/>
                  </a:lnTo>
                  <a:lnTo>
                    <a:pt x="88" y="48"/>
                  </a:lnTo>
                  <a:lnTo>
                    <a:pt x="92" y="42"/>
                  </a:lnTo>
                  <a:lnTo>
                    <a:pt x="96" y="36"/>
                  </a:lnTo>
                  <a:lnTo>
                    <a:pt x="99" y="31"/>
                  </a:lnTo>
                  <a:lnTo>
                    <a:pt x="103" y="25"/>
                  </a:lnTo>
                  <a:lnTo>
                    <a:pt x="107" y="17"/>
                  </a:lnTo>
                  <a:lnTo>
                    <a:pt x="111" y="12"/>
                  </a:lnTo>
                  <a:lnTo>
                    <a:pt x="107" y="12"/>
                  </a:lnTo>
                  <a:lnTo>
                    <a:pt x="105" y="12"/>
                  </a:lnTo>
                  <a:lnTo>
                    <a:pt x="103" y="10"/>
                  </a:lnTo>
                  <a:lnTo>
                    <a:pt x="99" y="10"/>
                  </a:lnTo>
                  <a:lnTo>
                    <a:pt x="96" y="10"/>
                  </a:lnTo>
                  <a:lnTo>
                    <a:pt x="90" y="8"/>
                  </a:lnTo>
                  <a:lnTo>
                    <a:pt x="84" y="6"/>
                  </a:lnTo>
                  <a:lnTo>
                    <a:pt x="80" y="2"/>
                  </a:lnTo>
                  <a:lnTo>
                    <a:pt x="76"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6" name="Freeform 679"/>
            <p:cNvSpPr>
              <a:spLocks/>
            </p:cNvSpPr>
            <p:nvPr/>
          </p:nvSpPr>
          <p:spPr bwMode="auto">
            <a:xfrm>
              <a:off x="3939" y="2900"/>
              <a:ext cx="78" cy="8"/>
            </a:xfrm>
            <a:custGeom>
              <a:avLst/>
              <a:gdLst>
                <a:gd name="T0" fmla="*/ 4 w 78"/>
                <a:gd name="T1" fmla="*/ 8 h 8"/>
                <a:gd name="T2" fmla="*/ 78 w 78"/>
                <a:gd name="T3" fmla="*/ 8 h 8"/>
                <a:gd name="T4" fmla="*/ 78 w 78"/>
                <a:gd name="T5" fmla="*/ 0 h 8"/>
                <a:gd name="T6" fmla="*/ 0 w 78"/>
                <a:gd name="T7" fmla="*/ 0 h 8"/>
                <a:gd name="T8" fmla="*/ 0 w 78"/>
                <a:gd name="T9" fmla="*/ 0 h 8"/>
                <a:gd name="T10" fmla="*/ 2 w 78"/>
                <a:gd name="T11" fmla="*/ 2 h 8"/>
                <a:gd name="T12" fmla="*/ 2 w 78"/>
                <a:gd name="T13" fmla="*/ 2 h 8"/>
                <a:gd name="T14" fmla="*/ 2 w 78"/>
                <a:gd name="T15" fmla="*/ 4 h 8"/>
                <a:gd name="T16" fmla="*/ 2 w 78"/>
                <a:gd name="T17" fmla="*/ 4 h 8"/>
                <a:gd name="T18" fmla="*/ 4 w 78"/>
                <a:gd name="T19" fmla="*/ 6 h 8"/>
                <a:gd name="T20" fmla="*/ 4 w 78"/>
                <a:gd name="T21" fmla="*/ 6 h 8"/>
                <a:gd name="T22" fmla="*/ 4 w 78"/>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8"/>
                <a:gd name="T38" fmla="*/ 78 w 7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8">
                  <a:moveTo>
                    <a:pt x="4" y="8"/>
                  </a:moveTo>
                  <a:lnTo>
                    <a:pt x="78" y="8"/>
                  </a:lnTo>
                  <a:lnTo>
                    <a:pt x="78" y="0"/>
                  </a:lnTo>
                  <a:lnTo>
                    <a:pt x="0" y="0"/>
                  </a:lnTo>
                  <a:lnTo>
                    <a:pt x="2" y="2"/>
                  </a:lnTo>
                  <a:lnTo>
                    <a:pt x="2" y="4"/>
                  </a:lnTo>
                  <a:lnTo>
                    <a:pt x="4" y="6"/>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7" name="Freeform 680"/>
            <p:cNvSpPr>
              <a:spLocks/>
            </p:cNvSpPr>
            <p:nvPr/>
          </p:nvSpPr>
          <p:spPr bwMode="auto">
            <a:xfrm>
              <a:off x="4048" y="2912"/>
              <a:ext cx="6" cy="7"/>
            </a:xfrm>
            <a:custGeom>
              <a:avLst/>
              <a:gdLst>
                <a:gd name="T0" fmla="*/ 0 w 6"/>
                <a:gd name="T1" fmla="*/ 7 h 7"/>
                <a:gd name="T2" fmla="*/ 0 w 6"/>
                <a:gd name="T3" fmla="*/ 7 h 7"/>
                <a:gd name="T4" fmla="*/ 2 w 6"/>
                <a:gd name="T5" fmla="*/ 7 h 7"/>
                <a:gd name="T6" fmla="*/ 2 w 6"/>
                <a:gd name="T7" fmla="*/ 5 h 7"/>
                <a:gd name="T8" fmla="*/ 2 w 6"/>
                <a:gd name="T9" fmla="*/ 5 h 7"/>
                <a:gd name="T10" fmla="*/ 4 w 6"/>
                <a:gd name="T11" fmla="*/ 4 h 7"/>
                <a:gd name="T12" fmla="*/ 4 w 6"/>
                <a:gd name="T13" fmla="*/ 4 h 7"/>
                <a:gd name="T14" fmla="*/ 4 w 6"/>
                <a:gd name="T15" fmla="*/ 2 h 7"/>
                <a:gd name="T16" fmla="*/ 6 w 6"/>
                <a:gd name="T17" fmla="*/ 2 h 7"/>
                <a:gd name="T18" fmla="*/ 6 w 6"/>
                <a:gd name="T19" fmla="*/ 0 h 7"/>
                <a:gd name="T20" fmla="*/ 6 w 6"/>
                <a:gd name="T21" fmla="*/ 0 h 7"/>
                <a:gd name="T22" fmla="*/ 0 w 6"/>
                <a:gd name="T23" fmla="*/ 0 h 7"/>
                <a:gd name="T24" fmla="*/ 0 w 6"/>
                <a:gd name="T25" fmla="*/ 0 h 7"/>
                <a:gd name="T26" fmla="*/ 0 w 6"/>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7"/>
                <a:gd name="T44" fmla="*/ 6 w 6"/>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7">
                  <a:moveTo>
                    <a:pt x="0" y="7"/>
                  </a:moveTo>
                  <a:lnTo>
                    <a:pt x="0" y="7"/>
                  </a:lnTo>
                  <a:lnTo>
                    <a:pt x="2" y="7"/>
                  </a:lnTo>
                  <a:lnTo>
                    <a:pt x="2" y="5"/>
                  </a:lnTo>
                  <a:lnTo>
                    <a:pt x="4" y="4"/>
                  </a:lnTo>
                  <a:lnTo>
                    <a:pt x="4" y="2"/>
                  </a:lnTo>
                  <a:lnTo>
                    <a:pt x="6" y="2"/>
                  </a:lnTo>
                  <a:lnTo>
                    <a:pt x="6" y="0"/>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8" name="Freeform 681"/>
            <p:cNvSpPr>
              <a:spLocks/>
            </p:cNvSpPr>
            <p:nvPr/>
          </p:nvSpPr>
          <p:spPr bwMode="auto">
            <a:xfrm>
              <a:off x="4014" y="2900"/>
              <a:ext cx="34" cy="19"/>
            </a:xfrm>
            <a:custGeom>
              <a:avLst/>
              <a:gdLst>
                <a:gd name="T0" fmla="*/ 3 w 34"/>
                <a:gd name="T1" fmla="*/ 8 h 19"/>
                <a:gd name="T2" fmla="*/ 0 w 34"/>
                <a:gd name="T3" fmla="*/ 6 h 19"/>
                <a:gd name="T4" fmla="*/ 5 w 34"/>
                <a:gd name="T5" fmla="*/ 10 h 19"/>
                <a:gd name="T6" fmla="*/ 11 w 34"/>
                <a:gd name="T7" fmla="*/ 14 h 19"/>
                <a:gd name="T8" fmla="*/ 15 w 34"/>
                <a:gd name="T9" fmla="*/ 16 h 19"/>
                <a:gd name="T10" fmla="*/ 21 w 34"/>
                <a:gd name="T11" fmla="*/ 17 h 19"/>
                <a:gd name="T12" fmla="*/ 26 w 34"/>
                <a:gd name="T13" fmla="*/ 17 h 19"/>
                <a:gd name="T14" fmla="*/ 30 w 34"/>
                <a:gd name="T15" fmla="*/ 19 h 19"/>
                <a:gd name="T16" fmla="*/ 32 w 34"/>
                <a:gd name="T17" fmla="*/ 19 h 19"/>
                <a:gd name="T18" fmla="*/ 34 w 34"/>
                <a:gd name="T19" fmla="*/ 19 h 19"/>
                <a:gd name="T20" fmla="*/ 34 w 34"/>
                <a:gd name="T21" fmla="*/ 12 h 19"/>
                <a:gd name="T22" fmla="*/ 34 w 34"/>
                <a:gd name="T23" fmla="*/ 12 h 19"/>
                <a:gd name="T24" fmla="*/ 32 w 34"/>
                <a:gd name="T25" fmla="*/ 10 h 19"/>
                <a:gd name="T26" fmla="*/ 28 w 34"/>
                <a:gd name="T27" fmla="*/ 10 h 19"/>
                <a:gd name="T28" fmla="*/ 23 w 34"/>
                <a:gd name="T29" fmla="*/ 8 h 19"/>
                <a:gd name="T30" fmla="*/ 19 w 34"/>
                <a:gd name="T31" fmla="*/ 8 h 19"/>
                <a:gd name="T32" fmla="*/ 13 w 34"/>
                <a:gd name="T33" fmla="*/ 6 h 19"/>
                <a:gd name="T34" fmla="*/ 9 w 34"/>
                <a:gd name="T35" fmla="*/ 4 h 19"/>
                <a:gd name="T36" fmla="*/ 5 w 34"/>
                <a:gd name="T37" fmla="*/ 0 h 19"/>
                <a:gd name="T38" fmla="*/ 3 w 34"/>
                <a:gd name="T39" fmla="*/ 0 h 19"/>
                <a:gd name="T40" fmla="*/ 3 w 34"/>
                <a:gd name="T41" fmla="*/ 8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4"/>
                <a:gd name="T64" fmla="*/ 0 h 19"/>
                <a:gd name="T65" fmla="*/ 34 w 34"/>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4" h="19">
                  <a:moveTo>
                    <a:pt x="3" y="8"/>
                  </a:moveTo>
                  <a:lnTo>
                    <a:pt x="0" y="6"/>
                  </a:lnTo>
                  <a:lnTo>
                    <a:pt x="5" y="10"/>
                  </a:lnTo>
                  <a:lnTo>
                    <a:pt x="11" y="14"/>
                  </a:lnTo>
                  <a:lnTo>
                    <a:pt x="15" y="16"/>
                  </a:lnTo>
                  <a:lnTo>
                    <a:pt x="21" y="17"/>
                  </a:lnTo>
                  <a:lnTo>
                    <a:pt x="26" y="17"/>
                  </a:lnTo>
                  <a:lnTo>
                    <a:pt x="30" y="19"/>
                  </a:lnTo>
                  <a:lnTo>
                    <a:pt x="32" y="19"/>
                  </a:lnTo>
                  <a:lnTo>
                    <a:pt x="34" y="19"/>
                  </a:lnTo>
                  <a:lnTo>
                    <a:pt x="34" y="12"/>
                  </a:lnTo>
                  <a:lnTo>
                    <a:pt x="32" y="10"/>
                  </a:lnTo>
                  <a:lnTo>
                    <a:pt x="28" y="10"/>
                  </a:lnTo>
                  <a:lnTo>
                    <a:pt x="23" y="8"/>
                  </a:lnTo>
                  <a:lnTo>
                    <a:pt x="19" y="8"/>
                  </a:lnTo>
                  <a:lnTo>
                    <a:pt x="13" y="6"/>
                  </a:lnTo>
                  <a:lnTo>
                    <a:pt x="9" y="4"/>
                  </a:lnTo>
                  <a:lnTo>
                    <a:pt x="5" y="0"/>
                  </a:lnTo>
                  <a:lnTo>
                    <a:pt x="3" y="0"/>
                  </a:ln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19" name="Freeform 682"/>
            <p:cNvSpPr>
              <a:spLocks/>
            </p:cNvSpPr>
            <p:nvPr/>
          </p:nvSpPr>
          <p:spPr bwMode="auto">
            <a:xfrm>
              <a:off x="3994" y="2752"/>
              <a:ext cx="98" cy="171"/>
            </a:xfrm>
            <a:custGeom>
              <a:avLst/>
              <a:gdLst>
                <a:gd name="T0" fmla="*/ 4 w 98"/>
                <a:gd name="T1" fmla="*/ 0 h 171"/>
                <a:gd name="T2" fmla="*/ 2 w 98"/>
                <a:gd name="T3" fmla="*/ 4 h 171"/>
                <a:gd name="T4" fmla="*/ 2 w 98"/>
                <a:gd name="T5" fmla="*/ 8 h 171"/>
                <a:gd name="T6" fmla="*/ 2 w 98"/>
                <a:gd name="T7" fmla="*/ 12 h 171"/>
                <a:gd name="T8" fmla="*/ 0 w 98"/>
                <a:gd name="T9" fmla="*/ 16 h 171"/>
                <a:gd name="T10" fmla="*/ 0 w 98"/>
                <a:gd name="T11" fmla="*/ 20 h 171"/>
                <a:gd name="T12" fmla="*/ 0 w 98"/>
                <a:gd name="T13" fmla="*/ 23 h 171"/>
                <a:gd name="T14" fmla="*/ 0 w 98"/>
                <a:gd name="T15" fmla="*/ 27 h 171"/>
                <a:gd name="T16" fmla="*/ 0 w 98"/>
                <a:gd name="T17" fmla="*/ 31 h 171"/>
                <a:gd name="T18" fmla="*/ 2 w 98"/>
                <a:gd name="T19" fmla="*/ 85 h 171"/>
                <a:gd name="T20" fmla="*/ 4 w 98"/>
                <a:gd name="T21" fmla="*/ 98 h 171"/>
                <a:gd name="T22" fmla="*/ 6 w 98"/>
                <a:gd name="T23" fmla="*/ 110 h 171"/>
                <a:gd name="T24" fmla="*/ 12 w 98"/>
                <a:gd name="T25" fmla="*/ 123 h 171"/>
                <a:gd name="T26" fmla="*/ 18 w 98"/>
                <a:gd name="T27" fmla="*/ 135 h 171"/>
                <a:gd name="T28" fmla="*/ 25 w 98"/>
                <a:gd name="T29" fmla="*/ 146 h 171"/>
                <a:gd name="T30" fmla="*/ 33 w 98"/>
                <a:gd name="T31" fmla="*/ 156 h 171"/>
                <a:gd name="T32" fmla="*/ 43 w 98"/>
                <a:gd name="T33" fmla="*/ 164 h 171"/>
                <a:gd name="T34" fmla="*/ 52 w 98"/>
                <a:gd name="T35" fmla="*/ 171 h 171"/>
                <a:gd name="T36" fmla="*/ 64 w 98"/>
                <a:gd name="T37" fmla="*/ 152 h 171"/>
                <a:gd name="T38" fmla="*/ 73 w 98"/>
                <a:gd name="T39" fmla="*/ 133 h 171"/>
                <a:gd name="T40" fmla="*/ 83 w 98"/>
                <a:gd name="T41" fmla="*/ 112 h 171"/>
                <a:gd name="T42" fmla="*/ 91 w 98"/>
                <a:gd name="T43" fmla="*/ 91 h 171"/>
                <a:gd name="T44" fmla="*/ 96 w 98"/>
                <a:gd name="T45" fmla="*/ 69 h 171"/>
                <a:gd name="T46" fmla="*/ 98 w 98"/>
                <a:gd name="T47" fmla="*/ 48 h 171"/>
                <a:gd name="T48" fmla="*/ 98 w 98"/>
                <a:gd name="T49" fmla="*/ 27 h 171"/>
                <a:gd name="T50" fmla="*/ 94 w 98"/>
                <a:gd name="T51" fmla="*/ 6 h 171"/>
                <a:gd name="T52" fmla="*/ 4 w 98"/>
                <a:gd name="T53" fmla="*/ 0 h 1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8"/>
                <a:gd name="T82" fmla="*/ 0 h 171"/>
                <a:gd name="T83" fmla="*/ 98 w 98"/>
                <a:gd name="T84" fmla="*/ 171 h 1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8" h="171">
                  <a:moveTo>
                    <a:pt x="4" y="0"/>
                  </a:moveTo>
                  <a:lnTo>
                    <a:pt x="2" y="4"/>
                  </a:lnTo>
                  <a:lnTo>
                    <a:pt x="2" y="8"/>
                  </a:lnTo>
                  <a:lnTo>
                    <a:pt x="2" y="12"/>
                  </a:lnTo>
                  <a:lnTo>
                    <a:pt x="0" y="16"/>
                  </a:lnTo>
                  <a:lnTo>
                    <a:pt x="0" y="20"/>
                  </a:lnTo>
                  <a:lnTo>
                    <a:pt x="0" y="23"/>
                  </a:lnTo>
                  <a:lnTo>
                    <a:pt x="0" y="27"/>
                  </a:lnTo>
                  <a:lnTo>
                    <a:pt x="0" y="31"/>
                  </a:lnTo>
                  <a:lnTo>
                    <a:pt x="2" y="85"/>
                  </a:lnTo>
                  <a:lnTo>
                    <a:pt x="4" y="98"/>
                  </a:lnTo>
                  <a:lnTo>
                    <a:pt x="6" y="110"/>
                  </a:lnTo>
                  <a:lnTo>
                    <a:pt x="12" y="123"/>
                  </a:lnTo>
                  <a:lnTo>
                    <a:pt x="18" y="135"/>
                  </a:lnTo>
                  <a:lnTo>
                    <a:pt x="25" y="146"/>
                  </a:lnTo>
                  <a:lnTo>
                    <a:pt x="33" y="156"/>
                  </a:lnTo>
                  <a:lnTo>
                    <a:pt x="43" y="164"/>
                  </a:lnTo>
                  <a:lnTo>
                    <a:pt x="52" y="171"/>
                  </a:lnTo>
                  <a:lnTo>
                    <a:pt x="64" y="152"/>
                  </a:lnTo>
                  <a:lnTo>
                    <a:pt x="73" y="133"/>
                  </a:lnTo>
                  <a:lnTo>
                    <a:pt x="83" y="112"/>
                  </a:lnTo>
                  <a:lnTo>
                    <a:pt x="91" y="91"/>
                  </a:lnTo>
                  <a:lnTo>
                    <a:pt x="96" y="69"/>
                  </a:lnTo>
                  <a:lnTo>
                    <a:pt x="98" y="48"/>
                  </a:lnTo>
                  <a:lnTo>
                    <a:pt x="98" y="27"/>
                  </a:lnTo>
                  <a:lnTo>
                    <a:pt x="94" y="6"/>
                  </a:lnTo>
                  <a:lnTo>
                    <a:pt x="4" y="0"/>
                  </a:lnTo>
                  <a:close/>
                </a:path>
              </a:pathLst>
            </a:custGeom>
            <a:solidFill>
              <a:srgbClr val="35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0" name="Freeform 683"/>
            <p:cNvSpPr>
              <a:spLocks/>
            </p:cNvSpPr>
            <p:nvPr/>
          </p:nvSpPr>
          <p:spPr bwMode="auto">
            <a:xfrm>
              <a:off x="3991" y="2752"/>
              <a:ext cx="11" cy="31"/>
            </a:xfrm>
            <a:custGeom>
              <a:avLst/>
              <a:gdLst>
                <a:gd name="T0" fmla="*/ 7 w 11"/>
                <a:gd name="T1" fmla="*/ 31 h 31"/>
                <a:gd name="T2" fmla="*/ 7 w 11"/>
                <a:gd name="T3" fmla="*/ 31 h 31"/>
                <a:gd name="T4" fmla="*/ 7 w 11"/>
                <a:gd name="T5" fmla="*/ 20 h 31"/>
                <a:gd name="T6" fmla="*/ 9 w 11"/>
                <a:gd name="T7" fmla="*/ 10 h 31"/>
                <a:gd name="T8" fmla="*/ 11 w 11"/>
                <a:gd name="T9" fmla="*/ 2 h 31"/>
                <a:gd name="T10" fmla="*/ 3 w 11"/>
                <a:gd name="T11" fmla="*/ 0 h 31"/>
                <a:gd name="T12" fmla="*/ 1 w 11"/>
                <a:gd name="T13" fmla="*/ 8 h 31"/>
                <a:gd name="T14" fmla="*/ 0 w 11"/>
                <a:gd name="T15" fmla="*/ 20 h 31"/>
                <a:gd name="T16" fmla="*/ 0 w 11"/>
                <a:gd name="T17" fmla="*/ 31 h 31"/>
                <a:gd name="T18" fmla="*/ 0 w 11"/>
                <a:gd name="T19" fmla="*/ 31 h 31"/>
                <a:gd name="T20" fmla="*/ 7 w 11"/>
                <a:gd name="T21" fmla="*/ 3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31"/>
                <a:gd name="T35" fmla="*/ 11 w 11"/>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31">
                  <a:moveTo>
                    <a:pt x="7" y="31"/>
                  </a:moveTo>
                  <a:lnTo>
                    <a:pt x="7" y="31"/>
                  </a:lnTo>
                  <a:lnTo>
                    <a:pt x="7" y="20"/>
                  </a:lnTo>
                  <a:lnTo>
                    <a:pt x="9" y="10"/>
                  </a:lnTo>
                  <a:lnTo>
                    <a:pt x="11" y="2"/>
                  </a:lnTo>
                  <a:lnTo>
                    <a:pt x="3" y="0"/>
                  </a:lnTo>
                  <a:lnTo>
                    <a:pt x="1" y="8"/>
                  </a:lnTo>
                  <a:lnTo>
                    <a:pt x="0" y="20"/>
                  </a:lnTo>
                  <a:lnTo>
                    <a:pt x="0" y="31"/>
                  </a:lnTo>
                  <a:lnTo>
                    <a:pt x="7"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1" name="Freeform 684"/>
            <p:cNvSpPr>
              <a:spLocks/>
            </p:cNvSpPr>
            <p:nvPr/>
          </p:nvSpPr>
          <p:spPr bwMode="auto">
            <a:xfrm>
              <a:off x="3991" y="2783"/>
              <a:ext cx="9" cy="54"/>
            </a:xfrm>
            <a:custGeom>
              <a:avLst/>
              <a:gdLst>
                <a:gd name="T0" fmla="*/ 9 w 9"/>
                <a:gd name="T1" fmla="*/ 54 h 54"/>
                <a:gd name="T2" fmla="*/ 9 w 9"/>
                <a:gd name="T3" fmla="*/ 54 h 54"/>
                <a:gd name="T4" fmla="*/ 7 w 9"/>
                <a:gd name="T5" fmla="*/ 0 h 54"/>
                <a:gd name="T6" fmla="*/ 0 w 9"/>
                <a:gd name="T7" fmla="*/ 0 h 54"/>
                <a:gd name="T8" fmla="*/ 1 w 9"/>
                <a:gd name="T9" fmla="*/ 54 h 54"/>
                <a:gd name="T10" fmla="*/ 1 w 9"/>
                <a:gd name="T11" fmla="*/ 54 h 54"/>
                <a:gd name="T12" fmla="*/ 9 w 9"/>
                <a:gd name="T13" fmla="*/ 54 h 54"/>
                <a:gd name="T14" fmla="*/ 0 60000 65536"/>
                <a:gd name="T15" fmla="*/ 0 60000 65536"/>
                <a:gd name="T16" fmla="*/ 0 60000 65536"/>
                <a:gd name="T17" fmla="*/ 0 60000 65536"/>
                <a:gd name="T18" fmla="*/ 0 60000 65536"/>
                <a:gd name="T19" fmla="*/ 0 60000 65536"/>
                <a:gd name="T20" fmla="*/ 0 60000 65536"/>
                <a:gd name="T21" fmla="*/ 0 w 9"/>
                <a:gd name="T22" fmla="*/ 0 h 54"/>
                <a:gd name="T23" fmla="*/ 9 w 9"/>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54">
                  <a:moveTo>
                    <a:pt x="9" y="54"/>
                  </a:moveTo>
                  <a:lnTo>
                    <a:pt x="9" y="54"/>
                  </a:lnTo>
                  <a:lnTo>
                    <a:pt x="7" y="0"/>
                  </a:lnTo>
                  <a:lnTo>
                    <a:pt x="0" y="0"/>
                  </a:lnTo>
                  <a:lnTo>
                    <a:pt x="1" y="54"/>
                  </a:lnTo>
                  <a:lnTo>
                    <a:pt x="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2" name="Freeform 685"/>
            <p:cNvSpPr>
              <a:spLocks/>
            </p:cNvSpPr>
            <p:nvPr/>
          </p:nvSpPr>
          <p:spPr bwMode="auto">
            <a:xfrm>
              <a:off x="3992" y="2837"/>
              <a:ext cx="58" cy="90"/>
            </a:xfrm>
            <a:custGeom>
              <a:avLst/>
              <a:gdLst>
                <a:gd name="T0" fmla="*/ 58 w 58"/>
                <a:gd name="T1" fmla="*/ 82 h 90"/>
                <a:gd name="T2" fmla="*/ 41 w 58"/>
                <a:gd name="T3" fmla="*/ 71 h 90"/>
                <a:gd name="T4" fmla="*/ 27 w 58"/>
                <a:gd name="T5" fmla="*/ 55 h 90"/>
                <a:gd name="T6" fmla="*/ 18 w 58"/>
                <a:gd name="T7" fmla="*/ 38 h 90"/>
                <a:gd name="T8" fmla="*/ 14 w 58"/>
                <a:gd name="T9" fmla="*/ 29 h 90"/>
                <a:gd name="T10" fmla="*/ 12 w 58"/>
                <a:gd name="T11" fmla="*/ 19 h 90"/>
                <a:gd name="T12" fmla="*/ 10 w 58"/>
                <a:gd name="T13" fmla="*/ 9 h 90"/>
                <a:gd name="T14" fmla="*/ 8 w 58"/>
                <a:gd name="T15" fmla="*/ 0 h 90"/>
                <a:gd name="T16" fmla="*/ 0 w 58"/>
                <a:gd name="T17" fmla="*/ 0 h 90"/>
                <a:gd name="T18" fmla="*/ 2 w 58"/>
                <a:gd name="T19" fmla="*/ 11 h 90"/>
                <a:gd name="T20" fmla="*/ 4 w 58"/>
                <a:gd name="T21" fmla="*/ 21 h 90"/>
                <a:gd name="T22" fmla="*/ 6 w 58"/>
                <a:gd name="T23" fmla="*/ 32 h 90"/>
                <a:gd name="T24" fmla="*/ 10 w 58"/>
                <a:gd name="T25" fmla="*/ 42 h 90"/>
                <a:gd name="T26" fmla="*/ 22 w 58"/>
                <a:gd name="T27" fmla="*/ 61 h 90"/>
                <a:gd name="T28" fmla="*/ 37 w 58"/>
                <a:gd name="T29" fmla="*/ 77 h 90"/>
                <a:gd name="T30" fmla="*/ 52 w 58"/>
                <a:gd name="T31" fmla="*/ 90 h 90"/>
                <a:gd name="T32" fmla="*/ 54 w 58"/>
                <a:gd name="T33" fmla="*/ 90 h 90"/>
                <a:gd name="T34" fmla="*/ 54 w 58"/>
                <a:gd name="T35" fmla="*/ 88 h 90"/>
                <a:gd name="T36" fmla="*/ 54 w 58"/>
                <a:gd name="T37" fmla="*/ 88 h 90"/>
                <a:gd name="T38" fmla="*/ 54 w 58"/>
                <a:gd name="T39" fmla="*/ 86 h 90"/>
                <a:gd name="T40" fmla="*/ 56 w 58"/>
                <a:gd name="T41" fmla="*/ 86 h 90"/>
                <a:gd name="T42" fmla="*/ 56 w 58"/>
                <a:gd name="T43" fmla="*/ 84 h 90"/>
                <a:gd name="T44" fmla="*/ 56 w 58"/>
                <a:gd name="T45" fmla="*/ 84 h 90"/>
                <a:gd name="T46" fmla="*/ 58 w 58"/>
                <a:gd name="T47" fmla="*/ 82 h 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
                <a:gd name="T73" fmla="*/ 0 h 90"/>
                <a:gd name="T74" fmla="*/ 58 w 58"/>
                <a:gd name="T75" fmla="*/ 90 h 9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 h="90">
                  <a:moveTo>
                    <a:pt x="58" y="82"/>
                  </a:moveTo>
                  <a:lnTo>
                    <a:pt x="41" y="71"/>
                  </a:lnTo>
                  <a:lnTo>
                    <a:pt x="27" y="55"/>
                  </a:lnTo>
                  <a:lnTo>
                    <a:pt x="18" y="38"/>
                  </a:lnTo>
                  <a:lnTo>
                    <a:pt x="14" y="29"/>
                  </a:lnTo>
                  <a:lnTo>
                    <a:pt x="12" y="19"/>
                  </a:lnTo>
                  <a:lnTo>
                    <a:pt x="10" y="9"/>
                  </a:lnTo>
                  <a:lnTo>
                    <a:pt x="8" y="0"/>
                  </a:lnTo>
                  <a:lnTo>
                    <a:pt x="0" y="0"/>
                  </a:lnTo>
                  <a:lnTo>
                    <a:pt x="2" y="11"/>
                  </a:lnTo>
                  <a:lnTo>
                    <a:pt x="4" y="21"/>
                  </a:lnTo>
                  <a:lnTo>
                    <a:pt x="6" y="32"/>
                  </a:lnTo>
                  <a:lnTo>
                    <a:pt x="10" y="42"/>
                  </a:lnTo>
                  <a:lnTo>
                    <a:pt x="22" y="61"/>
                  </a:lnTo>
                  <a:lnTo>
                    <a:pt x="37" y="77"/>
                  </a:lnTo>
                  <a:lnTo>
                    <a:pt x="52" y="90"/>
                  </a:lnTo>
                  <a:lnTo>
                    <a:pt x="54" y="90"/>
                  </a:lnTo>
                  <a:lnTo>
                    <a:pt x="54" y="88"/>
                  </a:lnTo>
                  <a:lnTo>
                    <a:pt x="54" y="86"/>
                  </a:lnTo>
                  <a:lnTo>
                    <a:pt x="56" y="86"/>
                  </a:lnTo>
                  <a:lnTo>
                    <a:pt x="56" y="84"/>
                  </a:lnTo>
                  <a:lnTo>
                    <a:pt x="58"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3" name="Freeform 686"/>
            <p:cNvSpPr>
              <a:spLocks/>
            </p:cNvSpPr>
            <p:nvPr/>
          </p:nvSpPr>
          <p:spPr bwMode="auto">
            <a:xfrm>
              <a:off x="3956" y="2752"/>
              <a:ext cx="136" cy="35"/>
            </a:xfrm>
            <a:custGeom>
              <a:avLst/>
              <a:gdLst>
                <a:gd name="T0" fmla="*/ 23 w 136"/>
                <a:gd name="T1" fmla="*/ 0 h 35"/>
                <a:gd name="T2" fmla="*/ 0 w 136"/>
                <a:gd name="T3" fmla="*/ 25 h 35"/>
                <a:gd name="T4" fmla="*/ 136 w 136"/>
                <a:gd name="T5" fmla="*/ 35 h 35"/>
                <a:gd name="T6" fmla="*/ 136 w 136"/>
                <a:gd name="T7" fmla="*/ 31 h 35"/>
                <a:gd name="T8" fmla="*/ 136 w 136"/>
                <a:gd name="T9" fmla="*/ 27 h 35"/>
                <a:gd name="T10" fmla="*/ 136 w 136"/>
                <a:gd name="T11" fmla="*/ 23 h 35"/>
                <a:gd name="T12" fmla="*/ 136 w 136"/>
                <a:gd name="T13" fmla="*/ 21 h 35"/>
                <a:gd name="T14" fmla="*/ 134 w 136"/>
                <a:gd name="T15" fmla="*/ 18 h 35"/>
                <a:gd name="T16" fmla="*/ 134 w 136"/>
                <a:gd name="T17" fmla="*/ 14 h 35"/>
                <a:gd name="T18" fmla="*/ 132 w 136"/>
                <a:gd name="T19" fmla="*/ 10 h 35"/>
                <a:gd name="T20" fmla="*/ 132 w 136"/>
                <a:gd name="T21" fmla="*/ 6 h 35"/>
                <a:gd name="T22" fmla="*/ 23 w 136"/>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6"/>
                <a:gd name="T37" fmla="*/ 0 h 35"/>
                <a:gd name="T38" fmla="*/ 136 w 136"/>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6" h="35">
                  <a:moveTo>
                    <a:pt x="23" y="0"/>
                  </a:moveTo>
                  <a:lnTo>
                    <a:pt x="0" y="25"/>
                  </a:lnTo>
                  <a:lnTo>
                    <a:pt x="136" y="35"/>
                  </a:lnTo>
                  <a:lnTo>
                    <a:pt x="136" y="31"/>
                  </a:lnTo>
                  <a:lnTo>
                    <a:pt x="136" y="27"/>
                  </a:lnTo>
                  <a:lnTo>
                    <a:pt x="136" y="23"/>
                  </a:lnTo>
                  <a:lnTo>
                    <a:pt x="136" y="21"/>
                  </a:lnTo>
                  <a:lnTo>
                    <a:pt x="134" y="18"/>
                  </a:lnTo>
                  <a:lnTo>
                    <a:pt x="134" y="14"/>
                  </a:lnTo>
                  <a:lnTo>
                    <a:pt x="132" y="10"/>
                  </a:lnTo>
                  <a:lnTo>
                    <a:pt x="132" y="6"/>
                  </a:lnTo>
                  <a:lnTo>
                    <a:pt x="23"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4" name="Freeform 687"/>
            <p:cNvSpPr>
              <a:spLocks/>
            </p:cNvSpPr>
            <p:nvPr/>
          </p:nvSpPr>
          <p:spPr bwMode="auto">
            <a:xfrm>
              <a:off x="3946" y="2752"/>
              <a:ext cx="37" cy="29"/>
            </a:xfrm>
            <a:custGeom>
              <a:avLst/>
              <a:gdLst>
                <a:gd name="T0" fmla="*/ 10 w 37"/>
                <a:gd name="T1" fmla="*/ 21 h 29"/>
                <a:gd name="T2" fmla="*/ 12 w 37"/>
                <a:gd name="T3" fmla="*/ 29 h 29"/>
                <a:gd name="T4" fmla="*/ 37 w 37"/>
                <a:gd name="T5" fmla="*/ 0 h 29"/>
                <a:gd name="T6" fmla="*/ 27 w 37"/>
                <a:gd name="T7" fmla="*/ 0 h 29"/>
                <a:gd name="T8" fmla="*/ 6 w 37"/>
                <a:gd name="T9" fmla="*/ 23 h 29"/>
                <a:gd name="T10" fmla="*/ 10 w 37"/>
                <a:gd name="T11" fmla="*/ 29 h 29"/>
                <a:gd name="T12" fmla="*/ 6 w 37"/>
                <a:gd name="T13" fmla="*/ 23 h 29"/>
                <a:gd name="T14" fmla="*/ 0 w 37"/>
                <a:gd name="T15" fmla="*/ 29 h 29"/>
                <a:gd name="T16" fmla="*/ 10 w 37"/>
                <a:gd name="T17" fmla="*/ 29 h 29"/>
                <a:gd name="T18" fmla="*/ 10 w 37"/>
                <a:gd name="T19" fmla="*/ 21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29"/>
                <a:gd name="T32" fmla="*/ 37 w 37"/>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29">
                  <a:moveTo>
                    <a:pt x="10" y="21"/>
                  </a:moveTo>
                  <a:lnTo>
                    <a:pt x="12" y="29"/>
                  </a:lnTo>
                  <a:lnTo>
                    <a:pt x="37" y="0"/>
                  </a:lnTo>
                  <a:lnTo>
                    <a:pt x="27" y="0"/>
                  </a:lnTo>
                  <a:lnTo>
                    <a:pt x="6" y="23"/>
                  </a:lnTo>
                  <a:lnTo>
                    <a:pt x="10" y="29"/>
                  </a:lnTo>
                  <a:lnTo>
                    <a:pt x="6" y="23"/>
                  </a:lnTo>
                  <a:lnTo>
                    <a:pt x="0" y="29"/>
                  </a:lnTo>
                  <a:lnTo>
                    <a:pt x="10" y="29"/>
                  </a:lnTo>
                  <a:lnTo>
                    <a:pt x="1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5" name="Freeform 688"/>
            <p:cNvSpPr>
              <a:spLocks/>
            </p:cNvSpPr>
            <p:nvPr/>
          </p:nvSpPr>
          <p:spPr bwMode="auto">
            <a:xfrm>
              <a:off x="3956" y="2773"/>
              <a:ext cx="136" cy="18"/>
            </a:xfrm>
            <a:custGeom>
              <a:avLst/>
              <a:gdLst>
                <a:gd name="T0" fmla="*/ 136 w 136"/>
                <a:gd name="T1" fmla="*/ 10 h 18"/>
                <a:gd name="T2" fmla="*/ 0 w 136"/>
                <a:gd name="T3" fmla="*/ 0 h 18"/>
                <a:gd name="T4" fmla="*/ 0 w 136"/>
                <a:gd name="T5" fmla="*/ 8 h 18"/>
                <a:gd name="T6" fmla="*/ 136 w 136"/>
                <a:gd name="T7" fmla="*/ 18 h 18"/>
                <a:gd name="T8" fmla="*/ 136 w 136"/>
                <a:gd name="T9" fmla="*/ 16 h 18"/>
                <a:gd name="T10" fmla="*/ 136 w 136"/>
                <a:gd name="T11" fmla="*/ 16 h 18"/>
                <a:gd name="T12" fmla="*/ 136 w 136"/>
                <a:gd name="T13" fmla="*/ 14 h 18"/>
                <a:gd name="T14" fmla="*/ 136 w 136"/>
                <a:gd name="T15" fmla="*/ 14 h 18"/>
                <a:gd name="T16" fmla="*/ 136 w 136"/>
                <a:gd name="T17" fmla="*/ 12 h 18"/>
                <a:gd name="T18" fmla="*/ 136 w 136"/>
                <a:gd name="T19" fmla="*/ 12 h 18"/>
                <a:gd name="T20" fmla="*/ 136 w 136"/>
                <a:gd name="T21" fmla="*/ 10 h 18"/>
                <a:gd name="T22" fmla="*/ 136 w 136"/>
                <a:gd name="T23" fmla="*/ 1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6"/>
                <a:gd name="T37" fmla="*/ 0 h 18"/>
                <a:gd name="T38" fmla="*/ 136 w 136"/>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6" h="18">
                  <a:moveTo>
                    <a:pt x="136" y="10"/>
                  </a:moveTo>
                  <a:lnTo>
                    <a:pt x="0" y="0"/>
                  </a:lnTo>
                  <a:lnTo>
                    <a:pt x="0" y="8"/>
                  </a:lnTo>
                  <a:lnTo>
                    <a:pt x="136" y="18"/>
                  </a:lnTo>
                  <a:lnTo>
                    <a:pt x="136" y="16"/>
                  </a:lnTo>
                  <a:lnTo>
                    <a:pt x="136" y="14"/>
                  </a:lnTo>
                  <a:lnTo>
                    <a:pt x="136" y="12"/>
                  </a:lnTo>
                  <a:lnTo>
                    <a:pt x="13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6" name="Freeform 689"/>
            <p:cNvSpPr>
              <a:spLocks/>
            </p:cNvSpPr>
            <p:nvPr/>
          </p:nvSpPr>
          <p:spPr bwMode="auto">
            <a:xfrm>
              <a:off x="4017" y="2758"/>
              <a:ext cx="81" cy="209"/>
            </a:xfrm>
            <a:custGeom>
              <a:avLst/>
              <a:gdLst>
                <a:gd name="T0" fmla="*/ 4 w 81"/>
                <a:gd name="T1" fmla="*/ 209 h 209"/>
                <a:gd name="T2" fmla="*/ 8 w 81"/>
                <a:gd name="T3" fmla="*/ 207 h 209"/>
                <a:gd name="T4" fmla="*/ 22 w 81"/>
                <a:gd name="T5" fmla="*/ 188 h 209"/>
                <a:gd name="T6" fmla="*/ 37 w 81"/>
                <a:gd name="T7" fmla="*/ 165 h 209"/>
                <a:gd name="T8" fmla="*/ 50 w 81"/>
                <a:gd name="T9" fmla="*/ 140 h 209"/>
                <a:gd name="T10" fmla="*/ 64 w 81"/>
                <a:gd name="T11" fmla="*/ 113 h 209"/>
                <a:gd name="T12" fmla="*/ 73 w 81"/>
                <a:gd name="T13" fmla="*/ 85 h 209"/>
                <a:gd name="T14" fmla="*/ 79 w 81"/>
                <a:gd name="T15" fmla="*/ 56 h 209"/>
                <a:gd name="T16" fmla="*/ 81 w 81"/>
                <a:gd name="T17" fmla="*/ 40 h 209"/>
                <a:gd name="T18" fmla="*/ 81 w 81"/>
                <a:gd name="T19" fmla="*/ 27 h 209"/>
                <a:gd name="T20" fmla="*/ 79 w 81"/>
                <a:gd name="T21" fmla="*/ 14 h 209"/>
                <a:gd name="T22" fmla="*/ 77 w 81"/>
                <a:gd name="T23" fmla="*/ 0 h 209"/>
                <a:gd name="T24" fmla="*/ 66 w 81"/>
                <a:gd name="T25" fmla="*/ 2 h 209"/>
                <a:gd name="T26" fmla="*/ 69 w 81"/>
                <a:gd name="T27" fmla="*/ 15 h 209"/>
                <a:gd name="T28" fmla="*/ 69 w 81"/>
                <a:gd name="T29" fmla="*/ 27 h 209"/>
                <a:gd name="T30" fmla="*/ 69 w 81"/>
                <a:gd name="T31" fmla="*/ 40 h 209"/>
                <a:gd name="T32" fmla="*/ 68 w 81"/>
                <a:gd name="T33" fmla="*/ 54 h 209"/>
                <a:gd name="T34" fmla="*/ 62 w 81"/>
                <a:gd name="T35" fmla="*/ 81 h 209"/>
                <a:gd name="T36" fmla="*/ 52 w 81"/>
                <a:gd name="T37" fmla="*/ 110 h 209"/>
                <a:gd name="T38" fmla="*/ 41 w 81"/>
                <a:gd name="T39" fmla="*/ 134 h 209"/>
                <a:gd name="T40" fmla="*/ 27 w 81"/>
                <a:gd name="T41" fmla="*/ 159 h 209"/>
                <a:gd name="T42" fmla="*/ 14 w 81"/>
                <a:gd name="T43" fmla="*/ 182 h 209"/>
                <a:gd name="T44" fmla="*/ 0 w 81"/>
                <a:gd name="T45" fmla="*/ 200 h 209"/>
                <a:gd name="T46" fmla="*/ 4 w 81"/>
                <a:gd name="T47" fmla="*/ 198 h 209"/>
                <a:gd name="T48" fmla="*/ 4 w 81"/>
                <a:gd name="T49" fmla="*/ 209 h 209"/>
                <a:gd name="T50" fmla="*/ 8 w 81"/>
                <a:gd name="T51" fmla="*/ 209 h 209"/>
                <a:gd name="T52" fmla="*/ 8 w 81"/>
                <a:gd name="T53" fmla="*/ 207 h 209"/>
                <a:gd name="T54" fmla="*/ 4 w 81"/>
                <a:gd name="T55" fmla="*/ 209 h 2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1"/>
                <a:gd name="T85" fmla="*/ 0 h 209"/>
                <a:gd name="T86" fmla="*/ 81 w 81"/>
                <a:gd name="T87" fmla="*/ 209 h 2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1" h="209">
                  <a:moveTo>
                    <a:pt x="4" y="209"/>
                  </a:moveTo>
                  <a:lnTo>
                    <a:pt x="8" y="207"/>
                  </a:lnTo>
                  <a:lnTo>
                    <a:pt x="22" y="188"/>
                  </a:lnTo>
                  <a:lnTo>
                    <a:pt x="37" y="165"/>
                  </a:lnTo>
                  <a:lnTo>
                    <a:pt x="50" y="140"/>
                  </a:lnTo>
                  <a:lnTo>
                    <a:pt x="64" y="113"/>
                  </a:lnTo>
                  <a:lnTo>
                    <a:pt x="73" y="85"/>
                  </a:lnTo>
                  <a:lnTo>
                    <a:pt x="79" y="56"/>
                  </a:lnTo>
                  <a:lnTo>
                    <a:pt x="81" y="40"/>
                  </a:lnTo>
                  <a:lnTo>
                    <a:pt x="81" y="27"/>
                  </a:lnTo>
                  <a:lnTo>
                    <a:pt x="79" y="14"/>
                  </a:lnTo>
                  <a:lnTo>
                    <a:pt x="77" y="0"/>
                  </a:lnTo>
                  <a:lnTo>
                    <a:pt x="66" y="2"/>
                  </a:lnTo>
                  <a:lnTo>
                    <a:pt x="69" y="15"/>
                  </a:lnTo>
                  <a:lnTo>
                    <a:pt x="69" y="27"/>
                  </a:lnTo>
                  <a:lnTo>
                    <a:pt x="69" y="40"/>
                  </a:lnTo>
                  <a:lnTo>
                    <a:pt x="68" y="54"/>
                  </a:lnTo>
                  <a:lnTo>
                    <a:pt x="62" y="81"/>
                  </a:lnTo>
                  <a:lnTo>
                    <a:pt x="52" y="110"/>
                  </a:lnTo>
                  <a:lnTo>
                    <a:pt x="41" y="134"/>
                  </a:lnTo>
                  <a:lnTo>
                    <a:pt x="27" y="159"/>
                  </a:lnTo>
                  <a:lnTo>
                    <a:pt x="14" y="182"/>
                  </a:lnTo>
                  <a:lnTo>
                    <a:pt x="0" y="200"/>
                  </a:lnTo>
                  <a:lnTo>
                    <a:pt x="4" y="198"/>
                  </a:lnTo>
                  <a:lnTo>
                    <a:pt x="4" y="209"/>
                  </a:lnTo>
                  <a:lnTo>
                    <a:pt x="8" y="209"/>
                  </a:lnTo>
                  <a:lnTo>
                    <a:pt x="8" y="207"/>
                  </a:lnTo>
                  <a:lnTo>
                    <a:pt x="4" y="2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7" name="Freeform 690"/>
            <p:cNvSpPr>
              <a:spLocks/>
            </p:cNvSpPr>
            <p:nvPr/>
          </p:nvSpPr>
          <p:spPr bwMode="auto">
            <a:xfrm>
              <a:off x="3920" y="2743"/>
              <a:ext cx="101" cy="224"/>
            </a:xfrm>
            <a:custGeom>
              <a:avLst/>
              <a:gdLst>
                <a:gd name="T0" fmla="*/ 15 w 101"/>
                <a:gd name="T1" fmla="*/ 0 h 224"/>
                <a:gd name="T2" fmla="*/ 11 w 101"/>
                <a:gd name="T3" fmla="*/ 4 h 224"/>
                <a:gd name="T4" fmla="*/ 7 w 101"/>
                <a:gd name="T5" fmla="*/ 11 h 224"/>
                <a:gd name="T6" fmla="*/ 3 w 101"/>
                <a:gd name="T7" fmla="*/ 23 h 224"/>
                <a:gd name="T8" fmla="*/ 1 w 101"/>
                <a:gd name="T9" fmla="*/ 36 h 224"/>
                <a:gd name="T10" fmla="*/ 0 w 101"/>
                <a:gd name="T11" fmla="*/ 52 h 224"/>
                <a:gd name="T12" fmla="*/ 0 w 101"/>
                <a:gd name="T13" fmla="*/ 69 h 224"/>
                <a:gd name="T14" fmla="*/ 0 w 101"/>
                <a:gd name="T15" fmla="*/ 86 h 224"/>
                <a:gd name="T16" fmla="*/ 1 w 101"/>
                <a:gd name="T17" fmla="*/ 105 h 224"/>
                <a:gd name="T18" fmla="*/ 3 w 101"/>
                <a:gd name="T19" fmla="*/ 125 h 224"/>
                <a:gd name="T20" fmla="*/ 9 w 101"/>
                <a:gd name="T21" fmla="*/ 144 h 224"/>
                <a:gd name="T22" fmla="*/ 15 w 101"/>
                <a:gd name="T23" fmla="*/ 161 h 224"/>
                <a:gd name="T24" fmla="*/ 23 w 101"/>
                <a:gd name="T25" fmla="*/ 178 h 224"/>
                <a:gd name="T26" fmla="*/ 34 w 101"/>
                <a:gd name="T27" fmla="*/ 194 h 224"/>
                <a:gd name="T28" fmla="*/ 48 w 101"/>
                <a:gd name="T29" fmla="*/ 205 h 224"/>
                <a:gd name="T30" fmla="*/ 63 w 101"/>
                <a:gd name="T31" fmla="*/ 215 h 224"/>
                <a:gd name="T32" fmla="*/ 71 w 101"/>
                <a:gd name="T33" fmla="*/ 219 h 224"/>
                <a:gd name="T34" fmla="*/ 80 w 101"/>
                <a:gd name="T35" fmla="*/ 222 h 224"/>
                <a:gd name="T36" fmla="*/ 92 w 101"/>
                <a:gd name="T37" fmla="*/ 224 h 224"/>
                <a:gd name="T38" fmla="*/ 101 w 101"/>
                <a:gd name="T39" fmla="*/ 224 h 224"/>
                <a:gd name="T40" fmla="*/ 101 w 101"/>
                <a:gd name="T41" fmla="*/ 213 h 224"/>
                <a:gd name="T42" fmla="*/ 92 w 101"/>
                <a:gd name="T43" fmla="*/ 213 h 224"/>
                <a:gd name="T44" fmla="*/ 84 w 101"/>
                <a:gd name="T45" fmla="*/ 211 h 224"/>
                <a:gd name="T46" fmla="*/ 74 w 101"/>
                <a:gd name="T47" fmla="*/ 209 h 224"/>
                <a:gd name="T48" fmla="*/ 69 w 101"/>
                <a:gd name="T49" fmla="*/ 205 h 224"/>
                <a:gd name="T50" fmla="*/ 53 w 101"/>
                <a:gd name="T51" fmla="*/ 197 h 224"/>
                <a:gd name="T52" fmla="*/ 42 w 101"/>
                <a:gd name="T53" fmla="*/ 186 h 224"/>
                <a:gd name="T54" fmla="*/ 34 w 101"/>
                <a:gd name="T55" fmla="*/ 173 h 224"/>
                <a:gd name="T56" fmla="*/ 26 w 101"/>
                <a:gd name="T57" fmla="*/ 157 h 224"/>
                <a:gd name="T58" fmla="*/ 19 w 101"/>
                <a:gd name="T59" fmla="*/ 140 h 224"/>
                <a:gd name="T60" fmla="*/ 15 w 101"/>
                <a:gd name="T61" fmla="*/ 123 h 224"/>
                <a:gd name="T62" fmla="*/ 13 w 101"/>
                <a:gd name="T63" fmla="*/ 105 h 224"/>
                <a:gd name="T64" fmla="*/ 11 w 101"/>
                <a:gd name="T65" fmla="*/ 86 h 224"/>
                <a:gd name="T66" fmla="*/ 9 w 101"/>
                <a:gd name="T67" fmla="*/ 69 h 224"/>
                <a:gd name="T68" fmla="*/ 11 w 101"/>
                <a:gd name="T69" fmla="*/ 53 h 224"/>
                <a:gd name="T70" fmla="*/ 13 w 101"/>
                <a:gd name="T71" fmla="*/ 38 h 224"/>
                <a:gd name="T72" fmla="*/ 15 w 101"/>
                <a:gd name="T73" fmla="*/ 25 h 224"/>
                <a:gd name="T74" fmla="*/ 17 w 101"/>
                <a:gd name="T75" fmla="*/ 15 h 224"/>
                <a:gd name="T76" fmla="*/ 21 w 101"/>
                <a:gd name="T77" fmla="*/ 9 h 224"/>
                <a:gd name="T78" fmla="*/ 15 w 101"/>
                <a:gd name="T79" fmla="*/ 11 h 224"/>
                <a:gd name="T80" fmla="*/ 15 w 101"/>
                <a:gd name="T81" fmla="*/ 0 h 224"/>
                <a:gd name="T82" fmla="*/ 11 w 101"/>
                <a:gd name="T83" fmla="*/ 0 h 224"/>
                <a:gd name="T84" fmla="*/ 11 w 101"/>
                <a:gd name="T85" fmla="*/ 4 h 224"/>
                <a:gd name="T86" fmla="*/ 15 w 101"/>
                <a:gd name="T87" fmla="*/ 0 h 2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1"/>
                <a:gd name="T133" fmla="*/ 0 h 224"/>
                <a:gd name="T134" fmla="*/ 101 w 101"/>
                <a:gd name="T135" fmla="*/ 224 h 2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1" h="224">
                  <a:moveTo>
                    <a:pt x="15" y="0"/>
                  </a:moveTo>
                  <a:lnTo>
                    <a:pt x="11" y="4"/>
                  </a:lnTo>
                  <a:lnTo>
                    <a:pt x="7" y="11"/>
                  </a:lnTo>
                  <a:lnTo>
                    <a:pt x="3" y="23"/>
                  </a:lnTo>
                  <a:lnTo>
                    <a:pt x="1" y="36"/>
                  </a:lnTo>
                  <a:lnTo>
                    <a:pt x="0" y="52"/>
                  </a:lnTo>
                  <a:lnTo>
                    <a:pt x="0" y="69"/>
                  </a:lnTo>
                  <a:lnTo>
                    <a:pt x="0" y="86"/>
                  </a:lnTo>
                  <a:lnTo>
                    <a:pt x="1" y="105"/>
                  </a:lnTo>
                  <a:lnTo>
                    <a:pt x="3" y="125"/>
                  </a:lnTo>
                  <a:lnTo>
                    <a:pt x="9" y="144"/>
                  </a:lnTo>
                  <a:lnTo>
                    <a:pt x="15" y="161"/>
                  </a:lnTo>
                  <a:lnTo>
                    <a:pt x="23" y="178"/>
                  </a:lnTo>
                  <a:lnTo>
                    <a:pt x="34" y="194"/>
                  </a:lnTo>
                  <a:lnTo>
                    <a:pt x="48" y="205"/>
                  </a:lnTo>
                  <a:lnTo>
                    <a:pt x="63" y="215"/>
                  </a:lnTo>
                  <a:lnTo>
                    <a:pt x="71" y="219"/>
                  </a:lnTo>
                  <a:lnTo>
                    <a:pt x="80" y="222"/>
                  </a:lnTo>
                  <a:lnTo>
                    <a:pt x="92" y="224"/>
                  </a:lnTo>
                  <a:lnTo>
                    <a:pt x="101" y="224"/>
                  </a:lnTo>
                  <a:lnTo>
                    <a:pt x="101" y="213"/>
                  </a:lnTo>
                  <a:lnTo>
                    <a:pt x="92" y="213"/>
                  </a:lnTo>
                  <a:lnTo>
                    <a:pt x="84" y="211"/>
                  </a:lnTo>
                  <a:lnTo>
                    <a:pt x="74" y="209"/>
                  </a:lnTo>
                  <a:lnTo>
                    <a:pt x="69" y="205"/>
                  </a:lnTo>
                  <a:lnTo>
                    <a:pt x="53" y="197"/>
                  </a:lnTo>
                  <a:lnTo>
                    <a:pt x="42" y="186"/>
                  </a:lnTo>
                  <a:lnTo>
                    <a:pt x="34" y="173"/>
                  </a:lnTo>
                  <a:lnTo>
                    <a:pt x="26" y="157"/>
                  </a:lnTo>
                  <a:lnTo>
                    <a:pt x="19" y="140"/>
                  </a:lnTo>
                  <a:lnTo>
                    <a:pt x="15" y="123"/>
                  </a:lnTo>
                  <a:lnTo>
                    <a:pt x="13" y="105"/>
                  </a:lnTo>
                  <a:lnTo>
                    <a:pt x="11" y="86"/>
                  </a:lnTo>
                  <a:lnTo>
                    <a:pt x="9" y="69"/>
                  </a:lnTo>
                  <a:lnTo>
                    <a:pt x="11" y="53"/>
                  </a:lnTo>
                  <a:lnTo>
                    <a:pt x="13" y="38"/>
                  </a:lnTo>
                  <a:lnTo>
                    <a:pt x="15" y="25"/>
                  </a:lnTo>
                  <a:lnTo>
                    <a:pt x="17" y="15"/>
                  </a:lnTo>
                  <a:lnTo>
                    <a:pt x="21" y="9"/>
                  </a:lnTo>
                  <a:lnTo>
                    <a:pt x="15" y="11"/>
                  </a:lnTo>
                  <a:lnTo>
                    <a:pt x="15" y="0"/>
                  </a:lnTo>
                  <a:lnTo>
                    <a:pt x="11" y="0"/>
                  </a:lnTo>
                  <a:lnTo>
                    <a:pt x="11" y="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8" name="Freeform 691"/>
            <p:cNvSpPr>
              <a:spLocks/>
            </p:cNvSpPr>
            <p:nvPr/>
          </p:nvSpPr>
          <p:spPr bwMode="auto">
            <a:xfrm>
              <a:off x="3935" y="2743"/>
              <a:ext cx="159" cy="21"/>
            </a:xfrm>
            <a:custGeom>
              <a:avLst/>
              <a:gdLst>
                <a:gd name="T0" fmla="*/ 159 w 159"/>
                <a:gd name="T1" fmla="*/ 15 h 21"/>
                <a:gd name="T2" fmla="*/ 153 w 159"/>
                <a:gd name="T3" fmla="*/ 11 h 21"/>
                <a:gd name="T4" fmla="*/ 0 w 159"/>
                <a:gd name="T5" fmla="*/ 0 h 21"/>
                <a:gd name="T6" fmla="*/ 0 w 159"/>
                <a:gd name="T7" fmla="*/ 11 h 21"/>
                <a:gd name="T8" fmla="*/ 153 w 159"/>
                <a:gd name="T9" fmla="*/ 21 h 21"/>
                <a:gd name="T10" fmla="*/ 148 w 159"/>
                <a:gd name="T11" fmla="*/ 17 h 21"/>
                <a:gd name="T12" fmla="*/ 159 w 159"/>
                <a:gd name="T13" fmla="*/ 15 h 21"/>
                <a:gd name="T14" fmla="*/ 157 w 159"/>
                <a:gd name="T15" fmla="*/ 11 h 21"/>
                <a:gd name="T16" fmla="*/ 153 w 159"/>
                <a:gd name="T17" fmla="*/ 11 h 21"/>
                <a:gd name="T18" fmla="*/ 159 w 159"/>
                <a:gd name="T19" fmla="*/ 15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9"/>
                <a:gd name="T31" fmla="*/ 0 h 21"/>
                <a:gd name="T32" fmla="*/ 159 w 1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9" h="21">
                  <a:moveTo>
                    <a:pt x="159" y="15"/>
                  </a:moveTo>
                  <a:lnTo>
                    <a:pt x="153" y="11"/>
                  </a:lnTo>
                  <a:lnTo>
                    <a:pt x="0" y="0"/>
                  </a:lnTo>
                  <a:lnTo>
                    <a:pt x="0" y="11"/>
                  </a:lnTo>
                  <a:lnTo>
                    <a:pt x="153" y="21"/>
                  </a:lnTo>
                  <a:lnTo>
                    <a:pt x="148" y="17"/>
                  </a:lnTo>
                  <a:lnTo>
                    <a:pt x="159" y="15"/>
                  </a:lnTo>
                  <a:lnTo>
                    <a:pt x="157" y="11"/>
                  </a:lnTo>
                  <a:lnTo>
                    <a:pt x="153" y="11"/>
                  </a:lnTo>
                  <a:lnTo>
                    <a:pt x="1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29" name="Freeform 692"/>
            <p:cNvSpPr>
              <a:spLocks/>
            </p:cNvSpPr>
            <p:nvPr/>
          </p:nvSpPr>
          <p:spPr bwMode="auto">
            <a:xfrm>
              <a:off x="3576" y="2885"/>
              <a:ext cx="211" cy="157"/>
            </a:xfrm>
            <a:custGeom>
              <a:avLst/>
              <a:gdLst>
                <a:gd name="T0" fmla="*/ 100 w 211"/>
                <a:gd name="T1" fmla="*/ 27 h 157"/>
                <a:gd name="T2" fmla="*/ 56 w 211"/>
                <a:gd name="T3" fmla="*/ 29 h 157"/>
                <a:gd name="T4" fmla="*/ 42 w 211"/>
                <a:gd name="T5" fmla="*/ 31 h 157"/>
                <a:gd name="T6" fmla="*/ 33 w 211"/>
                <a:gd name="T7" fmla="*/ 34 h 157"/>
                <a:gd name="T8" fmla="*/ 23 w 211"/>
                <a:gd name="T9" fmla="*/ 40 h 157"/>
                <a:gd name="T10" fmla="*/ 15 w 211"/>
                <a:gd name="T11" fmla="*/ 48 h 157"/>
                <a:gd name="T12" fmla="*/ 8 w 211"/>
                <a:gd name="T13" fmla="*/ 57 h 157"/>
                <a:gd name="T14" fmla="*/ 4 w 211"/>
                <a:gd name="T15" fmla="*/ 67 h 157"/>
                <a:gd name="T16" fmla="*/ 0 w 211"/>
                <a:gd name="T17" fmla="*/ 79 h 157"/>
                <a:gd name="T18" fmla="*/ 0 w 211"/>
                <a:gd name="T19" fmla="*/ 90 h 157"/>
                <a:gd name="T20" fmla="*/ 2 w 211"/>
                <a:gd name="T21" fmla="*/ 102 h 157"/>
                <a:gd name="T22" fmla="*/ 6 w 211"/>
                <a:gd name="T23" fmla="*/ 113 h 157"/>
                <a:gd name="T24" fmla="*/ 12 w 211"/>
                <a:gd name="T25" fmla="*/ 123 h 157"/>
                <a:gd name="T26" fmla="*/ 19 w 211"/>
                <a:gd name="T27" fmla="*/ 130 h 157"/>
                <a:gd name="T28" fmla="*/ 29 w 211"/>
                <a:gd name="T29" fmla="*/ 136 h 157"/>
                <a:gd name="T30" fmla="*/ 38 w 211"/>
                <a:gd name="T31" fmla="*/ 142 h 157"/>
                <a:gd name="T32" fmla="*/ 50 w 211"/>
                <a:gd name="T33" fmla="*/ 144 h 157"/>
                <a:gd name="T34" fmla="*/ 61 w 211"/>
                <a:gd name="T35" fmla="*/ 144 h 157"/>
                <a:gd name="T36" fmla="*/ 108 w 211"/>
                <a:gd name="T37" fmla="*/ 142 h 157"/>
                <a:gd name="T38" fmla="*/ 211 w 211"/>
                <a:gd name="T39" fmla="*/ 157 h 157"/>
                <a:gd name="T40" fmla="*/ 211 w 211"/>
                <a:gd name="T41" fmla="*/ 0 h 157"/>
                <a:gd name="T42" fmla="*/ 100 w 211"/>
                <a:gd name="T43" fmla="*/ 27 h 1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1"/>
                <a:gd name="T67" fmla="*/ 0 h 157"/>
                <a:gd name="T68" fmla="*/ 211 w 211"/>
                <a:gd name="T69" fmla="*/ 157 h 1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1" h="157">
                  <a:moveTo>
                    <a:pt x="100" y="27"/>
                  </a:moveTo>
                  <a:lnTo>
                    <a:pt x="56" y="29"/>
                  </a:lnTo>
                  <a:lnTo>
                    <a:pt x="42" y="31"/>
                  </a:lnTo>
                  <a:lnTo>
                    <a:pt x="33" y="34"/>
                  </a:lnTo>
                  <a:lnTo>
                    <a:pt x="23" y="40"/>
                  </a:lnTo>
                  <a:lnTo>
                    <a:pt x="15" y="48"/>
                  </a:lnTo>
                  <a:lnTo>
                    <a:pt x="8" y="57"/>
                  </a:lnTo>
                  <a:lnTo>
                    <a:pt x="4" y="67"/>
                  </a:lnTo>
                  <a:lnTo>
                    <a:pt x="0" y="79"/>
                  </a:lnTo>
                  <a:lnTo>
                    <a:pt x="0" y="90"/>
                  </a:lnTo>
                  <a:lnTo>
                    <a:pt x="2" y="102"/>
                  </a:lnTo>
                  <a:lnTo>
                    <a:pt x="6" y="113"/>
                  </a:lnTo>
                  <a:lnTo>
                    <a:pt x="12" y="123"/>
                  </a:lnTo>
                  <a:lnTo>
                    <a:pt x="19" y="130"/>
                  </a:lnTo>
                  <a:lnTo>
                    <a:pt x="29" y="136"/>
                  </a:lnTo>
                  <a:lnTo>
                    <a:pt x="38" y="142"/>
                  </a:lnTo>
                  <a:lnTo>
                    <a:pt x="50" y="144"/>
                  </a:lnTo>
                  <a:lnTo>
                    <a:pt x="61" y="144"/>
                  </a:lnTo>
                  <a:lnTo>
                    <a:pt x="108" y="142"/>
                  </a:lnTo>
                  <a:lnTo>
                    <a:pt x="211" y="157"/>
                  </a:lnTo>
                  <a:lnTo>
                    <a:pt x="211" y="0"/>
                  </a:lnTo>
                  <a:lnTo>
                    <a:pt x="100" y="2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0" name="Freeform 693"/>
            <p:cNvSpPr>
              <a:spLocks/>
            </p:cNvSpPr>
            <p:nvPr/>
          </p:nvSpPr>
          <p:spPr bwMode="auto">
            <a:xfrm>
              <a:off x="3630" y="2908"/>
              <a:ext cx="46" cy="9"/>
            </a:xfrm>
            <a:custGeom>
              <a:avLst/>
              <a:gdLst>
                <a:gd name="T0" fmla="*/ 2 w 46"/>
                <a:gd name="T1" fmla="*/ 9 h 9"/>
                <a:gd name="T2" fmla="*/ 46 w 46"/>
                <a:gd name="T3" fmla="*/ 8 h 9"/>
                <a:gd name="T4" fmla="*/ 46 w 46"/>
                <a:gd name="T5" fmla="*/ 0 h 9"/>
                <a:gd name="T6" fmla="*/ 0 w 46"/>
                <a:gd name="T7" fmla="*/ 2 h 9"/>
                <a:gd name="T8" fmla="*/ 2 w 46"/>
                <a:gd name="T9" fmla="*/ 9 h 9"/>
                <a:gd name="T10" fmla="*/ 0 60000 65536"/>
                <a:gd name="T11" fmla="*/ 0 60000 65536"/>
                <a:gd name="T12" fmla="*/ 0 60000 65536"/>
                <a:gd name="T13" fmla="*/ 0 60000 65536"/>
                <a:gd name="T14" fmla="*/ 0 60000 65536"/>
                <a:gd name="T15" fmla="*/ 0 w 46"/>
                <a:gd name="T16" fmla="*/ 0 h 9"/>
                <a:gd name="T17" fmla="*/ 46 w 46"/>
                <a:gd name="T18" fmla="*/ 9 h 9"/>
              </a:gdLst>
              <a:ahLst/>
              <a:cxnLst>
                <a:cxn ang="T10">
                  <a:pos x="T0" y="T1"/>
                </a:cxn>
                <a:cxn ang="T11">
                  <a:pos x="T2" y="T3"/>
                </a:cxn>
                <a:cxn ang="T12">
                  <a:pos x="T4" y="T5"/>
                </a:cxn>
                <a:cxn ang="T13">
                  <a:pos x="T6" y="T7"/>
                </a:cxn>
                <a:cxn ang="T14">
                  <a:pos x="T8" y="T9"/>
                </a:cxn>
              </a:cxnLst>
              <a:rect l="T15" t="T16" r="T17" b="T18"/>
              <a:pathLst>
                <a:path w="46" h="9">
                  <a:moveTo>
                    <a:pt x="2" y="9"/>
                  </a:moveTo>
                  <a:lnTo>
                    <a:pt x="46" y="8"/>
                  </a:lnTo>
                  <a:lnTo>
                    <a:pt x="46" y="0"/>
                  </a:lnTo>
                  <a:lnTo>
                    <a:pt x="0" y="2"/>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1" name="Freeform 694"/>
            <p:cNvSpPr>
              <a:spLocks/>
            </p:cNvSpPr>
            <p:nvPr/>
          </p:nvSpPr>
          <p:spPr bwMode="auto">
            <a:xfrm>
              <a:off x="3572" y="2910"/>
              <a:ext cx="60" cy="65"/>
            </a:xfrm>
            <a:custGeom>
              <a:avLst/>
              <a:gdLst>
                <a:gd name="T0" fmla="*/ 8 w 60"/>
                <a:gd name="T1" fmla="*/ 65 h 65"/>
                <a:gd name="T2" fmla="*/ 8 w 60"/>
                <a:gd name="T3" fmla="*/ 54 h 65"/>
                <a:gd name="T4" fmla="*/ 12 w 60"/>
                <a:gd name="T5" fmla="*/ 44 h 65"/>
                <a:gd name="T6" fmla="*/ 16 w 60"/>
                <a:gd name="T7" fmla="*/ 34 h 65"/>
                <a:gd name="T8" fmla="*/ 21 w 60"/>
                <a:gd name="T9" fmla="*/ 25 h 65"/>
                <a:gd name="T10" fmla="*/ 29 w 60"/>
                <a:gd name="T11" fmla="*/ 19 h 65"/>
                <a:gd name="T12" fmla="*/ 39 w 60"/>
                <a:gd name="T13" fmla="*/ 13 h 65"/>
                <a:gd name="T14" fmla="*/ 48 w 60"/>
                <a:gd name="T15" fmla="*/ 9 h 65"/>
                <a:gd name="T16" fmla="*/ 60 w 60"/>
                <a:gd name="T17" fmla="*/ 7 h 65"/>
                <a:gd name="T18" fmla="*/ 58 w 60"/>
                <a:gd name="T19" fmla="*/ 0 h 65"/>
                <a:gd name="T20" fmla="*/ 46 w 60"/>
                <a:gd name="T21" fmla="*/ 2 h 65"/>
                <a:gd name="T22" fmla="*/ 35 w 60"/>
                <a:gd name="T23" fmla="*/ 6 h 65"/>
                <a:gd name="T24" fmla="*/ 25 w 60"/>
                <a:gd name="T25" fmla="*/ 11 h 65"/>
                <a:gd name="T26" fmla="*/ 16 w 60"/>
                <a:gd name="T27" fmla="*/ 21 h 65"/>
                <a:gd name="T28" fmla="*/ 8 w 60"/>
                <a:gd name="T29" fmla="*/ 30 h 65"/>
                <a:gd name="T30" fmla="*/ 4 w 60"/>
                <a:gd name="T31" fmla="*/ 40 h 65"/>
                <a:gd name="T32" fmla="*/ 0 w 60"/>
                <a:gd name="T33" fmla="*/ 52 h 65"/>
                <a:gd name="T34" fmla="*/ 0 w 60"/>
                <a:gd name="T35" fmla="*/ 65 h 65"/>
                <a:gd name="T36" fmla="*/ 8 w 60"/>
                <a:gd name="T37" fmla="*/ 65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65"/>
                <a:gd name="T59" fmla="*/ 60 w 6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65">
                  <a:moveTo>
                    <a:pt x="8" y="65"/>
                  </a:moveTo>
                  <a:lnTo>
                    <a:pt x="8" y="54"/>
                  </a:lnTo>
                  <a:lnTo>
                    <a:pt x="12" y="44"/>
                  </a:lnTo>
                  <a:lnTo>
                    <a:pt x="16" y="34"/>
                  </a:lnTo>
                  <a:lnTo>
                    <a:pt x="21" y="25"/>
                  </a:lnTo>
                  <a:lnTo>
                    <a:pt x="29" y="19"/>
                  </a:lnTo>
                  <a:lnTo>
                    <a:pt x="39" y="13"/>
                  </a:lnTo>
                  <a:lnTo>
                    <a:pt x="48" y="9"/>
                  </a:lnTo>
                  <a:lnTo>
                    <a:pt x="60" y="7"/>
                  </a:lnTo>
                  <a:lnTo>
                    <a:pt x="58" y="0"/>
                  </a:lnTo>
                  <a:lnTo>
                    <a:pt x="46" y="2"/>
                  </a:lnTo>
                  <a:lnTo>
                    <a:pt x="35" y="6"/>
                  </a:lnTo>
                  <a:lnTo>
                    <a:pt x="25" y="11"/>
                  </a:lnTo>
                  <a:lnTo>
                    <a:pt x="16" y="21"/>
                  </a:lnTo>
                  <a:lnTo>
                    <a:pt x="8" y="30"/>
                  </a:lnTo>
                  <a:lnTo>
                    <a:pt x="4" y="40"/>
                  </a:lnTo>
                  <a:lnTo>
                    <a:pt x="0" y="52"/>
                  </a:lnTo>
                  <a:lnTo>
                    <a:pt x="0" y="65"/>
                  </a:lnTo>
                  <a:lnTo>
                    <a:pt x="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2" name="Freeform 695"/>
            <p:cNvSpPr>
              <a:spLocks/>
            </p:cNvSpPr>
            <p:nvPr/>
          </p:nvSpPr>
          <p:spPr bwMode="auto">
            <a:xfrm>
              <a:off x="3572" y="2975"/>
              <a:ext cx="8" cy="0"/>
            </a:xfrm>
            <a:custGeom>
              <a:avLst/>
              <a:gdLst>
                <a:gd name="T0" fmla="*/ 8 w 8"/>
                <a:gd name="T1" fmla="*/ 4 w 8"/>
                <a:gd name="T2" fmla="*/ 0 w 8"/>
                <a:gd name="T3" fmla="*/ 8 w 8"/>
                <a:gd name="T4" fmla="*/ 0 60000 65536"/>
                <a:gd name="T5" fmla="*/ 0 60000 65536"/>
                <a:gd name="T6" fmla="*/ 0 60000 65536"/>
                <a:gd name="T7" fmla="*/ 0 60000 65536"/>
                <a:gd name="T8" fmla="*/ 0 w 8"/>
                <a:gd name="T9" fmla="*/ 8 w 8"/>
              </a:gdLst>
              <a:ahLst/>
              <a:cxnLst>
                <a:cxn ang="T4">
                  <a:pos x="T0" y="0"/>
                </a:cxn>
                <a:cxn ang="T5">
                  <a:pos x="T1" y="0"/>
                </a:cxn>
                <a:cxn ang="T6">
                  <a:pos x="T2" y="0"/>
                </a:cxn>
                <a:cxn ang="T7">
                  <a:pos x="T3" y="0"/>
                </a:cxn>
              </a:cxnLst>
              <a:rect l="T8" t="0" r="T9" b="0"/>
              <a:pathLst>
                <a:path w="8">
                  <a:moveTo>
                    <a:pt x="8" y="0"/>
                  </a:moveTo>
                  <a:lnTo>
                    <a:pt x="4" y="0"/>
                  </a:lnTo>
                  <a:lnTo>
                    <a:pt x="0" y="0"/>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3" name="Freeform 696"/>
            <p:cNvSpPr>
              <a:spLocks/>
            </p:cNvSpPr>
            <p:nvPr/>
          </p:nvSpPr>
          <p:spPr bwMode="auto">
            <a:xfrm>
              <a:off x="3572" y="2975"/>
              <a:ext cx="67" cy="58"/>
            </a:xfrm>
            <a:custGeom>
              <a:avLst/>
              <a:gdLst>
                <a:gd name="T0" fmla="*/ 65 w 67"/>
                <a:gd name="T1" fmla="*/ 50 h 58"/>
                <a:gd name="T2" fmla="*/ 54 w 67"/>
                <a:gd name="T3" fmla="*/ 50 h 58"/>
                <a:gd name="T4" fmla="*/ 44 w 67"/>
                <a:gd name="T5" fmla="*/ 48 h 58"/>
                <a:gd name="T6" fmla="*/ 35 w 67"/>
                <a:gd name="T7" fmla="*/ 42 h 58"/>
                <a:gd name="T8" fmla="*/ 27 w 67"/>
                <a:gd name="T9" fmla="*/ 37 h 58"/>
                <a:gd name="T10" fmla="*/ 19 w 67"/>
                <a:gd name="T11" fmla="*/ 29 h 58"/>
                <a:gd name="T12" fmla="*/ 14 w 67"/>
                <a:gd name="T13" fmla="*/ 21 h 58"/>
                <a:gd name="T14" fmla="*/ 10 w 67"/>
                <a:gd name="T15" fmla="*/ 10 h 58"/>
                <a:gd name="T16" fmla="*/ 8 w 67"/>
                <a:gd name="T17" fmla="*/ 0 h 58"/>
                <a:gd name="T18" fmla="*/ 0 w 67"/>
                <a:gd name="T19" fmla="*/ 0 h 58"/>
                <a:gd name="T20" fmla="*/ 2 w 67"/>
                <a:gd name="T21" fmla="*/ 13 h 58"/>
                <a:gd name="T22" fmla="*/ 6 w 67"/>
                <a:gd name="T23" fmla="*/ 25 h 58"/>
                <a:gd name="T24" fmla="*/ 14 w 67"/>
                <a:gd name="T25" fmla="*/ 35 h 58"/>
                <a:gd name="T26" fmla="*/ 21 w 67"/>
                <a:gd name="T27" fmla="*/ 42 h 58"/>
                <a:gd name="T28" fmla="*/ 31 w 67"/>
                <a:gd name="T29" fmla="*/ 50 h 58"/>
                <a:gd name="T30" fmla="*/ 42 w 67"/>
                <a:gd name="T31" fmla="*/ 56 h 58"/>
                <a:gd name="T32" fmla="*/ 54 w 67"/>
                <a:gd name="T33" fmla="*/ 58 h 58"/>
                <a:gd name="T34" fmla="*/ 67 w 67"/>
                <a:gd name="T35" fmla="*/ 58 h 58"/>
                <a:gd name="T36" fmla="*/ 65 w 67"/>
                <a:gd name="T37" fmla="*/ 58 h 58"/>
                <a:gd name="T38" fmla="*/ 65 w 67"/>
                <a:gd name="T39" fmla="*/ 5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7"/>
                <a:gd name="T61" fmla="*/ 0 h 58"/>
                <a:gd name="T62" fmla="*/ 67 w 67"/>
                <a:gd name="T63" fmla="*/ 58 h 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7" h="58">
                  <a:moveTo>
                    <a:pt x="65" y="50"/>
                  </a:moveTo>
                  <a:lnTo>
                    <a:pt x="54" y="50"/>
                  </a:lnTo>
                  <a:lnTo>
                    <a:pt x="44" y="48"/>
                  </a:lnTo>
                  <a:lnTo>
                    <a:pt x="35" y="42"/>
                  </a:lnTo>
                  <a:lnTo>
                    <a:pt x="27" y="37"/>
                  </a:lnTo>
                  <a:lnTo>
                    <a:pt x="19" y="29"/>
                  </a:lnTo>
                  <a:lnTo>
                    <a:pt x="14" y="21"/>
                  </a:lnTo>
                  <a:lnTo>
                    <a:pt x="10" y="10"/>
                  </a:lnTo>
                  <a:lnTo>
                    <a:pt x="8" y="0"/>
                  </a:lnTo>
                  <a:lnTo>
                    <a:pt x="0" y="0"/>
                  </a:lnTo>
                  <a:lnTo>
                    <a:pt x="2" y="13"/>
                  </a:lnTo>
                  <a:lnTo>
                    <a:pt x="6" y="25"/>
                  </a:lnTo>
                  <a:lnTo>
                    <a:pt x="14" y="35"/>
                  </a:lnTo>
                  <a:lnTo>
                    <a:pt x="21" y="42"/>
                  </a:lnTo>
                  <a:lnTo>
                    <a:pt x="31" y="50"/>
                  </a:lnTo>
                  <a:lnTo>
                    <a:pt x="42" y="56"/>
                  </a:lnTo>
                  <a:lnTo>
                    <a:pt x="54" y="58"/>
                  </a:lnTo>
                  <a:lnTo>
                    <a:pt x="67" y="58"/>
                  </a:lnTo>
                  <a:lnTo>
                    <a:pt x="65" y="58"/>
                  </a:lnTo>
                  <a:lnTo>
                    <a:pt x="6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4" name="Freeform 697"/>
            <p:cNvSpPr>
              <a:spLocks/>
            </p:cNvSpPr>
            <p:nvPr/>
          </p:nvSpPr>
          <p:spPr bwMode="auto">
            <a:xfrm>
              <a:off x="3637" y="3021"/>
              <a:ext cx="47" cy="12"/>
            </a:xfrm>
            <a:custGeom>
              <a:avLst/>
              <a:gdLst>
                <a:gd name="T0" fmla="*/ 47 w 47"/>
                <a:gd name="T1" fmla="*/ 0 h 12"/>
                <a:gd name="T2" fmla="*/ 0 w 47"/>
                <a:gd name="T3" fmla="*/ 4 h 12"/>
                <a:gd name="T4" fmla="*/ 0 w 47"/>
                <a:gd name="T5" fmla="*/ 12 h 12"/>
                <a:gd name="T6" fmla="*/ 47 w 47"/>
                <a:gd name="T7" fmla="*/ 10 h 12"/>
                <a:gd name="T8" fmla="*/ 47 w 47"/>
                <a:gd name="T9" fmla="*/ 0 h 12"/>
                <a:gd name="T10" fmla="*/ 0 60000 65536"/>
                <a:gd name="T11" fmla="*/ 0 60000 65536"/>
                <a:gd name="T12" fmla="*/ 0 60000 65536"/>
                <a:gd name="T13" fmla="*/ 0 60000 65536"/>
                <a:gd name="T14" fmla="*/ 0 60000 65536"/>
                <a:gd name="T15" fmla="*/ 0 w 47"/>
                <a:gd name="T16" fmla="*/ 0 h 12"/>
                <a:gd name="T17" fmla="*/ 47 w 47"/>
                <a:gd name="T18" fmla="*/ 12 h 12"/>
              </a:gdLst>
              <a:ahLst/>
              <a:cxnLst>
                <a:cxn ang="T10">
                  <a:pos x="T0" y="T1"/>
                </a:cxn>
                <a:cxn ang="T11">
                  <a:pos x="T2" y="T3"/>
                </a:cxn>
                <a:cxn ang="T12">
                  <a:pos x="T4" y="T5"/>
                </a:cxn>
                <a:cxn ang="T13">
                  <a:pos x="T6" y="T7"/>
                </a:cxn>
                <a:cxn ang="T14">
                  <a:pos x="T8" y="T9"/>
                </a:cxn>
              </a:cxnLst>
              <a:rect l="T15" t="T16" r="T17" b="T18"/>
              <a:pathLst>
                <a:path w="47" h="12">
                  <a:moveTo>
                    <a:pt x="47" y="0"/>
                  </a:moveTo>
                  <a:lnTo>
                    <a:pt x="0" y="4"/>
                  </a:lnTo>
                  <a:lnTo>
                    <a:pt x="0" y="12"/>
                  </a:lnTo>
                  <a:lnTo>
                    <a:pt x="47" y="10"/>
                  </a:lnTo>
                  <a:lnTo>
                    <a:pt x="4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5" name="Freeform 698"/>
            <p:cNvSpPr>
              <a:spLocks/>
            </p:cNvSpPr>
            <p:nvPr/>
          </p:nvSpPr>
          <p:spPr bwMode="auto">
            <a:xfrm>
              <a:off x="3684" y="3021"/>
              <a:ext cx="107" cy="25"/>
            </a:xfrm>
            <a:custGeom>
              <a:avLst/>
              <a:gdLst>
                <a:gd name="T0" fmla="*/ 99 w 107"/>
                <a:gd name="T1" fmla="*/ 21 h 25"/>
                <a:gd name="T2" fmla="*/ 103 w 107"/>
                <a:gd name="T3" fmla="*/ 17 h 25"/>
                <a:gd name="T4" fmla="*/ 0 w 107"/>
                <a:gd name="T5" fmla="*/ 0 h 25"/>
                <a:gd name="T6" fmla="*/ 0 w 107"/>
                <a:gd name="T7" fmla="*/ 10 h 25"/>
                <a:gd name="T8" fmla="*/ 101 w 107"/>
                <a:gd name="T9" fmla="*/ 25 h 25"/>
                <a:gd name="T10" fmla="*/ 107 w 107"/>
                <a:gd name="T11" fmla="*/ 21 h 25"/>
                <a:gd name="T12" fmla="*/ 101 w 107"/>
                <a:gd name="T13" fmla="*/ 25 h 25"/>
                <a:gd name="T14" fmla="*/ 107 w 107"/>
                <a:gd name="T15" fmla="*/ 25 h 25"/>
                <a:gd name="T16" fmla="*/ 107 w 107"/>
                <a:gd name="T17" fmla="*/ 21 h 25"/>
                <a:gd name="T18" fmla="*/ 99 w 107"/>
                <a:gd name="T19" fmla="*/ 21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
                <a:gd name="T31" fmla="*/ 0 h 25"/>
                <a:gd name="T32" fmla="*/ 107 w 107"/>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 h="25">
                  <a:moveTo>
                    <a:pt x="99" y="21"/>
                  </a:moveTo>
                  <a:lnTo>
                    <a:pt x="103" y="17"/>
                  </a:lnTo>
                  <a:lnTo>
                    <a:pt x="0" y="0"/>
                  </a:lnTo>
                  <a:lnTo>
                    <a:pt x="0" y="10"/>
                  </a:lnTo>
                  <a:lnTo>
                    <a:pt x="101" y="25"/>
                  </a:lnTo>
                  <a:lnTo>
                    <a:pt x="107" y="21"/>
                  </a:lnTo>
                  <a:lnTo>
                    <a:pt x="101" y="25"/>
                  </a:lnTo>
                  <a:lnTo>
                    <a:pt x="107" y="25"/>
                  </a:lnTo>
                  <a:lnTo>
                    <a:pt x="107" y="21"/>
                  </a:lnTo>
                  <a:lnTo>
                    <a:pt x="9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6" name="Freeform 699"/>
            <p:cNvSpPr>
              <a:spLocks/>
            </p:cNvSpPr>
            <p:nvPr/>
          </p:nvSpPr>
          <p:spPr bwMode="auto">
            <a:xfrm>
              <a:off x="3783" y="2879"/>
              <a:ext cx="8" cy="163"/>
            </a:xfrm>
            <a:custGeom>
              <a:avLst/>
              <a:gdLst>
                <a:gd name="T0" fmla="*/ 4 w 8"/>
                <a:gd name="T1" fmla="*/ 10 h 163"/>
                <a:gd name="T2" fmla="*/ 0 w 8"/>
                <a:gd name="T3" fmla="*/ 6 h 163"/>
                <a:gd name="T4" fmla="*/ 0 w 8"/>
                <a:gd name="T5" fmla="*/ 163 h 163"/>
                <a:gd name="T6" fmla="*/ 8 w 8"/>
                <a:gd name="T7" fmla="*/ 163 h 163"/>
                <a:gd name="T8" fmla="*/ 8 w 8"/>
                <a:gd name="T9" fmla="*/ 6 h 163"/>
                <a:gd name="T10" fmla="*/ 2 w 8"/>
                <a:gd name="T11" fmla="*/ 2 h 163"/>
                <a:gd name="T12" fmla="*/ 8 w 8"/>
                <a:gd name="T13" fmla="*/ 6 h 163"/>
                <a:gd name="T14" fmla="*/ 8 w 8"/>
                <a:gd name="T15" fmla="*/ 0 h 163"/>
                <a:gd name="T16" fmla="*/ 2 w 8"/>
                <a:gd name="T17" fmla="*/ 2 h 163"/>
                <a:gd name="T18" fmla="*/ 4 w 8"/>
                <a:gd name="T19" fmla="*/ 10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63"/>
                <a:gd name="T32" fmla="*/ 8 w 8"/>
                <a:gd name="T33" fmla="*/ 163 h 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63">
                  <a:moveTo>
                    <a:pt x="4" y="10"/>
                  </a:moveTo>
                  <a:lnTo>
                    <a:pt x="0" y="6"/>
                  </a:lnTo>
                  <a:lnTo>
                    <a:pt x="0" y="163"/>
                  </a:lnTo>
                  <a:lnTo>
                    <a:pt x="8" y="163"/>
                  </a:lnTo>
                  <a:lnTo>
                    <a:pt x="8" y="6"/>
                  </a:lnTo>
                  <a:lnTo>
                    <a:pt x="2" y="2"/>
                  </a:lnTo>
                  <a:lnTo>
                    <a:pt x="8" y="6"/>
                  </a:lnTo>
                  <a:lnTo>
                    <a:pt x="8" y="0"/>
                  </a:lnTo>
                  <a:lnTo>
                    <a:pt x="2" y="2"/>
                  </a:lnTo>
                  <a:lnTo>
                    <a:pt x="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7" name="Freeform 700"/>
            <p:cNvSpPr>
              <a:spLocks/>
            </p:cNvSpPr>
            <p:nvPr/>
          </p:nvSpPr>
          <p:spPr bwMode="auto">
            <a:xfrm>
              <a:off x="3676" y="2881"/>
              <a:ext cx="111" cy="35"/>
            </a:xfrm>
            <a:custGeom>
              <a:avLst/>
              <a:gdLst>
                <a:gd name="T0" fmla="*/ 0 w 111"/>
                <a:gd name="T1" fmla="*/ 35 h 35"/>
                <a:gd name="T2" fmla="*/ 2 w 111"/>
                <a:gd name="T3" fmla="*/ 35 h 35"/>
                <a:gd name="T4" fmla="*/ 111 w 111"/>
                <a:gd name="T5" fmla="*/ 8 h 35"/>
                <a:gd name="T6" fmla="*/ 109 w 111"/>
                <a:gd name="T7" fmla="*/ 0 h 35"/>
                <a:gd name="T8" fmla="*/ 0 w 111"/>
                <a:gd name="T9" fmla="*/ 27 h 35"/>
                <a:gd name="T10" fmla="*/ 0 w 111"/>
                <a:gd name="T11" fmla="*/ 35 h 35"/>
                <a:gd name="T12" fmla="*/ 0 60000 65536"/>
                <a:gd name="T13" fmla="*/ 0 60000 65536"/>
                <a:gd name="T14" fmla="*/ 0 60000 65536"/>
                <a:gd name="T15" fmla="*/ 0 60000 65536"/>
                <a:gd name="T16" fmla="*/ 0 60000 65536"/>
                <a:gd name="T17" fmla="*/ 0 60000 65536"/>
                <a:gd name="T18" fmla="*/ 0 w 111"/>
                <a:gd name="T19" fmla="*/ 0 h 35"/>
                <a:gd name="T20" fmla="*/ 111 w 111"/>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11" h="35">
                  <a:moveTo>
                    <a:pt x="0" y="35"/>
                  </a:moveTo>
                  <a:lnTo>
                    <a:pt x="2" y="35"/>
                  </a:lnTo>
                  <a:lnTo>
                    <a:pt x="111" y="8"/>
                  </a:lnTo>
                  <a:lnTo>
                    <a:pt x="109" y="0"/>
                  </a:lnTo>
                  <a:lnTo>
                    <a:pt x="0" y="27"/>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8" name="Freeform 701"/>
            <p:cNvSpPr>
              <a:spLocks/>
            </p:cNvSpPr>
            <p:nvPr/>
          </p:nvSpPr>
          <p:spPr bwMode="auto">
            <a:xfrm>
              <a:off x="3975" y="3060"/>
              <a:ext cx="215" cy="228"/>
            </a:xfrm>
            <a:custGeom>
              <a:avLst/>
              <a:gdLst>
                <a:gd name="T0" fmla="*/ 44 w 215"/>
                <a:gd name="T1" fmla="*/ 97 h 228"/>
                <a:gd name="T2" fmla="*/ 14 w 215"/>
                <a:gd name="T3" fmla="*/ 132 h 228"/>
                <a:gd name="T4" fmla="*/ 8 w 215"/>
                <a:gd name="T5" fmla="*/ 142 h 228"/>
                <a:gd name="T6" fmla="*/ 4 w 215"/>
                <a:gd name="T7" fmla="*/ 151 h 228"/>
                <a:gd name="T8" fmla="*/ 0 w 215"/>
                <a:gd name="T9" fmla="*/ 163 h 228"/>
                <a:gd name="T10" fmla="*/ 0 w 215"/>
                <a:gd name="T11" fmla="*/ 174 h 228"/>
                <a:gd name="T12" fmla="*/ 2 w 215"/>
                <a:gd name="T13" fmla="*/ 186 h 228"/>
                <a:gd name="T14" fmla="*/ 6 w 215"/>
                <a:gd name="T15" fmla="*/ 195 h 228"/>
                <a:gd name="T16" fmla="*/ 14 w 215"/>
                <a:gd name="T17" fmla="*/ 205 h 228"/>
                <a:gd name="T18" fmla="*/ 21 w 215"/>
                <a:gd name="T19" fmla="*/ 215 h 228"/>
                <a:gd name="T20" fmla="*/ 31 w 215"/>
                <a:gd name="T21" fmla="*/ 220 h 228"/>
                <a:gd name="T22" fmla="*/ 42 w 215"/>
                <a:gd name="T23" fmla="*/ 224 h 228"/>
                <a:gd name="T24" fmla="*/ 52 w 215"/>
                <a:gd name="T25" fmla="*/ 226 h 228"/>
                <a:gd name="T26" fmla="*/ 64 w 215"/>
                <a:gd name="T27" fmla="*/ 228 h 228"/>
                <a:gd name="T28" fmla="*/ 75 w 215"/>
                <a:gd name="T29" fmla="*/ 224 h 228"/>
                <a:gd name="T30" fmla="*/ 85 w 215"/>
                <a:gd name="T31" fmla="*/ 220 h 228"/>
                <a:gd name="T32" fmla="*/ 94 w 215"/>
                <a:gd name="T33" fmla="*/ 215 h 228"/>
                <a:gd name="T34" fmla="*/ 102 w 215"/>
                <a:gd name="T35" fmla="*/ 207 h 228"/>
                <a:gd name="T36" fmla="*/ 133 w 215"/>
                <a:gd name="T37" fmla="*/ 172 h 228"/>
                <a:gd name="T38" fmla="*/ 215 w 215"/>
                <a:gd name="T39" fmla="*/ 109 h 228"/>
                <a:gd name="T40" fmla="*/ 102 w 215"/>
                <a:gd name="T41" fmla="*/ 0 h 228"/>
                <a:gd name="T42" fmla="*/ 44 w 215"/>
                <a:gd name="T43" fmla="*/ 97 h 2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5"/>
                <a:gd name="T67" fmla="*/ 0 h 228"/>
                <a:gd name="T68" fmla="*/ 215 w 215"/>
                <a:gd name="T69" fmla="*/ 228 h 2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5" h="228">
                  <a:moveTo>
                    <a:pt x="44" y="97"/>
                  </a:moveTo>
                  <a:lnTo>
                    <a:pt x="14" y="132"/>
                  </a:lnTo>
                  <a:lnTo>
                    <a:pt x="8" y="142"/>
                  </a:lnTo>
                  <a:lnTo>
                    <a:pt x="4" y="151"/>
                  </a:lnTo>
                  <a:lnTo>
                    <a:pt x="0" y="163"/>
                  </a:lnTo>
                  <a:lnTo>
                    <a:pt x="0" y="174"/>
                  </a:lnTo>
                  <a:lnTo>
                    <a:pt x="2" y="186"/>
                  </a:lnTo>
                  <a:lnTo>
                    <a:pt x="6" y="195"/>
                  </a:lnTo>
                  <a:lnTo>
                    <a:pt x="14" y="205"/>
                  </a:lnTo>
                  <a:lnTo>
                    <a:pt x="21" y="215"/>
                  </a:lnTo>
                  <a:lnTo>
                    <a:pt x="31" y="220"/>
                  </a:lnTo>
                  <a:lnTo>
                    <a:pt x="42" y="224"/>
                  </a:lnTo>
                  <a:lnTo>
                    <a:pt x="52" y="226"/>
                  </a:lnTo>
                  <a:lnTo>
                    <a:pt x="64" y="228"/>
                  </a:lnTo>
                  <a:lnTo>
                    <a:pt x="75" y="224"/>
                  </a:lnTo>
                  <a:lnTo>
                    <a:pt x="85" y="220"/>
                  </a:lnTo>
                  <a:lnTo>
                    <a:pt x="94" y="215"/>
                  </a:lnTo>
                  <a:lnTo>
                    <a:pt x="102" y="207"/>
                  </a:lnTo>
                  <a:lnTo>
                    <a:pt x="133" y="172"/>
                  </a:lnTo>
                  <a:lnTo>
                    <a:pt x="215" y="109"/>
                  </a:lnTo>
                  <a:lnTo>
                    <a:pt x="102" y="0"/>
                  </a:lnTo>
                  <a:lnTo>
                    <a:pt x="44" y="9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39" name="Freeform 702"/>
            <p:cNvSpPr>
              <a:spLocks/>
            </p:cNvSpPr>
            <p:nvPr/>
          </p:nvSpPr>
          <p:spPr bwMode="auto">
            <a:xfrm>
              <a:off x="3987" y="3156"/>
              <a:ext cx="36" cy="38"/>
            </a:xfrm>
            <a:custGeom>
              <a:avLst/>
              <a:gdLst>
                <a:gd name="T0" fmla="*/ 5 w 36"/>
                <a:gd name="T1" fmla="*/ 38 h 38"/>
                <a:gd name="T2" fmla="*/ 36 w 36"/>
                <a:gd name="T3" fmla="*/ 3 h 38"/>
                <a:gd name="T4" fmla="*/ 28 w 36"/>
                <a:gd name="T5" fmla="*/ 0 h 38"/>
                <a:gd name="T6" fmla="*/ 0 w 36"/>
                <a:gd name="T7" fmla="*/ 32 h 38"/>
                <a:gd name="T8" fmla="*/ 5 w 36"/>
                <a:gd name="T9" fmla="*/ 38 h 38"/>
                <a:gd name="T10" fmla="*/ 0 60000 65536"/>
                <a:gd name="T11" fmla="*/ 0 60000 65536"/>
                <a:gd name="T12" fmla="*/ 0 60000 65536"/>
                <a:gd name="T13" fmla="*/ 0 60000 65536"/>
                <a:gd name="T14" fmla="*/ 0 60000 65536"/>
                <a:gd name="T15" fmla="*/ 0 w 36"/>
                <a:gd name="T16" fmla="*/ 0 h 38"/>
                <a:gd name="T17" fmla="*/ 36 w 36"/>
                <a:gd name="T18" fmla="*/ 38 h 38"/>
              </a:gdLst>
              <a:ahLst/>
              <a:cxnLst>
                <a:cxn ang="T10">
                  <a:pos x="T0" y="T1"/>
                </a:cxn>
                <a:cxn ang="T11">
                  <a:pos x="T2" y="T3"/>
                </a:cxn>
                <a:cxn ang="T12">
                  <a:pos x="T4" y="T5"/>
                </a:cxn>
                <a:cxn ang="T13">
                  <a:pos x="T6" y="T7"/>
                </a:cxn>
                <a:cxn ang="T14">
                  <a:pos x="T8" y="T9"/>
                </a:cxn>
              </a:cxnLst>
              <a:rect l="T15" t="T16" r="T17" b="T18"/>
              <a:pathLst>
                <a:path w="36" h="38">
                  <a:moveTo>
                    <a:pt x="5" y="38"/>
                  </a:moveTo>
                  <a:lnTo>
                    <a:pt x="36" y="3"/>
                  </a:lnTo>
                  <a:lnTo>
                    <a:pt x="28" y="0"/>
                  </a:lnTo>
                  <a:lnTo>
                    <a:pt x="0" y="32"/>
                  </a:lnTo>
                  <a:lnTo>
                    <a:pt x="5"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0" name="Freeform 703"/>
            <p:cNvSpPr>
              <a:spLocks/>
            </p:cNvSpPr>
            <p:nvPr/>
          </p:nvSpPr>
          <p:spPr bwMode="auto">
            <a:xfrm>
              <a:off x="3971" y="3188"/>
              <a:ext cx="27" cy="88"/>
            </a:xfrm>
            <a:custGeom>
              <a:avLst/>
              <a:gdLst>
                <a:gd name="T0" fmla="*/ 27 w 27"/>
                <a:gd name="T1" fmla="*/ 83 h 88"/>
                <a:gd name="T2" fmla="*/ 20 w 27"/>
                <a:gd name="T3" fmla="*/ 75 h 88"/>
                <a:gd name="T4" fmla="*/ 14 w 27"/>
                <a:gd name="T5" fmla="*/ 65 h 88"/>
                <a:gd name="T6" fmla="*/ 10 w 27"/>
                <a:gd name="T7" fmla="*/ 56 h 88"/>
                <a:gd name="T8" fmla="*/ 8 w 27"/>
                <a:gd name="T9" fmla="*/ 46 h 88"/>
                <a:gd name="T10" fmla="*/ 8 w 27"/>
                <a:gd name="T11" fmla="*/ 35 h 88"/>
                <a:gd name="T12" fmla="*/ 12 w 27"/>
                <a:gd name="T13" fmla="*/ 25 h 88"/>
                <a:gd name="T14" fmla="*/ 16 w 27"/>
                <a:gd name="T15" fmla="*/ 16 h 88"/>
                <a:gd name="T16" fmla="*/ 21 w 27"/>
                <a:gd name="T17" fmla="*/ 6 h 88"/>
                <a:gd name="T18" fmla="*/ 16 w 27"/>
                <a:gd name="T19" fmla="*/ 0 h 88"/>
                <a:gd name="T20" fmla="*/ 8 w 27"/>
                <a:gd name="T21" fmla="*/ 12 h 88"/>
                <a:gd name="T22" fmla="*/ 4 w 27"/>
                <a:gd name="T23" fmla="*/ 23 h 88"/>
                <a:gd name="T24" fmla="*/ 0 w 27"/>
                <a:gd name="T25" fmla="*/ 35 h 88"/>
                <a:gd name="T26" fmla="*/ 0 w 27"/>
                <a:gd name="T27" fmla="*/ 46 h 88"/>
                <a:gd name="T28" fmla="*/ 2 w 27"/>
                <a:gd name="T29" fmla="*/ 58 h 88"/>
                <a:gd name="T30" fmla="*/ 6 w 27"/>
                <a:gd name="T31" fmla="*/ 69 h 88"/>
                <a:gd name="T32" fmla="*/ 14 w 27"/>
                <a:gd name="T33" fmla="*/ 79 h 88"/>
                <a:gd name="T34" fmla="*/ 21 w 27"/>
                <a:gd name="T35" fmla="*/ 88 h 88"/>
                <a:gd name="T36" fmla="*/ 27 w 27"/>
                <a:gd name="T37" fmla="*/ 83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88"/>
                <a:gd name="T59" fmla="*/ 27 w 27"/>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88">
                  <a:moveTo>
                    <a:pt x="27" y="83"/>
                  </a:moveTo>
                  <a:lnTo>
                    <a:pt x="20" y="75"/>
                  </a:lnTo>
                  <a:lnTo>
                    <a:pt x="14" y="65"/>
                  </a:lnTo>
                  <a:lnTo>
                    <a:pt x="10" y="56"/>
                  </a:lnTo>
                  <a:lnTo>
                    <a:pt x="8" y="46"/>
                  </a:lnTo>
                  <a:lnTo>
                    <a:pt x="8" y="35"/>
                  </a:lnTo>
                  <a:lnTo>
                    <a:pt x="12" y="25"/>
                  </a:lnTo>
                  <a:lnTo>
                    <a:pt x="16" y="16"/>
                  </a:lnTo>
                  <a:lnTo>
                    <a:pt x="21" y="6"/>
                  </a:lnTo>
                  <a:lnTo>
                    <a:pt x="16" y="0"/>
                  </a:lnTo>
                  <a:lnTo>
                    <a:pt x="8" y="12"/>
                  </a:lnTo>
                  <a:lnTo>
                    <a:pt x="4" y="23"/>
                  </a:lnTo>
                  <a:lnTo>
                    <a:pt x="0" y="35"/>
                  </a:lnTo>
                  <a:lnTo>
                    <a:pt x="0" y="46"/>
                  </a:lnTo>
                  <a:lnTo>
                    <a:pt x="2" y="58"/>
                  </a:lnTo>
                  <a:lnTo>
                    <a:pt x="6" y="69"/>
                  </a:lnTo>
                  <a:lnTo>
                    <a:pt x="14" y="79"/>
                  </a:lnTo>
                  <a:lnTo>
                    <a:pt x="21" y="88"/>
                  </a:lnTo>
                  <a:lnTo>
                    <a:pt x="27"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1" name="Freeform 704"/>
            <p:cNvSpPr>
              <a:spLocks/>
            </p:cNvSpPr>
            <p:nvPr/>
          </p:nvSpPr>
          <p:spPr bwMode="auto">
            <a:xfrm>
              <a:off x="3992" y="3271"/>
              <a:ext cx="6" cy="5"/>
            </a:xfrm>
            <a:custGeom>
              <a:avLst/>
              <a:gdLst>
                <a:gd name="T0" fmla="*/ 6 w 6"/>
                <a:gd name="T1" fmla="*/ 0 h 5"/>
                <a:gd name="T2" fmla="*/ 4 w 6"/>
                <a:gd name="T3" fmla="*/ 4 h 5"/>
                <a:gd name="T4" fmla="*/ 0 w 6"/>
                <a:gd name="T5" fmla="*/ 5 h 5"/>
                <a:gd name="T6" fmla="*/ 6 w 6"/>
                <a:gd name="T7" fmla="*/ 0 h 5"/>
                <a:gd name="T8" fmla="*/ 0 60000 65536"/>
                <a:gd name="T9" fmla="*/ 0 60000 65536"/>
                <a:gd name="T10" fmla="*/ 0 60000 65536"/>
                <a:gd name="T11" fmla="*/ 0 60000 65536"/>
                <a:gd name="T12" fmla="*/ 0 w 6"/>
                <a:gd name="T13" fmla="*/ 0 h 5"/>
                <a:gd name="T14" fmla="*/ 6 w 6"/>
                <a:gd name="T15" fmla="*/ 5 h 5"/>
              </a:gdLst>
              <a:ahLst/>
              <a:cxnLst>
                <a:cxn ang="T8">
                  <a:pos x="T0" y="T1"/>
                </a:cxn>
                <a:cxn ang="T9">
                  <a:pos x="T2" y="T3"/>
                </a:cxn>
                <a:cxn ang="T10">
                  <a:pos x="T4" y="T5"/>
                </a:cxn>
                <a:cxn ang="T11">
                  <a:pos x="T6" y="T7"/>
                </a:cxn>
              </a:cxnLst>
              <a:rect l="T12" t="T13" r="T14" b="T15"/>
              <a:pathLst>
                <a:path w="6" h="5">
                  <a:moveTo>
                    <a:pt x="6" y="0"/>
                  </a:moveTo>
                  <a:lnTo>
                    <a:pt x="4" y="4"/>
                  </a:lnTo>
                  <a:lnTo>
                    <a:pt x="0" y="5"/>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2" name="Freeform 705"/>
            <p:cNvSpPr>
              <a:spLocks/>
            </p:cNvSpPr>
            <p:nvPr/>
          </p:nvSpPr>
          <p:spPr bwMode="auto">
            <a:xfrm>
              <a:off x="3992" y="3263"/>
              <a:ext cx="89" cy="29"/>
            </a:xfrm>
            <a:custGeom>
              <a:avLst/>
              <a:gdLst>
                <a:gd name="T0" fmla="*/ 83 w 89"/>
                <a:gd name="T1" fmla="*/ 0 h 29"/>
                <a:gd name="T2" fmla="*/ 75 w 89"/>
                <a:gd name="T3" fmla="*/ 8 h 29"/>
                <a:gd name="T4" fmla="*/ 66 w 89"/>
                <a:gd name="T5" fmla="*/ 13 h 29"/>
                <a:gd name="T6" fmla="*/ 56 w 89"/>
                <a:gd name="T7" fmla="*/ 17 h 29"/>
                <a:gd name="T8" fmla="*/ 47 w 89"/>
                <a:gd name="T9" fmla="*/ 19 h 29"/>
                <a:gd name="T10" fmla="*/ 37 w 89"/>
                <a:gd name="T11" fmla="*/ 19 h 29"/>
                <a:gd name="T12" fmla="*/ 25 w 89"/>
                <a:gd name="T13" fmla="*/ 17 h 29"/>
                <a:gd name="T14" fmla="*/ 16 w 89"/>
                <a:gd name="T15" fmla="*/ 13 h 29"/>
                <a:gd name="T16" fmla="*/ 6 w 89"/>
                <a:gd name="T17" fmla="*/ 8 h 29"/>
                <a:gd name="T18" fmla="*/ 0 w 89"/>
                <a:gd name="T19" fmla="*/ 13 h 29"/>
                <a:gd name="T20" fmla="*/ 12 w 89"/>
                <a:gd name="T21" fmla="*/ 21 h 29"/>
                <a:gd name="T22" fmla="*/ 23 w 89"/>
                <a:gd name="T23" fmla="*/ 25 h 29"/>
                <a:gd name="T24" fmla="*/ 35 w 89"/>
                <a:gd name="T25" fmla="*/ 29 h 29"/>
                <a:gd name="T26" fmla="*/ 47 w 89"/>
                <a:gd name="T27" fmla="*/ 29 h 29"/>
                <a:gd name="T28" fmla="*/ 58 w 89"/>
                <a:gd name="T29" fmla="*/ 27 h 29"/>
                <a:gd name="T30" fmla="*/ 70 w 89"/>
                <a:gd name="T31" fmla="*/ 21 h 29"/>
                <a:gd name="T32" fmla="*/ 79 w 89"/>
                <a:gd name="T33" fmla="*/ 15 h 29"/>
                <a:gd name="T34" fmla="*/ 89 w 89"/>
                <a:gd name="T35" fmla="*/ 6 h 29"/>
                <a:gd name="T36" fmla="*/ 83 w 8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9"/>
                <a:gd name="T58" fmla="*/ 0 h 29"/>
                <a:gd name="T59" fmla="*/ 89 w 89"/>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9" h="29">
                  <a:moveTo>
                    <a:pt x="83" y="0"/>
                  </a:moveTo>
                  <a:lnTo>
                    <a:pt x="75" y="8"/>
                  </a:lnTo>
                  <a:lnTo>
                    <a:pt x="66" y="13"/>
                  </a:lnTo>
                  <a:lnTo>
                    <a:pt x="56" y="17"/>
                  </a:lnTo>
                  <a:lnTo>
                    <a:pt x="47" y="19"/>
                  </a:lnTo>
                  <a:lnTo>
                    <a:pt x="37" y="19"/>
                  </a:lnTo>
                  <a:lnTo>
                    <a:pt x="25" y="17"/>
                  </a:lnTo>
                  <a:lnTo>
                    <a:pt x="16" y="13"/>
                  </a:lnTo>
                  <a:lnTo>
                    <a:pt x="6" y="8"/>
                  </a:lnTo>
                  <a:lnTo>
                    <a:pt x="0" y="13"/>
                  </a:lnTo>
                  <a:lnTo>
                    <a:pt x="12" y="21"/>
                  </a:lnTo>
                  <a:lnTo>
                    <a:pt x="23" y="25"/>
                  </a:lnTo>
                  <a:lnTo>
                    <a:pt x="35" y="29"/>
                  </a:lnTo>
                  <a:lnTo>
                    <a:pt x="47" y="29"/>
                  </a:lnTo>
                  <a:lnTo>
                    <a:pt x="58" y="27"/>
                  </a:lnTo>
                  <a:lnTo>
                    <a:pt x="70" y="21"/>
                  </a:lnTo>
                  <a:lnTo>
                    <a:pt x="79" y="15"/>
                  </a:lnTo>
                  <a:lnTo>
                    <a:pt x="89" y="6"/>
                  </a:ln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3" name="Freeform 706"/>
            <p:cNvSpPr>
              <a:spLocks/>
            </p:cNvSpPr>
            <p:nvPr/>
          </p:nvSpPr>
          <p:spPr bwMode="auto">
            <a:xfrm>
              <a:off x="4075" y="3228"/>
              <a:ext cx="35" cy="41"/>
            </a:xfrm>
            <a:custGeom>
              <a:avLst/>
              <a:gdLst>
                <a:gd name="T0" fmla="*/ 29 w 35"/>
                <a:gd name="T1" fmla="*/ 0 h 41"/>
                <a:gd name="T2" fmla="*/ 0 w 35"/>
                <a:gd name="T3" fmla="*/ 35 h 41"/>
                <a:gd name="T4" fmla="*/ 6 w 35"/>
                <a:gd name="T5" fmla="*/ 41 h 41"/>
                <a:gd name="T6" fmla="*/ 35 w 35"/>
                <a:gd name="T7" fmla="*/ 6 h 41"/>
                <a:gd name="T8" fmla="*/ 29 w 35"/>
                <a:gd name="T9" fmla="*/ 0 h 41"/>
                <a:gd name="T10" fmla="*/ 0 60000 65536"/>
                <a:gd name="T11" fmla="*/ 0 60000 65536"/>
                <a:gd name="T12" fmla="*/ 0 60000 65536"/>
                <a:gd name="T13" fmla="*/ 0 60000 65536"/>
                <a:gd name="T14" fmla="*/ 0 60000 65536"/>
                <a:gd name="T15" fmla="*/ 0 w 35"/>
                <a:gd name="T16" fmla="*/ 0 h 41"/>
                <a:gd name="T17" fmla="*/ 35 w 35"/>
                <a:gd name="T18" fmla="*/ 41 h 41"/>
              </a:gdLst>
              <a:ahLst/>
              <a:cxnLst>
                <a:cxn ang="T10">
                  <a:pos x="T0" y="T1"/>
                </a:cxn>
                <a:cxn ang="T11">
                  <a:pos x="T2" y="T3"/>
                </a:cxn>
                <a:cxn ang="T12">
                  <a:pos x="T4" y="T5"/>
                </a:cxn>
                <a:cxn ang="T13">
                  <a:pos x="T6" y="T7"/>
                </a:cxn>
                <a:cxn ang="T14">
                  <a:pos x="T8" y="T9"/>
                </a:cxn>
              </a:cxnLst>
              <a:rect l="T15" t="T16" r="T17" b="T18"/>
              <a:pathLst>
                <a:path w="35" h="41">
                  <a:moveTo>
                    <a:pt x="29" y="0"/>
                  </a:moveTo>
                  <a:lnTo>
                    <a:pt x="0" y="35"/>
                  </a:lnTo>
                  <a:lnTo>
                    <a:pt x="6" y="41"/>
                  </a:lnTo>
                  <a:lnTo>
                    <a:pt x="35" y="6"/>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4" name="Freeform 707"/>
            <p:cNvSpPr>
              <a:spLocks/>
            </p:cNvSpPr>
            <p:nvPr/>
          </p:nvSpPr>
          <p:spPr bwMode="auto">
            <a:xfrm>
              <a:off x="4104" y="3165"/>
              <a:ext cx="92" cy="69"/>
            </a:xfrm>
            <a:custGeom>
              <a:avLst/>
              <a:gdLst>
                <a:gd name="T0" fmla="*/ 84 w 92"/>
                <a:gd name="T1" fmla="*/ 6 h 69"/>
                <a:gd name="T2" fmla="*/ 84 w 92"/>
                <a:gd name="T3" fmla="*/ 0 h 69"/>
                <a:gd name="T4" fmla="*/ 0 w 92"/>
                <a:gd name="T5" fmla="*/ 63 h 69"/>
                <a:gd name="T6" fmla="*/ 6 w 92"/>
                <a:gd name="T7" fmla="*/ 69 h 69"/>
                <a:gd name="T8" fmla="*/ 88 w 92"/>
                <a:gd name="T9" fmla="*/ 8 h 69"/>
                <a:gd name="T10" fmla="*/ 90 w 92"/>
                <a:gd name="T11" fmla="*/ 0 h 69"/>
                <a:gd name="T12" fmla="*/ 88 w 92"/>
                <a:gd name="T13" fmla="*/ 8 h 69"/>
                <a:gd name="T14" fmla="*/ 92 w 92"/>
                <a:gd name="T15" fmla="*/ 4 h 69"/>
                <a:gd name="T16" fmla="*/ 90 w 92"/>
                <a:gd name="T17" fmla="*/ 0 h 69"/>
                <a:gd name="T18" fmla="*/ 84 w 92"/>
                <a:gd name="T19" fmla="*/ 6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2"/>
                <a:gd name="T31" fmla="*/ 0 h 69"/>
                <a:gd name="T32" fmla="*/ 92 w 92"/>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2" h="69">
                  <a:moveTo>
                    <a:pt x="84" y="6"/>
                  </a:moveTo>
                  <a:lnTo>
                    <a:pt x="84" y="0"/>
                  </a:lnTo>
                  <a:lnTo>
                    <a:pt x="0" y="63"/>
                  </a:lnTo>
                  <a:lnTo>
                    <a:pt x="6" y="69"/>
                  </a:lnTo>
                  <a:lnTo>
                    <a:pt x="88" y="8"/>
                  </a:lnTo>
                  <a:lnTo>
                    <a:pt x="90" y="0"/>
                  </a:lnTo>
                  <a:lnTo>
                    <a:pt x="88" y="8"/>
                  </a:lnTo>
                  <a:lnTo>
                    <a:pt x="92" y="4"/>
                  </a:lnTo>
                  <a:lnTo>
                    <a:pt x="90" y="0"/>
                  </a:lnTo>
                  <a:lnTo>
                    <a:pt x="8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5" name="Freeform 708"/>
            <p:cNvSpPr>
              <a:spLocks/>
            </p:cNvSpPr>
            <p:nvPr/>
          </p:nvSpPr>
          <p:spPr bwMode="auto">
            <a:xfrm>
              <a:off x="4073" y="3054"/>
              <a:ext cx="121" cy="117"/>
            </a:xfrm>
            <a:custGeom>
              <a:avLst/>
              <a:gdLst>
                <a:gd name="T0" fmla="*/ 8 w 121"/>
                <a:gd name="T1" fmla="*/ 7 h 117"/>
                <a:gd name="T2" fmla="*/ 0 w 121"/>
                <a:gd name="T3" fmla="*/ 7 h 117"/>
                <a:gd name="T4" fmla="*/ 115 w 121"/>
                <a:gd name="T5" fmla="*/ 117 h 117"/>
                <a:gd name="T6" fmla="*/ 121 w 121"/>
                <a:gd name="T7" fmla="*/ 111 h 117"/>
                <a:gd name="T8" fmla="*/ 6 w 121"/>
                <a:gd name="T9" fmla="*/ 2 h 117"/>
                <a:gd name="T10" fmla="*/ 0 w 121"/>
                <a:gd name="T11" fmla="*/ 4 h 117"/>
                <a:gd name="T12" fmla="*/ 6 w 121"/>
                <a:gd name="T13" fmla="*/ 2 h 117"/>
                <a:gd name="T14" fmla="*/ 2 w 121"/>
                <a:gd name="T15" fmla="*/ 0 h 117"/>
                <a:gd name="T16" fmla="*/ 0 w 121"/>
                <a:gd name="T17" fmla="*/ 4 h 117"/>
                <a:gd name="T18" fmla="*/ 8 w 121"/>
                <a:gd name="T19" fmla="*/ 7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17"/>
                <a:gd name="T32" fmla="*/ 121 w 121"/>
                <a:gd name="T33" fmla="*/ 117 h 1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17">
                  <a:moveTo>
                    <a:pt x="8" y="7"/>
                  </a:moveTo>
                  <a:lnTo>
                    <a:pt x="0" y="7"/>
                  </a:lnTo>
                  <a:lnTo>
                    <a:pt x="115" y="117"/>
                  </a:lnTo>
                  <a:lnTo>
                    <a:pt x="121" y="111"/>
                  </a:lnTo>
                  <a:lnTo>
                    <a:pt x="6" y="2"/>
                  </a:lnTo>
                  <a:lnTo>
                    <a:pt x="0" y="4"/>
                  </a:lnTo>
                  <a:lnTo>
                    <a:pt x="6" y="2"/>
                  </a:lnTo>
                  <a:lnTo>
                    <a:pt x="2" y="0"/>
                  </a:lnTo>
                  <a:lnTo>
                    <a:pt x="0" y="4"/>
                  </a:lnTo>
                  <a:lnTo>
                    <a:pt x="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6" name="Freeform 709"/>
            <p:cNvSpPr>
              <a:spLocks/>
            </p:cNvSpPr>
            <p:nvPr/>
          </p:nvSpPr>
          <p:spPr bwMode="auto">
            <a:xfrm>
              <a:off x="4015" y="3058"/>
              <a:ext cx="66" cy="101"/>
            </a:xfrm>
            <a:custGeom>
              <a:avLst/>
              <a:gdLst>
                <a:gd name="T0" fmla="*/ 8 w 66"/>
                <a:gd name="T1" fmla="*/ 101 h 101"/>
                <a:gd name="T2" fmla="*/ 66 w 66"/>
                <a:gd name="T3" fmla="*/ 3 h 101"/>
                <a:gd name="T4" fmla="*/ 58 w 66"/>
                <a:gd name="T5" fmla="*/ 0 h 101"/>
                <a:gd name="T6" fmla="*/ 0 w 66"/>
                <a:gd name="T7" fmla="*/ 98 h 101"/>
                <a:gd name="T8" fmla="*/ 8 w 66"/>
                <a:gd name="T9" fmla="*/ 101 h 101"/>
                <a:gd name="T10" fmla="*/ 0 60000 65536"/>
                <a:gd name="T11" fmla="*/ 0 60000 65536"/>
                <a:gd name="T12" fmla="*/ 0 60000 65536"/>
                <a:gd name="T13" fmla="*/ 0 60000 65536"/>
                <a:gd name="T14" fmla="*/ 0 60000 65536"/>
                <a:gd name="T15" fmla="*/ 0 w 66"/>
                <a:gd name="T16" fmla="*/ 0 h 101"/>
                <a:gd name="T17" fmla="*/ 66 w 66"/>
                <a:gd name="T18" fmla="*/ 101 h 101"/>
              </a:gdLst>
              <a:ahLst/>
              <a:cxnLst>
                <a:cxn ang="T10">
                  <a:pos x="T0" y="T1"/>
                </a:cxn>
                <a:cxn ang="T11">
                  <a:pos x="T2" y="T3"/>
                </a:cxn>
                <a:cxn ang="T12">
                  <a:pos x="T4" y="T5"/>
                </a:cxn>
                <a:cxn ang="T13">
                  <a:pos x="T6" y="T7"/>
                </a:cxn>
                <a:cxn ang="T14">
                  <a:pos x="T8" y="T9"/>
                </a:cxn>
              </a:cxnLst>
              <a:rect l="T15" t="T16" r="T17" b="T18"/>
              <a:pathLst>
                <a:path w="66" h="101">
                  <a:moveTo>
                    <a:pt x="8" y="101"/>
                  </a:moveTo>
                  <a:lnTo>
                    <a:pt x="66" y="3"/>
                  </a:lnTo>
                  <a:lnTo>
                    <a:pt x="58" y="0"/>
                  </a:lnTo>
                  <a:lnTo>
                    <a:pt x="0" y="98"/>
                  </a:lnTo>
                  <a:lnTo>
                    <a:pt x="8"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47" name="Freeform 714"/>
            <p:cNvSpPr>
              <a:spLocks/>
            </p:cNvSpPr>
            <p:nvPr/>
          </p:nvSpPr>
          <p:spPr bwMode="auto">
            <a:xfrm>
              <a:off x="4714" y="3349"/>
              <a:ext cx="125" cy="123"/>
            </a:xfrm>
            <a:custGeom>
              <a:avLst/>
              <a:gdLst>
                <a:gd name="T0" fmla="*/ 0 w 125"/>
                <a:gd name="T1" fmla="*/ 45 h 123"/>
                <a:gd name="T2" fmla="*/ 44 w 125"/>
                <a:gd name="T3" fmla="*/ 45 h 123"/>
                <a:gd name="T4" fmla="*/ 44 w 125"/>
                <a:gd name="T5" fmla="*/ 0 h 123"/>
                <a:gd name="T6" fmla="*/ 80 w 125"/>
                <a:gd name="T7" fmla="*/ 0 h 123"/>
                <a:gd name="T8" fmla="*/ 80 w 125"/>
                <a:gd name="T9" fmla="*/ 45 h 123"/>
                <a:gd name="T10" fmla="*/ 125 w 125"/>
                <a:gd name="T11" fmla="*/ 45 h 123"/>
                <a:gd name="T12" fmla="*/ 125 w 125"/>
                <a:gd name="T13" fmla="*/ 81 h 123"/>
                <a:gd name="T14" fmla="*/ 80 w 125"/>
                <a:gd name="T15" fmla="*/ 81 h 123"/>
                <a:gd name="T16" fmla="*/ 80 w 125"/>
                <a:gd name="T17" fmla="*/ 123 h 123"/>
                <a:gd name="T18" fmla="*/ 44 w 125"/>
                <a:gd name="T19" fmla="*/ 123 h 123"/>
                <a:gd name="T20" fmla="*/ 44 w 125"/>
                <a:gd name="T21" fmla="*/ 81 h 123"/>
                <a:gd name="T22" fmla="*/ 0 w 125"/>
                <a:gd name="T23" fmla="*/ 81 h 123"/>
                <a:gd name="T24" fmla="*/ 0 w 125"/>
                <a:gd name="T25" fmla="*/ 45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5"/>
                <a:gd name="T40" fmla="*/ 0 h 123"/>
                <a:gd name="T41" fmla="*/ 125 w 125"/>
                <a:gd name="T42" fmla="*/ 123 h 1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5" h="123">
                  <a:moveTo>
                    <a:pt x="0" y="45"/>
                  </a:moveTo>
                  <a:lnTo>
                    <a:pt x="44" y="45"/>
                  </a:lnTo>
                  <a:lnTo>
                    <a:pt x="44" y="0"/>
                  </a:lnTo>
                  <a:lnTo>
                    <a:pt x="80" y="0"/>
                  </a:lnTo>
                  <a:lnTo>
                    <a:pt x="80" y="45"/>
                  </a:lnTo>
                  <a:lnTo>
                    <a:pt x="125" y="45"/>
                  </a:lnTo>
                  <a:lnTo>
                    <a:pt x="125" y="81"/>
                  </a:lnTo>
                  <a:lnTo>
                    <a:pt x="80" y="81"/>
                  </a:lnTo>
                  <a:lnTo>
                    <a:pt x="80" y="123"/>
                  </a:lnTo>
                  <a:lnTo>
                    <a:pt x="44" y="123"/>
                  </a:lnTo>
                  <a:lnTo>
                    <a:pt x="44" y="81"/>
                  </a:lnTo>
                  <a:lnTo>
                    <a:pt x="0" y="81"/>
                  </a:ln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sp>
        <p:nvSpPr>
          <p:cNvPr id="478" name="CasellaDiTesto 477"/>
          <p:cNvSpPr txBox="1"/>
          <p:nvPr/>
        </p:nvSpPr>
        <p:spPr>
          <a:xfrm>
            <a:off x="1776154" y="2530967"/>
            <a:ext cx="501066" cy="369332"/>
          </a:xfrm>
          <a:prstGeom prst="rect">
            <a:avLst/>
          </a:prstGeom>
          <a:noFill/>
        </p:spPr>
        <p:txBody>
          <a:bodyPr wrap="square" rtlCol="0">
            <a:spAutoFit/>
          </a:bodyPr>
          <a:lstStyle/>
          <a:p>
            <a:pPr algn="ctr" defTabSz="685800">
              <a:defRPr/>
            </a:pPr>
            <a:r>
              <a:rPr lang="it-IT" dirty="0">
                <a:solidFill>
                  <a:srgbClr val="009999"/>
                </a:solidFill>
                <a:latin typeface="Arial" panose="020B0604020202020204" pitchFamily="34" charset="0"/>
                <a:cs typeface="Arial" panose="020B0604020202020204" pitchFamily="34" charset="0"/>
              </a:rPr>
              <a:t>A</a:t>
            </a:r>
          </a:p>
        </p:txBody>
      </p:sp>
      <p:sp>
        <p:nvSpPr>
          <p:cNvPr id="479" name="CasellaDiTesto 478"/>
          <p:cNvSpPr txBox="1"/>
          <p:nvPr/>
        </p:nvSpPr>
        <p:spPr>
          <a:xfrm>
            <a:off x="4023101" y="2536815"/>
            <a:ext cx="501066" cy="369332"/>
          </a:xfrm>
          <a:prstGeom prst="rect">
            <a:avLst/>
          </a:prstGeom>
          <a:noFill/>
        </p:spPr>
        <p:txBody>
          <a:bodyPr wrap="square" rtlCol="0">
            <a:spAutoFit/>
          </a:bodyPr>
          <a:lstStyle/>
          <a:p>
            <a:pPr algn="ctr" defTabSz="685800">
              <a:defRPr/>
            </a:pPr>
            <a:r>
              <a:rPr lang="it-IT" dirty="0">
                <a:solidFill>
                  <a:srgbClr val="009999"/>
                </a:solidFill>
                <a:latin typeface="Arial" panose="020B0604020202020204" pitchFamily="34" charset="0"/>
                <a:cs typeface="Arial" panose="020B0604020202020204" pitchFamily="34" charset="0"/>
              </a:rPr>
              <a:t>B</a:t>
            </a:r>
          </a:p>
        </p:txBody>
      </p:sp>
      <p:sp>
        <p:nvSpPr>
          <p:cNvPr id="480" name="CasellaDiTesto 479"/>
          <p:cNvSpPr txBox="1"/>
          <p:nvPr/>
        </p:nvSpPr>
        <p:spPr>
          <a:xfrm>
            <a:off x="6982357" y="2528676"/>
            <a:ext cx="501066" cy="369332"/>
          </a:xfrm>
          <a:prstGeom prst="rect">
            <a:avLst/>
          </a:prstGeom>
          <a:noFill/>
        </p:spPr>
        <p:txBody>
          <a:bodyPr wrap="square" rtlCol="0">
            <a:spAutoFit/>
          </a:bodyPr>
          <a:lstStyle/>
          <a:p>
            <a:pPr algn="ctr" defTabSz="685800">
              <a:defRPr/>
            </a:pPr>
            <a:r>
              <a:rPr lang="it-IT" dirty="0">
                <a:solidFill>
                  <a:srgbClr val="009999"/>
                </a:solidFill>
                <a:latin typeface="Arial" panose="020B0604020202020204" pitchFamily="34" charset="0"/>
                <a:cs typeface="Arial" panose="020B0604020202020204" pitchFamily="34" charset="0"/>
              </a:rPr>
              <a:t>C</a:t>
            </a:r>
          </a:p>
        </p:txBody>
      </p:sp>
      <p:grpSp>
        <p:nvGrpSpPr>
          <p:cNvPr id="481" name="Group 16"/>
          <p:cNvGrpSpPr>
            <a:grpSpLocks noChangeAspect="1"/>
          </p:cNvGrpSpPr>
          <p:nvPr/>
        </p:nvGrpSpPr>
        <p:grpSpPr bwMode="auto">
          <a:xfrm>
            <a:off x="849264" y="3317629"/>
            <a:ext cx="2144316" cy="1753790"/>
            <a:chOff x="3831" y="1147"/>
            <a:chExt cx="1801" cy="1473"/>
          </a:xfrm>
        </p:grpSpPr>
        <p:grpSp>
          <p:nvGrpSpPr>
            <p:cNvPr id="482" name="Group 217"/>
            <p:cNvGrpSpPr>
              <a:grpSpLocks/>
            </p:cNvGrpSpPr>
            <p:nvPr/>
          </p:nvGrpSpPr>
          <p:grpSpPr bwMode="auto">
            <a:xfrm>
              <a:off x="3831" y="1505"/>
              <a:ext cx="173" cy="398"/>
              <a:chOff x="3831" y="1505"/>
              <a:chExt cx="173" cy="398"/>
            </a:xfrm>
          </p:grpSpPr>
          <p:sp>
            <p:nvSpPr>
              <p:cNvPr id="615" name="Freeform 91"/>
              <p:cNvSpPr>
                <a:spLocks/>
              </p:cNvSpPr>
              <p:nvPr/>
            </p:nvSpPr>
            <p:spPr bwMode="auto">
              <a:xfrm>
                <a:off x="3994" y="1505"/>
                <a:ext cx="10" cy="4"/>
              </a:xfrm>
              <a:custGeom>
                <a:avLst/>
                <a:gdLst>
                  <a:gd name="T0" fmla="*/ 4 w 10"/>
                  <a:gd name="T1" fmla="*/ 4 h 4"/>
                  <a:gd name="T2" fmla="*/ 4 w 10"/>
                  <a:gd name="T3" fmla="*/ 4 h 4"/>
                  <a:gd name="T4" fmla="*/ 2 w 10"/>
                  <a:gd name="T5" fmla="*/ 4 h 4"/>
                  <a:gd name="T6" fmla="*/ 2 w 10"/>
                  <a:gd name="T7" fmla="*/ 4 h 4"/>
                  <a:gd name="T8" fmla="*/ 0 w 10"/>
                  <a:gd name="T9" fmla="*/ 4 h 4"/>
                  <a:gd name="T10" fmla="*/ 0 w 10"/>
                  <a:gd name="T11" fmla="*/ 4 h 4"/>
                  <a:gd name="T12" fmla="*/ 0 w 10"/>
                  <a:gd name="T13" fmla="*/ 2 h 4"/>
                  <a:gd name="T14" fmla="*/ 0 w 10"/>
                  <a:gd name="T15" fmla="*/ 2 h 4"/>
                  <a:gd name="T16" fmla="*/ 0 w 10"/>
                  <a:gd name="T17" fmla="*/ 2 h 4"/>
                  <a:gd name="T18" fmla="*/ 0 w 10"/>
                  <a:gd name="T19" fmla="*/ 2 h 4"/>
                  <a:gd name="T20" fmla="*/ 0 w 10"/>
                  <a:gd name="T21" fmla="*/ 0 h 4"/>
                  <a:gd name="T22" fmla="*/ 0 w 10"/>
                  <a:gd name="T23" fmla="*/ 0 h 4"/>
                  <a:gd name="T24" fmla="*/ 0 w 10"/>
                  <a:gd name="T25" fmla="*/ 0 h 4"/>
                  <a:gd name="T26" fmla="*/ 2 w 10"/>
                  <a:gd name="T27" fmla="*/ 0 h 4"/>
                  <a:gd name="T28" fmla="*/ 2 w 10"/>
                  <a:gd name="T29" fmla="*/ 0 h 4"/>
                  <a:gd name="T30" fmla="*/ 4 w 10"/>
                  <a:gd name="T31" fmla="*/ 0 h 4"/>
                  <a:gd name="T32" fmla="*/ 4 w 10"/>
                  <a:gd name="T33" fmla="*/ 0 h 4"/>
                  <a:gd name="T34" fmla="*/ 6 w 10"/>
                  <a:gd name="T35" fmla="*/ 0 h 4"/>
                  <a:gd name="T36" fmla="*/ 6 w 10"/>
                  <a:gd name="T37" fmla="*/ 0 h 4"/>
                  <a:gd name="T38" fmla="*/ 8 w 10"/>
                  <a:gd name="T39" fmla="*/ 0 h 4"/>
                  <a:gd name="T40" fmla="*/ 8 w 10"/>
                  <a:gd name="T41" fmla="*/ 0 h 4"/>
                  <a:gd name="T42" fmla="*/ 8 w 10"/>
                  <a:gd name="T43" fmla="*/ 0 h 4"/>
                  <a:gd name="T44" fmla="*/ 8 w 10"/>
                  <a:gd name="T45" fmla="*/ 0 h 4"/>
                  <a:gd name="T46" fmla="*/ 10 w 10"/>
                  <a:gd name="T47" fmla="*/ 2 h 4"/>
                  <a:gd name="T48" fmla="*/ 10 w 10"/>
                  <a:gd name="T49" fmla="*/ 2 h 4"/>
                  <a:gd name="T50" fmla="*/ 10 w 10"/>
                  <a:gd name="T51" fmla="*/ 2 h 4"/>
                  <a:gd name="T52" fmla="*/ 8 w 10"/>
                  <a:gd name="T53" fmla="*/ 2 h 4"/>
                  <a:gd name="T54" fmla="*/ 8 w 10"/>
                  <a:gd name="T55" fmla="*/ 4 h 4"/>
                  <a:gd name="T56" fmla="*/ 8 w 10"/>
                  <a:gd name="T57" fmla="*/ 4 h 4"/>
                  <a:gd name="T58" fmla="*/ 8 w 10"/>
                  <a:gd name="T59" fmla="*/ 4 h 4"/>
                  <a:gd name="T60" fmla="*/ 6 w 10"/>
                  <a:gd name="T61" fmla="*/ 4 h 4"/>
                  <a:gd name="T62" fmla="*/ 6 w 10"/>
                  <a:gd name="T63" fmla="*/ 4 h 4"/>
                  <a:gd name="T64" fmla="*/ 4 w 10"/>
                  <a:gd name="T65" fmla="*/ 4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
                  <a:gd name="T100" fmla="*/ 0 h 4"/>
                  <a:gd name="T101" fmla="*/ 10 w 10"/>
                  <a:gd name="T102" fmla="*/ 4 h 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 h="4">
                    <a:moveTo>
                      <a:pt x="4" y="4"/>
                    </a:moveTo>
                    <a:lnTo>
                      <a:pt x="4" y="4"/>
                    </a:lnTo>
                    <a:lnTo>
                      <a:pt x="2" y="4"/>
                    </a:lnTo>
                    <a:lnTo>
                      <a:pt x="0" y="4"/>
                    </a:lnTo>
                    <a:lnTo>
                      <a:pt x="0" y="2"/>
                    </a:lnTo>
                    <a:lnTo>
                      <a:pt x="0" y="0"/>
                    </a:lnTo>
                    <a:lnTo>
                      <a:pt x="2" y="0"/>
                    </a:lnTo>
                    <a:lnTo>
                      <a:pt x="4" y="0"/>
                    </a:lnTo>
                    <a:lnTo>
                      <a:pt x="6" y="0"/>
                    </a:lnTo>
                    <a:lnTo>
                      <a:pt x="8" y="0"/>
                    </a:lnTo>
                    <a:lnTo>
                      <a:pt x="10" y="2"/>
                    </a:lnTo>
                    <a:lnTo>
                      <a:pt x="8" y="2"/>
                    </a:lnTo>
                    <a:lnTo>
                      <a:pt x="8" y="4"/>
                    </a:lnTo>
                    <a:lnTo>
                      <a:pt x="6" y="4"/>
                    </a:ln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6" name="Freeform 157"/>
              <p:cNvSpPr>
                <a:spLocks/>
              </p:cNvSpPr>
              <p:nvPr/>
            </p:nvSpPr>
            <p:spPr bwMode="auto">
              <a:xfrm>
                <a:off x="3915" y="1897"/>
                <a:ext cx="10" cy="6"/>
              </a:xfrm>
              <a:custGeom>
                <a:avLst/>
                <a:gdLst>
                  <a:gd name="T0" fmla="*/ 6 w 10"/>
                  <a:gd name="T1" fmla="*/ 0 h 6"/>
                  <a:gd name="T2" fmla="*/ 4 w 10"/>
                  <a:gd name="T3" fmla="*/ 2 h 6"/>
                  <a:gd name="T4" fmla="*/ 4 w 10"/>
                  <a:gd name="T5" fmla="*/ 2 h 6"/>
                  <a:gd name="T6" fmla="*/ 4 w 10"/>
                  <a:gd name="T7" fmla="*/ 2 h 6"/>
                  <a:gd name="T8" fmla="*/ 2 w 10"/>
                  <a:gd name="T9" fmla="*/ 2 h 6"/>
                  <a:gd name="T10" fmla="*/ 2 w 10"/>
                  <a:gd name="T11" fmla="*/ 2 h 6"/>
                  <a:gd name="T12" fmla="*/ 2 w 10"/>
                  <a:gd name="T13" fmla="*/ 2 h 6"/>
                  <a:gd name="T14" fmla="*/ 2 w 10"/>
                  <a:gd name="T15" fmla="*/ 4 h 6"/>
                  <a:gd name="T16" fmla="*/ 0 w 10"/>
                  <a:gd name="T17" fmla="*/ 4 h 6"/>
                  <a:gd name="T18" fmla="*/ 2 w 10"/>
                  <a:gd name="T19" fmla="*/ 4 h 6"/>
                  <a:gd name="T20" fmla="*/ 2 w 10"/>
                  <a:gd name="T21" fmla="*/ 4 h 6"/>
                  <a:gd name="T22" fmla="*/ 2 w 10"/>
                  <a:gd name="T23" fmla="*/ 4 h 6"/>
                  <a:gd name="T24" fmla="*/ 2 w 10"/>
                  <a:gd name="T25" fmla="*/ 6 h 6"/>
                  <a:gd name="T26" fmla="*/ 4 w 10"/>
                  <a:gd name="T27" fmla="*/ 6 h 6"/>
                  <a:gd name="T28" fmla="*/ 4 w 10"/>
                  <a:gd name="T29" fmla="*/ 6 h 6"/>
                  <a:gd name="T30" fmla="*/ 4 w 10"/>
                  <a:gd name="T31" fmla="*/ 6 h 6"/>
                  <a:gd name="T32" fmla="*/ 6 w 10"/>
                  <a:gd name="T33" fmla="*/ 6 h 6"/>
                  <a:gd name="T34" fmla="*/ 6 w 10"/>
                  <a:gd name="T35" fmla="*/ 6 h 6"/>
                  <a:gd name="T36" fmla="*/ 8 w 10"/>
                  <a:gd name="T37" fmla="*/ 6 h 6"/>
                  <a:gd name="T38" fmla="*/ 8 w 10"/>
                  <a:gd name="T39" fmla="*/ 6 h 6"/>
                  <a:gd name="T40" fmla="*/ 10 w 10"/>
                  <a:gd name="T41" fmla="*/ 6 h 6"/>
                  <a:gd name="T42" fmla="*/ 10 w 10"/>
                  <a:gd name="T43" fmla="*/ 4 h 6"/>
                  <a:gd name="T44" fmla="*/ 10 w 10"/>
                  <a:gd name="T45" fmla="*/ 4 h 6"/>
                  <a:gd name="T46" fmla="*/ 10 w 10"/>
                  <a:gd name="T47" fmla="*/ 4 h 6"/>
                  <a:gd name="T48" fmla="*/ 10 w 10"/>
                  <a:gd name="T49" fmla="*/ 4 h 6"/>
                  <a:gd name="T50" fmla="*/ 10 w 10"/>
                  <a:gd name="T51" fmla="*/ 4 h 6"/>
                  <a:gd name="T52" fmla="*/ 10 w 10"/>
                  <a:gd name="T53" fmla="*/ 2 h 6"/>
                  <a:gd name="T54" fmla="*/ 10 w 10"/>
                  <a:gd name="T55" fmla="*/ 2 h 6"/>
                  <a:gd name="T56" fmla="*/ 10 w 10"/>
                  <a:gd name="T57" fmla="*/ 2 h 6"/>
                  <a:gd name="T58" fmla="*/ 8 w 10"/>
                  <a:gd name="T59" fmla="*/ 2 h 6"/>
                  <a:gd name="T60" fmla="*/ 8 w 10"/>
                  <a:gd name="T61" fmla="*/ 2 h 6"/>
                  <a:gd name="T62" fmla="*/ 6 w 10"/>
                  <a:gd name="T63" fmla="*/ 2 h 6"/>
                  <a:gd name="T64" fmla="*/ 6 w 10"/>
                  <a:gd name="T65" fmla="*/ 0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
                  <a:gd name="T100" fmla="*/ 0 h 6"/>
                  <a:gd name="T101" fmla="*/ 10 w 1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 h="6">
                    <a:moveTo>
                      <a:pt x="6" y="0"/>
                    </a:moveTo>
                    <a:lnTo>
                      <a:pt x="4" y="2"/>
                    </a:lnTo>
                    <a:lnTo>
                      <a:pt x="2" y="2"/>
                    </a:lnTo>
                    <a:lnTo>
                      <a:pt x="2" y="4"/>
                    </a:lnTo>
                    <a:lnTo>
                      <a:pt x="0" y="4"/>
                    </a:lnTo>
                    <a:lnTo>
                      <a:pt x="2" y="4"/>
                    </a:lnTo>
                    <a:lnTo>
                      <a:pt x="2" y="6"/>
                    </a:lnTo>
                    <a:lnTo>
                      <a:pt x="4" y="6"/>
                    </a:lnTo>
                    <a:lnTo>
                      <a:pt x="6" y="6"/>
                    </a:lnTo>
                    <a:lnTo>
                      <a:pt x="8" y="6"/>
                    </a:lnTo>
                    <a:lnTo>
                      <a:pt x="10" y="6"/>
                    </a:lnTo>
                    <a:lnTo>
                      <a:pt x="10" y="4"/>
                    </a:lnTo>
                    <a:lnTo>
                      <a:pt x="10" y="2"/>
                    </a:lnTo>
                    <a:lnTo>
                      <a:pt x="8" y="2"/>
                    </a:lnTo>
                    <a:lnTo>
                      <a:pt x="6"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7" name="Freeform 165"/>
              <p:cNvSpPr>
                <a:spLocks/>
              </p:cNvSpPr>
              <p:nvPr/>
            </p:nvSpPr>
            <p:spPr bwMode="auto">
              <a:xfrm>
                <a:off x="3908" y="1891"/>
                <a:ext cx="19" cy="4"/>
              </a:xfrm>
              <a:custGeom>
                <a:avLst/>
                <a:gdLst>
                  <a:gd name="T0" fmla="*/ 0 w 19"/>
                  <a:gd name="T1" fmla="*/ 0 h 4"/>
                  <a:gd name="T2" fmla="*/ 11 w 19"/>
                  <a:gd name="T3" fmla="*/ 2 h 4"/>
                  <a:gd name="T4" fmla="*/ 19 w 19"/>
                  <a:gd name="T5" fmla="*/ 4 h 4"/>
                  <a:gd name="T6" fmla="*/ 9 w 19"/>
                  <a:gd name="T7" fmla="*/ 0 h 4"/>
                  <a:gd name="T8" fmla="*/ 0 w 19"/>
                  <a:gd name="T9" fmla="*/ 0 h 4"/>
                  <a:gd name="T10" fmla="*/ 0 60000 65536"/>
                  <a:gd name="T11" fmla="*/ 0 60000 65536"/>
                  <a:gd name="T12" fmla="*/ 0 60000 65536"/>
                  <a:gd name="T13" fmla="*/ 0 60000 65536"/>
                  <a:gd name="T14" fmla="*/ 0 60000 65536"/>
                  <a:gd name="T15" fmla="*/ 0 w 19"/>
                  <a:gd name="T16" fmla="*/ 0 h 4"/>
                  <a:gd name="T17" fmla="*/ 19 w 19"/>
                  <a:gd name="T18" fmla="*/ 4 h 4"/>
                </a:gdLst>
                <a:ahLst/>
                <a:cxnLst>
                  <a:cxn ang="T10">
                    <a:pos x="T0" y="T1"/>
                  </a:cxn>
                  <a:cxn ang="T11">
                    <a:pos x="T2" y="T3"/>
                  </a:cxn>
                  <a:cxn ang="T12">
                    <a:pos x="T4" y="T5"/>
                  </a:cxn>
                  <a:cxn ang="T13">
                    <a:pos x="T6" y="T7"/>
                  </a:cxn>
                  <a:cxn ang="T14">
                    <a:pos x="T8" y="T9"/>
                  </a:cxn>
                </a:cxnLst>
                <a:rect l="T15" t="T16" r="T17" b="T18"/>
                <a:pathLst>
                  <a:path w="19" h="4">
                    <a:moveTo>
                      <a:pt x="0" y="0"/>
                    </a:moveTo>
                    <a:lnTo>
                      <a:pt x="11" y="2"/>
                    </a:lnTo>
                    <a:lnTo>
                      <a:pt x="19" y="4"/>
                    </a:lnTo>
                    <a:lnTo>
                      <a:pt x="9"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8" name="Freeform 201"/>
              <p:cNvSpPr>
                <a:spLocks/>
              </p:cNvSpPr>
              <p:nvPr/>
            </p:nvSpPr>
            <p:spPr bwMode="auto">
              <a:xfrm>
                <a:off x="3831" y="1669"/>
                <a:ext cx="25" cy="55"/>
              </a:xfrm>
              <a:custGeom>
                <a:avLst/>
                <a:gdLst>
                  <a:gd name="T0" fmla="*/ 8 w 25"/>
                  <a:gd name="T1" fmla="*/ 55 h 55"/>
                  <a:gd name="T2" fmla="*/ 9 w 25"/>
                  <a:gd name="T3" fmla="*/ 55 h 55"/>
                  <a:gd name="T4" fmla="*/ 9 w 25"/>
                  <a:gd name="T5" fmla="*/ 53 h 55"/>
                  <a:gd name="T6" fmla="*/ 11 w 25"/>
                  <a:gd name="T7" fmla="*/ 53 h 55"/>
                  <a:gd name="T8" fmla="*/ 13 w 25"/>
                  <a:gd name="T9" fmla="*/ 53 h 55"/>
                  <a:gd name="T10" fmla="*/ 15 w 25"/>
                  <a:gd name="T11" fmla="*/ 53 h 55"/>
                  <a:gd name="T12" fmla="*/ 17 w 25"/>
                  <a:gd name="T13" fmla="*/ 53 h 55"/>
                  <a:gd name="T14" fmla="*/ 17 w 25"/>
                  <a:gd name="T15" fmla="*/ 51 h 55"/>
                  <a:gd name="T16" fmla="*/ 19 w 25"/>
                  <a:gd name="T17" fmla="*/ 51 h 55"/>
                  <a:gd name="T18" fmla="*/ 21 w 25"/>
                  <a:gd name="T19" fmla="*/ 51 h 55"/>
                  <a:gd name="T20" fmla="*/ 23 w 25"/>
                  <a:gd name="T21" fmla="*/ 49 h 55"/>
                  <a:gd name="T22" fmla="*/ 23 w 25"/>
                  <a:gd name="T23" fmla="*/ 48 h 55"/>
                  <a:gd name="T24" fmla="*/ 25 w 25"/>
                  <a:gd name="T25" fmla="*/ 44 h 55"/>
                  <a:gd name="T26" fmla="*/ 25 w 25"/>
                  <a:gd name="T27" fmla="*/ 38 h 55"/>
                  <a:gd name="T28" fmla="*/ 23 w 25"/>
                  <a:gd name="T29" fmla="*/ 34 h 55"/>
                  <a:gd name="T30" fmla="*/ 23 w 25"/>
                  <a:gd name="T31" fmla="*/ 28 h 55"/>
                  <a:gd name="T32" fmla="*/ 23 w 25"/>
                  <a:gd name="T33" fmla="*/ 23 h 55"/>
                  <a:gd name="T34" fmla="*/ 23 w 25"/>
                  <a:gd name="T35" fmla="*/ 19 h 55"/>
                  <a:gd name="T36" fmla="*/ 23 w 25"/>
                  <a:gd name="T37" fmla="*/ 13 h 55"/>
                  <a:gd name="T38" fmla="*/ 23 w 25"/>
                  <a:gd name="T39" fmla="*/ 7 h 55"/>
                  <a:gd name="T40" fmla="*/ 23 w 25"/>
                  <a:gd name="T41" fmla="*/ 5 h 55"/>
                  <a:gd name="T42" fmla="*/ 23 w 25"/>
                  <a:gd name="T43" fmla="*/ 3 h 55"/>
                  <a:gd name="T44" fmla="*/ 21 w 25"/>
                  <a:gd name="T45" fmla="*/ 1 h 55"/>
                  <a:gd name="T46" fmla="*/ 19 w 25"/>
                  <a:gd name="T47" fmla="*/ 0 h 55"/>
                  <a:gd name="T48" fmla="*/ 17 w 25"/>
                  <a:gd name="T49" fmla="*/ 0 h 55"/>
                  <a:gd name="T50" fmla="*/ 17 w 25"/>
                  <a:gd name="T51" fmla="*/ 0 h 55"/>
                  <a:gd name="T52" fmla="*/ 15 w 25"/>
                  <a:gd name="T53" fmla="*/ 0 h 55"/>
                  <a:gd name="T54" fmla="*/ 13 w 25"/>
                  <a:gd name="T55" fmla="*/ 0 h 55"/>
                  <a:gd name="T56" fmla="*/ 11 w 25"/>
                  <a:gd name="T57" fmla="*/ 0 h 55"/>
                  <a:gd name="T58" fmla="*/ 9 w 25"/>
                  <a:gd name="T59" fmla="*/ 0 h 55"/>
                  <a:gd name="T60" fmla="*/ 9 w 25"/>
                  <a:gd name="T61" fmla="*/ 0 h 55"/>
                  <a:gd name="T62" fmla="*/ 8 w 25"/>
                  <a:gd name="T63" fmla="*/ 0 h 55"/>
                  <a:gd name="T64" fmla="*/ 6 w 25"/>
                  <a:gd name="T65" fmla="*/ 0 h 55"/>
                  <a:gd name="T66" fmla="*/ 2 w 25"/>
                  <a:gd name="T67" fmla="*/ 0 h 55"/>
                  <a:gd name="T68" fmla="*/ 2 w 25"/>
                  <a:gd name="T69" fmla="*/ 1 h 55"/>
                  <a:gd name="T70" fmla="*/ 0 w 25"/>
                  <a:gd name="T71" fmla="*/ 3 h 55"/>
                  <a:gd name="T72" fmla="*/ 0 w 25"/>
                  <a:gd name="T73" fmla="*/ 7 h 55"/>
                  <a:gd name="T74" fmla="*/ 0 w 25"/>
                  <a:gd name="T75" fmla="*/ 13 h 55"/>
                  <a:gd name="T76" fmla="*/ 0 w 25"/>
                  <a:gd name="T77" fmla="*/ 19 h 55"/>
                  <a:gd name="T78" fmla="*/ 0 w 25"/>
                  <a:gd name="T79" fmla="*/ 25 h 55"/>
                  <a:gd name="T80" fmla="*/ 0 w 25"/>
                  <a:gd name="T81" fmla="*/ 30 h 55"/>
                  <a:gd name="T82" fmla="*/ 0 w 25"/>
                  <a:gd name="T83" fmla="*/ 36 h 55"/>
                  <a:gd name="T84" fmla="*/ 0 w 25"/>
                  <a:gd name="T85" fmla="*/ 42 h 55"/>
                  <a:gd name="T86" fmla="*/ 0 w 25"/>
                  <a:gd name="T87" fmla="*/ 48 h 55"/>
                  <a:gd name="T88" fmla="*/ 0 w 25"/>
                  <a:gd name="T89" fmla="*/ 53 h 55"/>
                  <a:gd name="T90" fmla="*/ 2 w 25"/>
                  <a:gd name="T91" fmla="*/ 53 h 55"/>
                  <a:gd name="T92" fmla="*/ 2 w 25"/>
                  <a:gd name="T93" fmla="*/ 55 h 55"/>
                  <a:gd name="T94" fmla="*/ 6 w 25"/>
                  <a:gd name="T95" fmla="*/ 55 h 5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
                  <a:gd name="T145" fmla="*/ 0 h 55"/>
                  <a:gd name="T146" fmla="*/ 25 w 25"/>
                  <a:gd name="T147" fmla="*/ 55 h 5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 h="55">
                    <a:moveTo>
                      <a:pt x="6" y="55"/>
                    </a:moveTo>
                    <a:lnTo>
                      <a:pt x="8" y="55"/>
                    </a:lnTo>
                    <a:lnTo>
                      <a:pt x="9" y="55"/>
                    </a:lnTo>
                    <a:lnTo>
                      <a:pt x="9" y="53"/>
                    </a:lnTo>
                    <a:lnTo>
                      <a:pt x="11" y="53"/>
                    </a:lnTo>
                    <a:lnTo>
                      <a:pt x="13" y="53"/>
                    </a:lnTo>
                    <a:lnTo>
                      <a:pt x="15" y="53"/>
                    </a:lnTo>
                    <a:lnTo>
                      <a:pt x="17" y="53"/>
                    </a:lnTo>
                    <a:lnTo>
                      <a:pt x="17" y="51"/>
                    </a:lnTo>
                    <a:lnTo>
                      <a:pt x="19" y="51"/>
                    </a:lnTo>
                    <a:lnTo>
                      <a:pt x="21" y="51"/>
                    </a:lnTo>
                    <a:lnTo>
                      <a:pt x="23" y="49"/>
                    </a:lnTo>
                    <a:lnTo>
                      <a:pt x="23" y="48"/>
                    </a:lnTo>
                    <a:lnTo>
                      <a:pt x="25" y="46"/>
                    </a:lnTo>
                    <a:lnTo>
                      <a:pt x="25" y="44"/>
                    </a:lnTo>
                    <a:lnTo>
                      <a:pt x="25" y="42"/>
                    </a:lnTo>
                    <a:lnTo>
                      <a:pt x="25" y="38"/>
                    </a:lnTo>
                    <a:lnTo>
                      <a:pt x="25" y="36"/>
                    </a:lnTo>
                    <a:lnTo>
                      <a:pt x="23" y="34"/>
                    </a:lnTo>
                    <a:lnTo>
                      <a:pt x="23" y="30"/>
                    </a:lnTo>
                    <a:lnTo>
                      <a:pt x="23" y="28"/>
                    </a:lnTo>
                    <a:lnTo>
                      <a:pt x="23" y="26"/>
                    </a:lnTo>
                    <a:lnTo>
                      <a:pt x="23" y="23"/>
                    </a:lnTo>
                    <a:lnTo>
                      <a:pt x="23" y="21"/>
                    </a:lnTo>
                    <a:lnTo>
                      <a:pt x="23" y="19"/>
                    </a:lnTo>
                    <a:lnTo>
                      <a:pt x="23" y="15"/>
                    </a:lnTo>
                    <a:lnTo>
                      <a:pt x="23" y="13"/>
                    </a:lnTo>
                    <a:lnTo>
                      <a:pt x="23" y="11"/>
                    </a:lnTo>
                    <a:lnTo>
                      <a:pt x="23" y="7"/>
                    </a:lnTo>
                    <a:lnTo>
                      <a:pt x="23" y="5"/>
                    </a:lnTo>
                    <a:lnTo>
                      <a:pt x="23" y="3"/>
                    </a:lnTo>
                    <a:lnTo>
                      <a:pt x="23" y="1"/>
                    </a:lnTo>
                    <a:lnTo>
                      <a:pt x="21" y="1"/>
                    </a:lnTo>
                    <a:lnTo>
                      <a:pt x="19" y="0"/>
                    </a:lnTo>
                    <a:lnTo>
                      <a:pt x="17" y="0"/>
                    </a:lnTo>
                    <a:lnTo>
                      <a:pt x="15" y="0"/>
                    </a:lnTo>
                    <a:lnTo>
                      <a:pt x="13" y="0"/>
                    </a:lnTo>
                    <a:lnTo>
                      <a:pt x="11" y="0"/>
                    </a:lnTo>
                    <a:lnTo>
                      <a:pt x="9" y="0"/>
                    </a:lnTo>
                    <a:lnTo>
                      <a:pt x="8" y="0"/>
                    </a:lnTo>
                    <a:lnTo>
                      <a:pt x="6" y="0"/>
                    </a:lnTo>
                    <a:lnTo>
                      <a:pt x="4" y="0"/>
                    </a:lnTo>
                    <a:lnTo>
                      <a:pt x="2" y="0"/>
                    </a:lnTo>
                    <a:lnTo>
                      <a:pt x="2" y="1"/>
                    </a:lnTo>
                    <a:lnTo>
                      <a:pt x="0" y="1"/>
                    </a:lnTo>
                    <a:lnTo>
                      <a:pt x="0" y="3"/>
                    </a:lnTo>
                    <a:lnTo>
                      <a:pt x="0" y="7"/>
                    </a:lnTo>
                    <a:lnTo>
                      <a:pt x="0" y="9"/>
                    </a:lnTo>
                    <a:lnTo>
                      <a:pt x="0" y="13"/>
                    </a:lnTo>
                    <a:lnTo>
                      <a:pt x="0" y="15"/>
                    </a:lnTo>
                    <a:lnTo>
                      <a:pt x="0" y="19"/>
                    </a:lnTo>
                    <a:lnTo>
                      <a:pt x="0" y="21"/>
                    </a:lnTo>
                    <a:lnTo>
                      <a:pt x="0" y="25"/>
                    </a:lnTo>
                    <a:lnTo>
                      <a:pt x="0" y="28"/>
                    </a:lnTo>
                    <a:lnTo>
                      <a:pt x="0" y="30"/>
                    </a:lnTo>
                    <a:lnTo>
                      <a:pt x="0" y="34"/>
                    </a:lnTo>
                    <a:lnTo>
                      <a:pt x="0" y="36"/>
                    </a:lnTo>
                    <a:lnTo>
                      <a:pt x="0" y="40"/>
                    </a:lnTo>
                    <a:lnTo>
                      <a:pt x="0" y="42"/>
                    </a:lnTo>
                    <a:lnTo>
                      <a:pt x="0" y="46"/>
                    </a:lnTo>
                    <a:lnTo>
                      <a:pt x="0" y="48"/>
                    </a:lnTo>
                    <a:lnTo>
                      <a:pt x="0" y="51"/>
                    </a:lnTo>
                    <a:lnTo>
                      <a:pt x="0" y="53"/>
                    </a:lnTo>
                    <a:lnTo>
                      <a:pt x="2" y="53"/>
                    </a:lnTo>
                    <a:lnTo>
                      <a:pt x="2" y="55"/>
                    </a:lnTo>
                    <a:lnTo>
                      <a:pt x="4" y="55"/>
                    </a:lnTo>
                    <a:lnTo>
                      <a:pt x="6"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sp>
          <p:nvSpPr>
            <p:cNvPr id="483" name="Freeform 219"/>
            <p:cNvSpPr>
              <a:spLocks/>
            </p:cNvSpPr>
            <p:nvPr/>
          </p:nvSpPr>
          <p:spPr bwMode="auto">
            <a:xfrm>
              <a:off x="4376" y="1425"/>
              <a:ext cx="584" cy="503"/>
            </a:xfrm>
            <a:custGeom>
              <a:avLst/>
              <a:gdLst>
                <a:gd name="T0" fmla="*/ 300 w 584"/>
                <a:gd name="T1" fmla="*/ 0 h 503"/>
                <a:gd name="T2" fmla="*/ 0 w 584"/>
                <a:gd name="T3" fmla="*/ 0 h 503"/>
                <a:gd name="T4" fmla="*/ 0 w 584"/>
                <a:gd name="T5" fmla="*/ 109 h 503"/>
                <a:gd name="T6" fmla="*/ 194 w 584"/>
                <a:gd name="T7" fmla="*/ 109 h 503"/>
                <a:gd name="T8" fmla="*/ 196 w 584"/>
                <a:gd name="T9" fmla="*/ 109 h 503"/>
                <a:gd name="T10" fmla="*/ 202 w 584"/>
                <a:gd name="T11" fmla="*/ 111 h 503"/>
                <a:gd name="T12" fmla="*/ 210 w 584"/>
                <a:gd name="T13" fmla="*/ 115 h 503"/>
                <a:gd name="T14" fmla="*/ 219 w 584"/>
                <a:gd name="T15" fmla="*/ 119 h 503"/>
                <a:gd name="T16" fmla="*/ 227 w 584"/>
                <a:gd name="T17" fmla="*/ 127 h 503"/>
                <a:gd name="T18" fmla="*/ 237 w 584"/>
                <a:gd name="T19" fmla="*/ 136 h 503"/>
                <a:gd name="T20" fmla="*/ 240 w 584"/>
                <a:gd name="T21" fmla="*/ 146 h 503"/>
                <a:gd name="T22" fmla="*/ 244 w 584"/>
                <a:gd name="T23" fmla="*/ 159 h 503"/>
                <a:gd name="T24" fmla="*/ 256 w 584"/>
                <a:gd name="T25" fmla="*/ 397 h 503"/>
                <a:gd name="T26" fmla="*/ 256 w 584"/>
                <a:gd name="T27" fmla="*/ 445 h 503"/>
                <a:gd name="T28" fmla="*/ 235 w 584"/>
                <a:gd name="T29" fmla="*/ 503 h 503"/>
                <a:gd name="T30" fmla="*/ 584 w 584"/>
                <a:gd name="T31" fmla="*/ 501 h 503"/>
                <a:gd name="T32" fmla="*/ 584 w 584"/>
                <a:gd name="T33" fmla="*/ 102 h 503"/>
                <a:gd name="T34" fmla="*/ 582 w 584"/>
                <a:gd name="T35" fmla="*/ 84 h 503"/>
                <a:gd name="T36" fmla="*/ 578 w 584"/>
                <a:gd name="T37" fmla="*/ 67 h 503"/>
                <a:gd name="T38" fmla="*/ 571 w 584"/>
                <a:gd name="T39" fmla="*/ 52 h 503"/>
                <a:gd name="T40" fmla="*/ 561 w 584"/>
                <a:gd name="T41" fmla="*/ 38 h 503"/>
                <a:gd name="T42" fmla="*/ 550 w 584"/>
                <a:gd name="T43" fmla="*/ 27 h 503"/>
                <a:gd name="T44" fmla="*/ 534 w 584"/>
                <a:gd name="T45" fmla="*/ 19 h 503"/>
                <a:gd name="T46" fmla="*/ 519 w 584"/>
                <a:gd name="T47" fmla="*/ 13 h 503"/>
                <a:gd name="T48" fmla="*/ 500 w 584"/>
                <a:gd name="T49" fmla="*/ 11 h 503"/>
                <a:gd name="T50" fmla="*/ 333 w 584"/>
                <a:gd name="T51" fmla="*/ 11 h 503"/>
                <a:gd name="T52" fmla="*/ 331 w 584"/>
                <a:gd name="T53" fmla="*/ 11 h 503"/>
                <a:gd name="T54" fmla="*/ 329 w 584"/>
                <a:gd name="T55" fmla="*/ 11 h 503"/>
                <a:gd name="T56" fmla="*/ 325 w 584"/>
                <a:gd name="T57" fmla="*/ 9 h 503"/>
                <a:gd name="T58" fmla="*/ 319 w 584"/>
                <a:gd name="T59" fmla="*/ 9 h 503"/>
                <a:gd name="T60" fmla="*/ 315 w 584"/>
                <a:gd name="T61" fmla="*/ 8 h 503"/>
                <a:gd name="T62" fmla="*/ 310 w 584"/>
                <a:gd name="T63" fmla="*/ 6 h 503"/>
                <a:gd name="T64" fmla="*/ 306 w 584"/>
                <a:gd name="T65" fmla="*/ 2 h 503"/>
                <a:gd name="T66" fmla="*/ 300 w 584"/>
                <a:gd name="T67" fmla="*/ 0 h 5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84"/>
                <a:gd name="T103" fmla="*/ 0 h 503"/>
                <a:gd name="T104" fmla="*/ 584 w 584"/>
                <a:gd name="T105" fmla="*/ 503 h 5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84" h="503">
                  <a:moveTo>
                    <a:pt x="300" y="0"/>
                  </a:moveTo>
                  <a:lnTo>
                    <a:pt x="0" y="0"/>
                  </a:lnTo>
                  <a:lnTo>
                    <a:pt x="0" y="109"/>
                  </a:lnTo>
                  <a:lnTo>
                    <a:pt x="194" y="109"/>
                  </a:lnTo>
                  <a:lnTo>
                    <a:pt x="196" y="109"/>
                  </a:lnTo>
                  <a:lnTo>
                    <a:pt x="202" y="111"/>
                  </a:lnTo>
                  <a:lnTo>
                    <a:pt x="210" y="115"/>
                  </a:lnTo>
                  <a:lnTo>
                    <a:pt x="219" y="119"/>
                  </a:lnTo>
                  <a:lnTo>
                    <a:pt x="227" y="127"/>
                  </a:lnTo>
                  <a:lnTo>
                    <a:pt x="237" y="136"/>
                  </a:lnTo>
                  <a:lnTo>
                    <a:pt x="240" y="146"/>
                  </a:lnTo>
                  <a:lnTo>
                    <a:pt x="244" y="159"/>
                  </a:lnTo>
                  <a:lnTo>
                    <a:pt x="256" y="397"/>
                  </a:lnTo>
                  <a:lnTo>
                    <a:pt x="256" y="445"/>
                  </a:lnTo>
                  <a:lnTo>
                    <a:pt x="235" y="503"/>
                  </a:lnTo>
                  <a:lnTo>
                    <a:pt x="584" y="501"/>
                  </a:lnTo>
                  <a:lnTo>
                    <a:pt x="584" y="102"/>
                  </a:lnTo>
                  <a:lnTo>
                    <a:pt x="582" y="84"/>
                  </a:lnTo>
                  <a:lnTo>
                    <a:pt x="578" y="67"/>
                  </a:lnTo>
                  <a:lnTo>
                    <a:pt x="571" y="52"/>
                  </a:lnTo>
                  <a:lnTo>
                    <a:pt x="561" y="38"/>
                  </a:lnTo>
                  <a:lnTo>
                    <a:pt x="550" y="27"/>
                  </a:lnTo>
                  <a:lnTo>
                    <a:pt x="534" y="19"/>
                  </a:lnTo>
                  <a:lnTo>
                    <a:pt x="519" y="13"/>
                  </a:lnTo>
                  <a:lnTo>
                    <a:pt x="500" y="11"/>
                  </a:lnTo>
                  <a:lnTo>
                    <a:pt x="333" y="11"/>
                  </a:lnTo>
                  <a:lnTo>
                    <a:pt x="331" y="11"/>
                  </a:lnTo>
                  <a:lnTo>
                    <a:pt x="329" y="11"/>
                  </a:lnTo>
                  <a:lnTo>
                    <a:pt x="325" y="9"/>
                  </a:lnTo>
                  <a:lnTo>
                    <a:pt x="319" y="9"/>
                  </a:lnTo>
                  <a:lnTo>
                    <a:pt x="315" y="8"/>
                  </a:lnTo>
                  <a:lnTo>
                    <a:pt x="310" y="6"/>
                  </a:lnTo>
                  <a:lnTo>
                    <a:pt x="306" y="2"/>
                  </a:lnTo>
                  <a:lnTo>
                    <a:pt x="300" y="0"/>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4" name="Freeform 220"/>
            <p:cNvSpPr>
              <a:spLocks/>
            </p:cNvSpPr>
            <p:nvPr/>
          </p:nvSpPr>
          <p:spPr bwMode="auto">
            <a:xfrm>
              <a:off x="4372" y="1421"/>
              <a:ext cx="304" cy="8"/>
            </a:xfrm>
            <a:custGeom>
              <a:avLst/>
              <a:gdLst>
                <a:gd name="T0" fmla="*/ 8 w 304"/>
                <a:gd name="T1" fmla="*/ 4 h 8"/>
                <a:gd name="T2" fmla="*/ 4 w 304"/>
                <a:gd name="T3" fmla="*/ 8 h 8"/>
                <a:gd name="T4" fmla="*/ 304 w 304"/>
                <a:gd name="T5" fmla="*/ 8 h 8"/>
                <a:gd name="T6" fmla="*/ 304 w 304"/>
                <a:gd name="T7" fmla="*/ 0 h 8"/>
                <a:gd name="T8" fmla="*/ 4 w 304"/>
                <a:gd name="T9" fmla="*/ 0 h 8"/>
                <a:gd name="T10" fmla="*/ 0 w 304"/>
                <a:gd name="T11" fmla="*/ 4 h 8"/>
                <a:gd name="T12" fmla="*/ 4 w 304"/>
                <a:gd name="T13" fmla="*/ 0 h 8"/>
                <a:gd name="T14" fmla="*/ 0 w 304"/>
                <a:gd name="T15" fmla="*/ 0 h 8"/>
                <a:gd name="T16" fmla="*/ 0 w 304"/>
                <a:gd name="T17" fmla="*/ 4 h 8"/>
                <a:gd name="T18" fmla="*/ 8 w 304"/>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8"/>
                <a:gd name="T32" fmla="*/ 304 w 30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8">
                  <a:moveTo>
                    <a:pt x="8" y="4"/>
                  </a:moveTo>
                  <a:lnTo>
                    <a:pt x="4" y="8"/>
                  </a:lnTo>
                  <a:lnTo>
                    <a:pt x="304" y="8"/>
                  </a:lnTo>
                  <a:lnTo>
                    <a:pt x="304" y="0"/>
                  </a:lnTo>
                  <a:lnTo>
                    <a:pt x="4" y="0"/>
                  </a:lnTo>
                  <a:lnTo>
                    <a:pt x="0" y="4"/>
                  </a:lnTo>
                  <a:lnTo>
                    <a:pt x="4" y="0"/>
                  </a:lnTo>
                  <a:lnTo>
                    <a:pt x="0" y="0"/>
                  </a:lnTo>
                  <a:lnTo>
                    <a:pt x="0" y="4"/>
                  </a:ln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5" name="Freeform 221"/>
            <p:cNvSpPr>
              <a:spLocks/>
            </p:cNvSpPr>
            <p:nvPr/>
          </p:nvSpPr>
          <p:spPr bwMode="auto">
            <a:xfrm>
              <a:off x="4371" y="1425"/>
              <a:ext cx="9" cy="113"/>
            </a:xfrm>
            <a:custGeom>
              <a:avLst/>
              <a:gdLst>
                <a:gd name="T0" fmla="*/ 5 w 9"/>
                <a:gd name="T1" fmla="*/ 105 h 113"/>
                <a:gd name="T2" fmla="*/ 9 w 9"/>
                <a:gd name="T3" fmla="*/ 109 h 113"/>
                <a:gd name="T4" fmla="*/ 9 w 9"/>
                <a:gd name="T5" fmla="*/ 0 h 113"/>
                <a:gd name="T6" fmla="*/ 1 w 9"/>
                <a:gd name="T7" fmla="*/ 0 h 113"/>
                <a:gd name="T8" fmla="*/ 0 w 9"/>
                <a:gd name="T9" fmla="*/ 109 h 113"/>
                <a:gd name="T10" fmla="*/ 5 w 9"/>
                <a:gd name="T11" fmla="*/ 113 h 113"/>
                <a:gd name="T12" fmla="*/ 0 w 9"/>
                <a:gd name="T13" fmla="*/ 109 h 113"/>
                <a:gd name="T14" fmla="*/ 0 w 9"/>
                <a:gd name="T15" fmla="*/ 113 h 113"/>
                <a:gd name="T16" fmla="*/ 5 w 9"/>
                <a:gd name="T17" fmla="*/ 113 h 113"/>
                <a:gd name="T18" fmla="*/ 5 w 9"/>
                <a:gd name="T19" fmla="*/ 105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13"/>
                <a:gd name="T32" fmla="*/ 9 w 9"/>
                <a:gd name="T33" fmla="*/ 113 h 1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13">
                  <a:moveTo>
                    <a:pt x="5" y="105"/>
                  </a:moveTo>
                  <a:lnTo>
                    <a:pt x="9" y="109"/>
                  </a:lnTo>
                  <a:lnTo>
                    <a:pt x="9" y="0"/>
                  </a:lnTo>
                  <a:lnTo>
                    <a:pt x="1" y="0"/>
                  </a:lnTo>
                  <a:lnTo>
                    <a:pt x="0" y="109"/>
                  </a:lnTo>
                  <a:lnTo>
                    <a:pt x="5" y="113"/>
                  </a:lnTo>
                  <a:lnTo>
                    <a:pt x="0" y="109"/>
                  </a:lnTo>
                  <a:lnTo>
                    <a:pt x="0" y="113"/>
                  </a:lnTo>
                  <a:lnTo>
                    <a:pt x="5" y="113"/>
                  </a:lnTo>
                  <a:lnTo>
                    <a:pt x="5"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6" name="Freeform 222"/>
            <p:cNvSpPr>
              <a:spLocks/>
            </p:cNvSpPr>
            <p:nvPr/>
          </p:nvSpPr>
          <p:spPr bwMode="auto">
            <a:xfrm>
              <a:off x="4376" y="1528"/>
              <a:ext cx="196" cy="10"/>
            </a:xfrm>
            <a:custGeom>
              <a:avLst/>
              <a:gdLst>
                <a:gd name="T0" fmla="*/ 196 w 196"/>
                <a:gd name="T1" fmla="*/ 2 h 10"/>
                <a:gd name="T2" fmla="*/ 194 w 196"/>
                <a:gd name="T3" fmla="*/ 0 h 10"/>
                <a:gd name="T4" fmla="*/ 0 w 196"/>
                <a:gd name="T5" fmla="*/ 2 h 10"/>
                <a:gd name="T6" fmla="*/ 0 w 196"/>
                <a:gd name="T7" fmla="*/ 10 h 10"/>
                <a:gd name="T8" fmla="*/ 194 w 196"/>
                <a:gd name="T9" fmla="*/ 10 h 10"/>
                <a:gd name="T10" fmla="*/ 196 w 196"/>
                <a:gd name="T11" fmla="*/ 2 h 10"/>
                <a:gd name="T12" fmla="*/ 0 60000 65536"/>
                <a:gd name="T13" fmla="*/ 0 60000 65536"/>
                <a:gd name="T14" fmla="*/ 0 60000 65536"/>
                <a:gd name="T15" fmla="*/ 0 60000 65536"/>
                <a:gd name="T16" fmla="*/ 0 60000 65536"/>
                <a:gd name="T17" fmla="*/ 0 60000 65536"/>
                <a:gd name="T18" fmla="*/ 0 w 196"/>
                <a:gd name="T19" fmla="*/ 0 h 10"/>
                <a:gd name="T20" fmla="*/ 196 w 196"/>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96" h="10">
                  <a:moveTo>
                    <a:pt x="196" y="2"/>
                  </a:moveTo>
                  <a:lnTo>
                    <a:pt x="194" y="0"/>
                  </a:lnTo>
                  <a:lnTo>
                    <a:pt x="0" y="2"/>
                  </a:lnTo>
                  <a:lnTo>
                    <a:pt x="0" y="10"/>
                  </a:lnTo>
                  <a:lnTo>
                    <a:pt x="194" y="10"/>
                  </a:lnTo>
                  <a:lnTo>
                    <a:pt x="19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7" name="Freeform 223"/>
            <p:cNvSpPr>
              <a:spLocks/>
            </p:cNvSpPr>
            <p:nvPr/>
          </p:nvSpPr>
          <p:spPr bwMode="auto">
            <a:xfrm>
              <a:off x="4570" y="1530"/>
              <a:ext cx="54" cy="54"/>
            </a:xfrm>
            <a:custGeom>
              <a:avLst/>
              <a:gdLst>
                <a:gd name="T0" fmla="*/ 54 w 54"/>
                <a:gd name="T1" fmla="*/ 54 h 54"/>
                <a:gd name="T2" fmla="*/ 50 w 54"/>
                <a:gd name="T3" fmla="*/ 41 h 54"/>
                <a:gd name="T4" fmla="*/ 44 w 54"/>
                <a:gd name="T5" fmla="*/ 27 h 54"/>
                <a:gd name="T6" fmla="*/ 37 w 54"/>
                <a:gd name="T7" fmla="*/ 18 h 54"/>
                <a:gd name="T8" fmla="*/ 27 w 54"/>
                <a:gd name="T9" fmla="*/ 12 h 54"/>
                <a:gd name="T10" fmla="*/ 18 w 54"/>
                <a:gd name="T11" fmla="*/ 6 h 54"/>
                <a:gd name="T12" fmla="*/ 10 w 54"/>
                <a:gd name="T13" fmla="*/ 2 h 54"/>
                <a:gd name="T14" fmla="*/ 4 w 54"/>
                <a:gd name="T15" fmla="*/ 0 h 54"/>
                <a:gd name="T16" fmla="*/ 2 w 54"/>
                <a:gd name="T17" fmla="*/ 0 h 54"/>
                <a:gd name="T18" fmla="*/ 0 w 54"/>
                <a:gd name="T19" fmla="*/ 8 h 54"/>
                <a:gd name="T20" fmla="*/ 6 w 54"/>
                <a:gd name="T21" fmla="*/ 10 h 54"/>
                <a:gd name="T22" fmla="*/ 14 w 54"/>
                <a:gd name="T23" fmla="*/ 14 h 54"/>
                <a:gd name="T24" fmla="*/ 23 w 54"/>
                <a:gd name="T25" fmla="*/ 18 h 54"/>
                <a:gd name="T26" fmla="*/ 31 w 54"/>
                <a:gd name="T27" fmla="*/ 25 h 54"/>
                <a:gd name="T28" fmla="*/ 39 w 54"/>
                <a:gd name="T29" fmla="*/ 33 h 54"/>
                <a:gd name="T30" fmla="*/ 43 w 54"/>
                <a:gd name="T31" fmla="*/ 43 h 54"/>
                <a:gd name="T32" fmla="*/ 44 w 54"/>
                <a:gd name="T33" fmla="*/ 54 h 54"/>
                <a:gd name="T34" fmla="*/ 54 w 54"/>
                <a:gd name="T35" fmla="*/ 54 h 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
                <a:gd name="T55" fmla="*/ 0 h 54"/>
                <a:gd name="T56" fmla="*/ 54 w 54"/>
                <a:gd name="T57" fmla="*/ 54 h 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 h="54">
                  <a:moveTo>
                    <a:pt x="54" y="54"/>
                  </a:moveTo>
                  <a:lnTo>
                    <a:pt x="50" y="41"/>
                  </a:lnTo>
                  <a:lnTo>
                    <a:pt x="44" y="27"/>
                  </a:lnTo>
                  <a:lnTo>
                    <a:pt x="37" y="18"/>
                  </a:lnTo>
                  <a:lnTo>
                    <a:pt x="27" y="12"/>
                  </a:lnTo>
                  <a:lnTo>
                    <a:pt x="18" y="6"/>
                  </a:lnTo>
                  <a:lnTo>
                    <a:pt x="10" y="2"/>
                  </a:lnTo>
                  <a:lnTo>
                    <a:pt x="4" y="0"/>
                  </a:lnTo>
                  <a:lnTo>
                    <a:pt x="2" y="0"/>
                  </a:lnTo>
                  <a:lnTo>
                    <a:pt x="0" y="8"/>
                  </a:lnTo>
                  <a:lnTo>
                    <a:pt x="6" y="10"/>
                  </a:lnTo>
                  <a:lnTo>
                    <a:pt x="14" y="14"/>
                  </a:lnTo>
                  <a:lnTo>
                    <a:pt x="23" y="18"/>
                  </a:lnTo>
                  <a:lnTo>
                    <a:pt x="31" y="25"/>
                  </a:lnTo>
                  <a:lnTo>
                    <a:pt x="39" y="33"/>
                  </a:lnTo>
                  <a:lnTo>
                    <a:pt x="43" y="43"/>
                  </a:lnTo>
                  <a:lnTo>
                    <a:pt x="44" y="54"/>
                  </a:lnTo>
                  <a:lnTo>
                    <a:pt x="54"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8" name="Freeform 224"/>
            <p:cNvSpPr>
              <a:spLocks/>
            </p:cNvSpPr>
            <p:nvPr/>
          </p:nvSpPr>
          <p:spPr bwMode="auto">
            <a:xfrm>
              <a:off x="4614" y="1584"/>
              <a:ext cx="22" cy="238"/>
            </a:xfrm>
            <a:custGeom>
              <a:avLst/>
              <a:gdLst>
                <a:gd name="T0" fmla="*/ 22 w 22"/>
                <a:gd name="T1" fmla="*/ 238 h 238"/>
                <a:gd name="T2" fmla="*/ 10 w 22"/>
                <a:gd name="T3" fmla="*/ 0 h 238"/>
                <a:gd name="T4" fmla="*/ 0 w 22"/>
                <a:gd name="T5" fmla="*/ 0 h 238"/>
                <a:gd name="T6" fmla="*/ 14 w 22"/>
                <a:gd name="T7" fmla="*/ 238 h 238"/>
                <a:gd name="T8" fmla="*/ 22 w 22"/>
                <a:gd name="T9" fmla="*/ 238 h 238"/>
                <a:gd name="T10" fmla="*/ 0 60000 65536"/>
                <a:gd name="T11" fmla="*/ 0 60000 65536"/>
                <a:gd name="T12" fmla="*/ 0 60000 65536"/>
                <a:gd name="T13" fmla="*/ 0 60000 65536"/>
                <a:gd name="T14" fmla="*/ 0 60000 65536"/>
                <a:gd name="T15" fmla="*/ 0 w 22"/>
                <a:gd name="T16" fmla="*/ 0 h 238"/>
                <a:gd name="T17" fmla="*/ 22 w 22"/>
                <a:gd name="T18" fmla="*/ 238 h 238"/>
              </a:gdLst>
              <a:ahLst/>
              <a:cxnLst>
                <a:cxn ang="T10">
                  <a:pos x="T0" y="T1"/>
                </a:cxn>
                <a:cxn ang="T11">
                  <a:pos x="T2" y="T3"/>
                </a:cxn>
                <a:cxn ang="T12">
                  <a:pos x="T4" y="T5"/>
                </a:cxn>
                <a:cxn ang="T13">
                  <a:pos x="T6" y="T7"/>
                </a:cxn>
                <a:cxn ang="T14">
                  <a:pos x="T8" y="T9"/>
                </a:cxn>
              </a:cxnLst>
              <a:rect l="T15" t="T16" r="T17" b="T18"/>
              <a:pathLst>
                <a:path w="22" h="238">
                  <a:moveTo>
                    <a:pt x="22" y="238"/>
                  </a:moveTo>
                  <a:lnTo>
                    <a:pt x="10" y="0"/>
                  </a:lnTo>
                  <a:lnTo>
                    <a:pt x="0" y="0"/>
                  </a:lnTo>
                  <a:lnTo>
                    <a:pt x="14" y="238"/>
                  </a:lnTo>
                  <a:lnTo>
                    <a:pt x="22" y="2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89" name="Freeform 225"/>
            <p:cNvSpPr>
              <a:spLocks/>
            </p:cNvSpPr>
            <p:nvPr/>
          </p:nvSpPr>
          <p:spPr bwMode="auto">
            <a:xfrm>
              <a:off x="4628" y="1822"/>
              <a:ext cx="8" cy="48"/>
            </a:xfrm>
            <a:custGeom>
              <a:avLst/>
              <a:gdLst>
                <a:gd name="T0" fmla="*/ 8 w 8"/>
                <a:gd name="T1" fmla="*/ 48 h 48"/>
                <a:gd name="T2" fmla="*/ 8 w 8"/>
                <a:gd name="T3" fmla="*/ 0 h 48"/>
                <a:gd name="T4" fmla="*/ 0 w 8"/>
                <a:gd name="T5" fmla="*/ 0 h 48"/>
                <a:gd name="T6" fmla="*/ 0 w 8"/>
                <a:gd name="T7" fmla="*/ 48 h 48"/>
                <a:gd name="T8" fmla="*/ 0 w 8"/>
                <a:gd name="T9" fmla="*/ 46 h 48"/>
                <a:gd name="T10" fmla="*/ 8 w 8"/>
                <a:gd name="T11" fmla="*/ 48 h 48"/>
                <a:gd name="T12" fmla="*/ 0 60000 65536"/>
                <a:gd name="T13" fmla="*/ 0 60000 65536"/>
                <a:gd name="T14" fmla="*/ 0 60000 65536"/>
                <a:gd name="T15" fmla="*/ 0 60000 65536"/>
                <a:gd name="T16" fmla="*/ 0 60000 65536"/>
                <a:gd name="T17" fmla="*/ 0 60000 65536"/>
                <a:gd name="T18" fmla="*/ 0 w 8"/>
                <a:gd name="T19" fmla="*/ 0 h 48"/>
                <a:gd name="T20" fmla="*/ 8 w 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8" h="48">
                  <a:moveTo>
                    <a:pt x="8" y="48"/>
                  </a:moveTo>
                  <a:lnTo>
                    <a:pt x="8" y="0"/>
                  </a:lnTo>
                  <a:lnTo>
                    <a:pt x="0" y="0"/>
                  </a:lnTo>
                  <a:lnTo>
                    <a:pt x="0" y="48"/>
                  </a:lnTo>
                  <a:lnTo>
                    <a:pt x="0" y="46"/>
                  </a:lnTo>
                  <a:lnTo>
                    <a:pt x="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0" name="Freeform 226"/>
            <p:cNvSpPr>
              <a:spLocks/>
            </p:cNvSpPr>
            <p:nvPr/>
          </p:nvSpPr>
          <p:spPr bwMode="auto">
            <a:xfrm>
              <a:off x="4605" y="1868"/>
              <a:ext cx="31" cy="63"/>
            </a:xfrm>
            <a:custGeom>
              <a:avLst/>
              <a:gdLst>
                <a:gd name="T0" fmla="*/ 6 w 31"/>
                <a:gd name="T1" fmla="*/ 56 h 63"/>
                <a:gd name="T2" fmla="*/ 9 w 31"/>
                <a:gd name="T3" fmla="*/ 62 h 63"/>
                <a:gd name="T4" fmla="*/ 31 w 31"/>
                <a:gd name="T5" fmla="*/ 2 h 63"/>
                <a:gd name="T6" fmla="*/ 23 w 31"/>
                <a:gd name="T7" fmla="*/ 0 h 63"/>
                <a:gd name="T8" fmla="*/ 2 w 31"/>
                <a:gd name="T9" fmla="*/ 58 h 63"/>
                <a:gd name="T10" fmla="*/ 6 w 31"/>
                <a:gd name="T11" fmla="*/ 63 h 63"/>
                <a:gd name="T12" fmla="*/ 2 w 31"/>
                <a:gd name="T13" fmla="*/ 58 h 63"/>
                <a:gd name="T14" fmla="*/ 0 w 31"/>
                <a:gd name="T15" fmla="*/ 63 h 63"/>
                <a:gd name="T16" fmla="*/ 6 w 31"/>
                <a:gd name="T17" fmla="*/ 63 h 63"/>
                <a:gd name="T18" fmla="*/ 6 w 31"/>
                <a:gd name="T19" fmla="*/ 56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3"/>
                <a:gd name="T32" fmla="*/ 31 w 31"/>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3">
                  <a:moveTo>
                    <a:pt x="6" y="56"/>
                  </a:moveTo>
                  <a:lnTo>
                    <a:pt x="9" y="62"/>
                  </a:lnTo>
                  <a:lnTo>
                    <a:pt x="31" y="2"/>
                  </a:lnTo>
                  <a:lnTo>
                    <a:pt x="23" y="0"/>
                  </a:lnTo>
                  <a:lnTo>
                    <a:pt x="2" y="58"/>
                  </a:lnTo>
                  <a:lnTo>
                    <a:pt x="6" y="63"/>
                  </a:lnTo>
                  <a:lnTo>
                    <a:pt x="2" y="58"/>
                  </a:lnTo>
                  <a:lnTo>
                    <a:pt x="0" y="63"/>
                  </a:lnTo>
                  <a:lnTo>
                    <a:pt x="6" y="63"/>
                  </a:lnTo>
                  <a:lnTo>
                    <a:pt x="6"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1" name="Freeform 227"/>
            <p:cNvSpPr>
              <a:spLocks/>
            </p:cNvSpPr>
            <p:nvPr/>
          </p:nvSpPr>
          <p:spPr bwMode="auto">
            <a:xfrm>
              <a:off x="4611" y="1922"/>
              <a:ext cx="353" cy="9"/>
            </a:xfrm>
            <a:custGeom>
              <a:avLst/>
              <a:gdLst>
                <a:gd name="T0" fmla="*/ 345 w 353"/>
                <a:gd name="T1" fmla="*/ 4 h 9"/>
                <a:gd name="T2" fmla="*/ 349 w 353"/>
                <a:gd name="T3" fmla="*/ 0 h 9"/>
                <a:gd name="T4" fmla="*/ 0 w 353"/>
                <a:gd name="T5" fmla="*/ 2 h 9"/>
                <a:gd name="T6" fmla="*/ 0 w 353"/>
                <a:gd name="T7" fmla="*/ 9 h 9"/>
                <a:gd name="T8" fmla="*/ 349 w 353"/>
                <a:gd name="T9" fmla="*/ 9 h 9"/>
                <a:gd name="T10" fmla="*/ 353 w 353"/>
                <a:gd name="T11" fmla="*/ 4 h 9"/>
                <a:gd name="T12" fmla="*/ 349 w 353"/>
                <a:gd name="T13" fmla="*/ 9 h 9"/>
                <a:gd name="T14" fmla="*/ 353 w 353"/>
                <a:gd name="T15" fmla="*/ 9 h 9"/>
                <a:gd name="T16" fmla="*/ 353 w 353"/>
                <a:gd name="T17" fmla="*/ 4 h 9"/>
                <a:gd name="T18" fmla="*/ 345 w 353"/>
                <a:gd name="T19" fmla="*/ 4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3"/>
                <a:gd name="T31" fmla="*/ 0 h 9"/>
                <a:gd name="T32" fmla="*/ 353 w 353"/>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3" h="9">
                  <a:moveTo>
                    <a:pt x="345" y="4"/>
                  </a:moveTo>
                  <a:lnTo>
                    <a:pt x="349" y="0"/>
                  </a:lnTo>
                  <a:lnTo>
                    <a:pt x="0" y="2"/>
                  </a:lnTo>
                  <a:lnTo>
                    <a:pt x="0" y="9"/>
                  </a:lnTo>
                  <a:lnTo>
                    <a:pt x="349" y="9"/>
                  </a:lnTo>
                  <a:lnTo>
                    <a:pt x="353" y="4"/>
                  </a:lnTo>
                  <a:lnTo>
                    <a:pt x="349" y="9"/>
                  </a:lnTo>
                  <a:lnTo>
                    <a:pt x="353" y="9"/>
                  </a:lnTo>
                  <a:lnTo>
                    <a:pt x="353" y="4"/>
                  </a:lnTo>
                  <a:lnTo>
                    <a:pt x="34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2" name="Rectangle 228"/>
            <p:cNvSpPr>
              <a:spLocks noChangeArrowheads="1"/>
            </p:cNvSpPr>
            <p:nvPr/>
          </p:nvSpPr>
          <p:spPr bwMode="auto">
            <a:xfrm>
              <a:off x="4956" y="1527"/>
              <a:ext cx="8" cy="3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defTabSz="685800">
                <a:spcBef>
                  <a:spcPct val="0"/>
                </a:spcBef>
                <a:buNone/>
                <a:defRPr/>
              </a:pPr>
              <a:endParaRPr lang="it-IT" altLang="it-IT" sz="2400">
                <a:solidFill>
                  <a:prstClr val="black"/>
                </a:solidFill>
                <a:latin typeface="Arial" panose="020B0604020202020204" pitchFamily="34" charset="0"/>
              </a:endParaRPr>
            </a:p>
          </p:txBody>
        </p:sp>
        <p:sp>
          <p:nvSpPr>
            <p:cNvPr id="493" name="Freeform 229"/>
            <p:cNvSpPr>
              <a:spLocks/>
            </p:cNvSpPr>
            <p:nvPr/>
          </p:nvSpPr>
          <p:spPr bwMode="auto">
            <a:xfrm>
              <a:off x="4876" y="1433"/>
              <a:ext cx="88" cy="94"/>
            </a:xfrm>
            <a:custGeom>
              <a:avLst/>
              <a:gdLst>
                <a:gd name="T0" fmla="*/ 0 w 88"/>
                <a:gd name="T1" fmla="*/ 7 h 94"/>
                <a:gd name="T2" fmla="*/ 17 w 88"/>
                <a:gd name="T3" fmla="*/ 9 h 94"/>
                <a:gd name="T4" fmla="*/ 32 w 88"/>
                <a:gd name="T5" fmla="*/ 13 h 94"/>
                <a:gd name="T6" fmla="*/ 46 w 88"/>
                <a:gd name="T7" fmla="*/ 23 h 94"/>
                <a:gd name="T8" fmla="*/ 57 w 88"/>
                <a:gd name="T9" fmla="*/ 32 h 94"/>
                <a:gd name="T10" fmla="*/ 67 w 88"/>
                <a:gd name="T11" fmla="*/ 46 h 94"/>
                <a:gd name="T12" fmla="*/ 75 w 88"/>
                <a:gd name="T13" fmla="*/ 61 h 94"/>
                <a:gd name="T14" fmla="*/ 78 w 88"/>
                <a:gd name="T15" fmla="*/ 76 h 94"/>
                <a:gd name="T16" fmla="*/ 80 w 88"/>
                <a:gd name="T17" fmla="*/ 94 h 94"/>
                <a:gd name="T18" fmla="*/ 88 w 88"/>
                <a:gd name="T19" fmla="*/ 94 h 94"/>
                <a:gd name="T20" fmla="*/ 86 w 88"/>
                <a:gd name="T21" fmla="*/ 74 h 94"/>
                <a:gd name="T22" fmla="*/ 82 w 88"/>
                <a:gd name="T23" fmla="*/ 57 h 94"/>
                <a:gd name="T24" fmla="*/ 75 w 88"/>
                <a:gd name="T25" fmla="*/ 42 h 94"/>
                <a:gd name="T26" fmla="*/ 65 w 88"/>
                <a:gd name="T27" fmla="*/ 26 h 94"/>
                <a:gd name="T28" fmla="*/ 52 w 88"/>
                <a:gd name="T29" fmla="*/ 15 h 94"/>
                <a:gd name="T30" fmla="*/ 36 w 88"/>
                <a:gd name="T31" fmla="*/ 7 h 94"/>
                <a:gd name="T32" fmla="*/ 19 w 88"/>
                <a:gd name="T33" fmla="*/ 1 h 94"/>
                <a:gd name="T34" fmla="*/ 0 w 88"/>
                <a:gd name="T35" fmla="*/ 0 h 94"/>
                <a:gd name="T36" fmla="*/ 0 w 88"/>
                <a:gd name="T37" fmla="*/ 7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94"/>
                <a:gd name="T59" fmla="*/ 88 w 88"/>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94">
                  <a:moveTo>
                    <a:pt x="0" y="7"/>
                  </a:moveTo>
                  <a:lnTo>
                    <a:pt x="17" y="9"/>
                  </a:lnTo>
                  <a:lnTo>
                    <a:pt x="32" y="13"/>
                  </a:lnTo>
                  <a:lnTo>
                    <a:pt x="46" y="23"/>
                  </a:lnTo>
                  <a:lnTo>
                    <a:pt x="57" y="32"/>
                  </a:lnTo>
                  <a:lnTo>
                    <a:pt x="67" y="46"/>
                  </a:lnTo>
                  <a:lnTo>
                    <a:pt x="75" y="61"/>
                  </a:lnTo>
                  <a:lnTo>
                    <a:pt x="78" y="76"/>
                  </a:lnTo>
                  <a:lnTo>
                    <a:pt x="80" y="94"/>
                  </a:lnTo>
                  <a:lnTo>
                    <a:pt x="88" y="94"/>
                  </a:lnTo>
                  <a:lnTo>
                    <a:pt x="86" y="74"/>
                  </a:lnTo>
                  <a:lnTo>
                    <a:pt x="82" y="57"/>
                  </a:lnTo>
                  <a:lnTo>
                    <a:pt x="75" y="42"/>
                  </a:lnTo>
                  <a:lnTo>
                    <a:pt x="65" y="26"/>
                  </a:lnTo>
                  <a:lnTo>
                    <a:pt x="52" y="15"/>
                  </a:lnTo>
                  <a:lnTo>
                    <a:pt x="36" y="7"/>
                  </a:lnTo>
                  <a:lnTo>
                    <a:pt x="19"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4" name="Freeform 230"/>
            <p:cNvSpPr>
              <a:spLocks/>
            </p:cNvSpPr>
            <p:nvPr/>
          </p:nvSpPr>
          <p:spPr bwMode="auto">
            <a:xfrm>
              <a:off x="4707" y="1433"/>
              <a:ext cx="169" cy="7"/>
            </a:xfrm>
            <a:custGeom>
              <a:avLst/>
              <a:gdLst>
                <a:gd name="T0" fmla="*/ 0 w 169"/>
                <a:gd name="T1" fmla="*/ 7 h 7"/>
                <a:gd name="T2" fmla="*/ 2 w 169"/>
                <a:gd name="T3" fmla="*/ 7 h 7"/>
                <a:gd name="T4" fmla="*/ 169 w 169"/>
                <a:gd name="T5" fmla="*/ 7 h 7"/>
                <a:gd name="T6" fmla="*/ 169 w 169"/>
                <a:gd name="T7" fmla="*/ 0 h 7"/>
                <a:gd name="T8" fmla="*/ 2 w 169"/>
                <a:gd name="T9" fmla="*/ 0 h 7"/>
                <a:gd name="T10" fmla="*/ 0 w 169"/>
                <a:gd name="T11" fmla="*/ 7 h 7"/>
                <a:gd name="T12" fmla="*/ 0 60000 65536"/>
                <a:gd name="T13" fmla="*/ 0 60000 65536"/>
                <a:gd name="T14" fmla="*/ 0 60000 65536"/>
                <a:gd name="T15" fmla="*/ 0 60000 65536"/>
                <a:gd name="T16" fmla="*/ 0 60000 65536"/>
                <a:gd name="T17" fmla="*/ 0 60000 65536"/>
                <a:gd name="T18" fmla="*/ 0 w 169"/>
                <a:gd name="T19" fmla="*/ 0 h 7"/>
                <a:gd name="T20" fmla="*/ 169 w 169"/>
                <a:gd name="T21" fmla="*/ 7 h 7"/>
              </a:gdLst>
              <a:ahLst/>
              <a:cxnLst>
                <a:cxn ang="T12">
                  <a:pos x="T0" y="T1"/>
                </a:cxn>
                <a:cxn ang="T13">
                  <a:pos x="T2" y="T3"/>
                </a:cxn>
                <a:cxn ang="T14">
                  <a:pos x="T4" y="T5"/>
                </a:cxn>
                <a:cxn ang="T15">
                  <a:pos x="T6" y="T7"/>
                </a:cxn>
                <a:cxn ang="T16">
                  <a:pos x="T8" y="T9"/>
                </a:cxn>
                <a:cxn ang="T17">
                  <a:pos x="T10" y="T11"/>
                </a:cxn>
              </a:cxnLst>
              <a:rect l="T18" t="T19" r="T20" b="T21"/>
              <a:pathLst>
                <a:path w="169" h="7">
                  <a:moveTo>
                    <a:pt x="0" y="7"/>
                  </a:moveTo>
                  <a:lnTo>
                    <a:pt x="2" y="7"/>
                  </a:lnTo>
                  <a:lnTo>
                    <a:pt x="169" y="7"/>
                  </a:lnTo>
                  <a:lnTo>
                    <a:pt x="169" y="0"/>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5" name="Freeform 231"/>
            <p:cNvSpPr>
              <a:spLocks/>
            </p:cNvSpPr>
            <p:nvPr/>
          </p:nvSpPr>
          <p:spPr bwMode="auto">
            <a:xfrm>
              <a:off x="4674" y="1421"/>
              <a:ext cx="35" cy="19"/>
            </a:xfrm>
            <a:custGeom>
              <a:avLst/>
              <a:gdLst>
                <a:gd name="T0" fmla="*/ 2 w 35"/>
                <a:gd name="T1" fmla="*/ 8 h 19"/>
                <a:gd name="T2" fmla="*/ 0 w 35"/>
                <a:gd name="T3" fmla="*/ 8 h 19"/>
                <a:gd name="T4" fmla="*/ 4 w 35"/>
                <a:gd name="T5" fmla="*/ 10 h 19"/>
                <a:gd name="T6" fmla="*/ 10 w 35"/>
                <a:gd name="T7" fmla="*/ 13 h 19"/>
                <a:gd name="T8" fmla="*/ 15 w 35"/>
                <a:gd name="T9" fmla="*/ 15 h 19"/>
                <a:gd name="T10" fmla="*/ 21 w 35"/>
                <a:gd name="T11" fmla="*/ 17 h 19"/>
                <a:gd name="T12" fmla="*/ 25 w 35"/>
                <a:gd name="T13" fmla="*/ 17 h 19"/>
                <a:gd name="T14" fmla="*/ 29 w 35"/>
                <a:gd name="T15" fmla="*/ 19 h 19"/>
                <a:gd name="T16" fmla="*/ 33 w 35"/>
                <a:gd name="T17" fmla="*/ 19 h 19"/>
                <a:gd name="T18" fmla="*/ 35 w 35"/>
                <a:gd name="T19" fmla="*/ 12 h 19"/>
                <a:gd name="T20" fmla="*/ 33 w 35"/>
                <a:gd name="T21" fmla="*/ 12 h 19"/>
                <a:gd name="T22" fmla="*/ 31 w 35"/>
                <a:gd name="T23" fmla="*/ 10 h 19"/>
                <a:gd name="T24" fmla="*/ 27 w 35"/>
                <a:gd name="T25" fmla="*/ 10 h 19"/>
                <a:gd name="T26" fmla="*/ 23 w 35"/>
                <a:gd name="T27" fmla="*/ 10 h 19"/>
                <a:gd name="T28" fmla="*/ 17 w 35"/>
                <a:gd name="T29" fmla="*/ 8 h 19"/>
                <a:gd name="T30" fmla="*/ 13 w 35"/>
                <a:gd name="T31" fmla="*/ 6 h 19"/>
                <a:gd name="T32" fmla="*/ 10 w 35"/>
                <a:gd name="T33" fmla="*/ 4 h 19"/>
                <a:gd name="T34" fmla="*/ 6 w 35"/>
                <a:gd name="T35" fmla="*/ 0 h 19"/>
                <a:gd name="T36" fmla="*/ 2 w 35"/>
                <a:gd name="T37" fmla="*/ 0 h 19"/>
                <a:gd name="T38" fmla="*/ 2 w 35"/>
                <a:gd name="T39" fmla="*/ 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19"/>
                <a:gd name="T62" fmla="*/ 35 w 35"/>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19">
                  <a:moveTo>
                    <a:pt x="2" y="8"/>
                  </a:moveTo>
                  <a:lnTo>
                    <a:pt x="0" y="8"/>
                  </a:lnTo>
                  <a:lnTo>
                    <a:pt x="4" y="10"/>
                  </a:lnTo>
                  <a:lnTo>
                    <a:pt x="10" y="13"/>
                  </a:lnTo>
                  <a:lnTo>
                    <a:pt x="15" y="15"/>
                  </a:lnTo>
                  <a:lnTo>
                    <a:pt x="21" y="17"/>
                  </a:lnTo>
                  <a:lnTo>
                    <a:pt x="25" y="17"/>
                  </a:lnTo>
                  <a:lnTo>
                    <a:pt x="29" y="19"/>
                  </a:lnTo>
                  <a:lnTo>
                    <a:pt x="33" y="19"/>
                  </a:lnTo>
                  <a:lnTo>
                    <a:pt x="35" y="12"/>
                  </a:lnTo>
                  <a:lnTo>
                    <a:pt x="33" y="12"/>
                  </a:lnTo>
                  <a:lnTo>
                    <a:pt x="31" y="10"/>
                  </a:lnTo>
                  <a:lnTo>
                    <a:pt x="27" y="10"/>
                  </a:lnTo>
                  <a:lnTo>
                    <a:pt x="23" y="10"/>
                  </a:lnTo>
                  <a:lnTo>
                    <a:pt x="17" y="8"/>
                  </a:lnTo>
                  <a:lnTo>
                    <a:pt x="13" y="6"/>
                  </a:lnTo>
                  <a:lnTo>
                    <a:pt x="10" y="4"/>
                  </a:lnTo>
                  <a:lnTo>
                    <a:pt x="6" y="0"/>
                  </a:lnTo>
                  <a:lnTo>
                    <a:pt x="2" y="0"/>
                  </a:lnTo>
                  <a:lnTo>
                    <a:pt x="2"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6" name="Freeform 232"/>
            <p:cNvSpPr>
              <a:spLocks/>
            </p:cNvSpPr>
            <p:nvPr/>
          </p:nvSpPr>
          <p:spPr bwMode="auto">
            <a:xfrm>
              <a:off x="4655" y="1191"/>
              <a:ext cx="219" cy="270"/>
            </a:xfrm>
            <a:custGeom>
              <a:avLst/>
              <a:gdLst>
                <a:gd name="T0" fmla="*/ 113 w 219"/>
                <a:gd name="T1" fmla="*/ 270 h 270"/>
                <a:gd name="T2" fmla="*/ 125 w 219"/>
                <a:gd name="T3" fmla="*/ 268 h 270"/>
                <a:gd name="T4" fmla="*/ 134 w 219"/>
                <a:gd name="T5" fmla="*/ 266 h 270"/>
                <a:gd name="T6" fmla="*/ 146 w 219"/>
                <a:gd name="T7" fmla="*/ 265 h 270"/>
                <a:gd name="T8" fmla="*/ 155 w 219"/>
                <a:gd name="T9" fmla="*/ 259 h 270"/>
                <a:gd name="T10" fmla="*/ 173 w 219"/>
                <a:gd name="T11" fmla="*/ 249 h 270"/>
                <a:gd name="T12" fmla="*/ 190 w 219"/>
                <a:gd name="T13" fmla="*/ 236 h 270"/>
                <a:gd name="T14" fmla="*/ 201 w 219"/>
                <a:gd name="T15" fmla="*/ 219 h 270"/>
                <a:gd name="T16" fmla="*/ 211 w 219"/>
                <a:gd name="T17" fmla="*/ 201 h 270"/>
                <a:gd name="T18" fmla="*/ 215 w 219"/>
                <a:gd name="T19" fmla="*/ 190 h 270"/>
                <a:gd name="T20" fmla="*/ 217 w 219"/>
                <a:gd name="T21" fmla="*/ 180 h 270"/>
                <a:gd name="T22" fmla="*/ 219 w 219"/>
                <a:gd name="T23" fmla="*/ 169 h 270"/>
                <a:gd name="T24" fmla="*/ 219 w 219"/>
                <a:gd name="T25" fmla="*/ 159 h 270"/>
                <a:gd name="T26" fmla="*/ 217 w 219"/>
                <a:gd name="T27" fmla="*/ 105 h 270"/>
                <a:gd name="T28" fmla="*/ 215 w 219"/>
                <a:gd name="T29" fmla="*/ 94 h 270"/>
                <a:gd name="T30" fmla="*/ 213 w 219"/>
                <a:gd name="T31" fmla="*/ 84 h 270"/>
                <a:gd name="T32" fmla="*/ 211 w 219"/>
                <a:gd name="T33" fmla="*/ 73 h 270"/>
                <a:gd name="T34" fmla="*/ 205 w 219"/>
                <a:gd name="T35" fmla="*/ 63 h 270"/>
                <a:gd name="T36" fmla="*/ 196 w 219"/>
                <a:gd name="T37" fmla="*/ 46 h 270"/>
                <a:gd name="T38" fmla="*/ 182 w 219"/>
                <a:gd name="T39" fmla="*/ 30 h 270"/>
                <a:gd name="T40" fmla="*/ 165 w 219"/>
                <a:gd name="T41" fmla="*/ 17 h 270"/>
                <a:gd name="T42" fmla="*/ 146 w 219"/>
                <a:gd name="T43" fmla="*/ 7 h 270"/>
                <a:gd name="T44" fmla="*/ 136 w 219"/>
                <a:gd name="T45" fmla="*/ 4 h 270"/>
                <a:gd name="T46" fmla="*/ 127 w 219"/>
                <a:gd name="T47" fmla="*/ 2 h 270"/>
                <a:gd name="T48" fmla="*/ 115 w 219"/>
                <a:gd name="T49" fmla="*/ 2 h 270"/>
                <a:gd name="T50" fmla="*/ 104 w 219"/>
                <a:gd name="T51" fmla="*/ 0 h 270"/>
                <a:gd name="T52" fmla="*/ 92 w 219"/>
                <a:gd name="T53" fmla="*/ 2 h 270"/>
                <a:gd name="T54" fmla="*/ 82 w 219"/>
                <a:gd name="T55" fmla="*/ 4 h 270"/>
                <a:gd name="T56" fmla="*/ 73 w 219"/>
                <a:gd name="T57" fmla="*/ 7 h 270"/>
                <a:gd name="T58" fmla="*/ 61 w 219"/>
                <a:gd name="T59" fmla="*/ 11 h 270"/>
                <a:gd name="T60" fmla="*/ 44 w 219"/>
                <a:gd name="T61" fmla="*/ 21 h 270"/>
                <a:gd name="T62" fmla="*/ 29 w 219"/>
                <a:gd name="T63" fmla="*/ 34 h 270"/>
                <a:gd name="T64" fmla="*/ 15 w 219"/>
                <a:gd name="T65" fmla="*/ 52 h 270"/>
                <a:gd name="T66" fmla="*/ 6 w 219"/>
                <a:gd name="T67" fmla="*/ 71 h 270"/>
                <a:gd name="T68" fmla="*/ 4 w 219"/>
                <a:gd name="T69" fmla="*/ 80 h 270"/>
                <a:gd name="T70" fmla="*/ 0 w 219"/>
                <a:gd name="T71" fmla="*/ 92 h 270"/>
                <a:gd name="T72" fmla="*/ 0 w 219"/>
                <a:gd name="T73" fmla="*/ 101 h 270"/>
                <a:gd name="T74" fmla="*/ 0 w 219"/>
                <a:gd name="T75" fmla="*/ 113 h 270"/>
                <a:gd name="T76" fmla="*/ 2 w 219"/>
                <a:gd name="T77" fmla="*/ 167 h 270"/>
                <a:gd name="T78" fmla="*/ 2 w 219"/>
                <a:gd name="T79" fmla="*/ 176 h 270"/>
                <a:gd name="T80" fmla="*/ 4 w 219"/>
                <a:gd name="T81" fmla="*/ 188 h 270"/>
                <a:gd name="T82" fmla="*/ 8 w 219"/>
                <a:gd name="T83" fmla="*/ 197 h 270"/>
                <a:gd name="T84" fmla="*/ 11 w 219"/>
                <a:gd name="T85" fmla="*/ 207 h 270"/>
                <a:gd name="T86" fmla="*/ 21 w 219"/>
                <a:gd name="T87" fmla="*/ 226 h 270"/>
                <a:gd name="T88" fmla="*/ 36 w 219"/>
                <a:gd name="T89" fmla="*/ 242 h 270"/>
                <a:gd name="T90" fmla="*/ 52 w 219"/>
                <a:gd name="T91" fmla="*/ 253 h 270"/>
                <a:gd name="T92" fmla="*/ 71 w 219"/>
                <a:gd name="T93" fmla="*/ 263 h 270"/>
                <a:gd name="T94" fmla="*/ 80 w 219"/>
                <a:gd name="T95" fmla="*/ 266 h 270"/>
                <a:gd name="T96" fmla="*/ 92 w 219"/>
                <a:gd name="T97" fmla="*/ 268 h 270"/>
                <a:gd name="T98" fmla="*/ 102 w 219"/>
                <a:gd name="T99" fmla="*/ 270 h 270"/>
                <a:gd name="T100" fmla="*/ 113 w 219"/>
                <a:gd name="T101" fmla="*/ 270 h 2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9"/>
                <a:gd name="T154" fmla="*/ 0 h 270"/>
                <a:gd name="T155" fmla="*/ 219 w 219"/>
                <a:gd name="T156" fmla="*/ 270 h 27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9" h="270">
                  <a:moveTo>
                    <a:pt x="113" y="270"/>
                  </a:moveTo>
                  <a:lnTo>
                    <a:pt x="125" y="268"/>
                  </a:lnTo>
                  <a:lnTo>
                    <a:pt x="134" y="266"/>
                  </a:lnTo>
                  <a:lnTo>
                    <a:pt x="146" y="265"/>
                  </a:lnTo>
                  <a:lnTo>
                    <a:pt x="155" y="259"/>
                  </a:lnTo>
                  <a:lnTo>
                    <a:pt x="173" y="249"/>
                  </a:lnTo>
                  <a:lnTo>
                    <a:pt x="190" y="236"/>
                  </a:lnTo>
                  <a:lnTo>
                    <a:pt x="201" y="219"/>
                  </a:lnTo>
                  <a:lnTo>
                    <a:pt x="211" y="201"/>
                  </a:lnTo>
                  <a:lnTo>
                    <a:pt x="215" y="190"/>
                  </a:lnTo>
                  <a:lnTo>
                    <a:pt x="217" y="180"/>
                  </a:lnTo>
                  <a:lnTo>
                    <a:pt x="219" y="169"/>
                  </a:lnTo>
                  <a:lnTo>
                    <a:pt x="219" y="159"/>
                  </a:lnTo>
                  <a:lnTo>
                    <a:pt x="217" y="105"/>
                  </a:lnTo>
                  <a:lnTo>
                    <a:pt x="215" y="94"/>
                  </a:lnTo>
                  <a:lnTo>
                    <a:pt x="213" y="84"/>
                  </a:lnTo>
                  <a:lnTo>
                    <a:pt x="211" y="73"/>
                  </a:lnTo>
                  <a:lnTo>
                    <a:pt x="205" y="63"/>
                  </a:lnTo>
                  <a:lnTo>
                    <a:pt x="196" y="46"/>
                  </a:lnTo>
                  <a:lnTo>
                    <a:pt x="182" y="30"/>
                  </a:lnTo>
                  <a:lnTo>
                    <a:pt x="165" y="17"/>
                  </a:lnTo>
                  <a:lnTo>
                    <a:pt x="146" y="7"/>
                  </a:lnTo>
                  <a:lnTo>
                    <a:pt x="136" y="4"/>
                  </a:lnTo>
                  <a:lnTo>
                    <a:pt x="127" y="2"/>
                  </a:lnTo>
                  <a:lnTo>
                    <a:pt x="115" y="2"/>
                  </a:lnTo>
                  <a:lnTo>
                    <a:pt x="104" y="0"/>
                  </a:lnTo>
                  <a:lnTo>
                    <a:pt x="92" y="2"/>
                  </a:lnTo>
                  <a:lnTo>
                    <a:pt x="82" y="4"/>
                  </a:lnTo>
                  <a:lnTo>
                    <a:pt x="73" y="7"/>
                  </a:lnTo>
                  <a:lnTo>
                    <a:pt x="61" y="11"/>
                  </a:lnTo>
                  <a:lnTo>
                    <a:pt x="44" y="21"/>
                  </a:lnTo>
                  <a:lnTo>
                    <a:pt x="29" y="34"/>
                  </a:lnTo>
                  <a:lnTo>
                    <a:pt x="15" y="52"/>
                  </a:lnTo>
                  <a:lnTo>
                    <a:pt x="6" y="71"/>
                  </a:lnTo>
                  <a:lnTo>
                    <a:pt x="4" y="80"/>
                  </a:lnTo>
                  <a:lnTo>
                    <a:pt x="0" y="92"/>
                  </a:lnTo>
                  <a:lnTo>
                    <a:pt x="0" y="101"/>
                  </a:lnTo>
                  <a:lnTo>
                    <a:pt x="0" y="113"/>
                  </a:lnTo>
                  <a:lnTo>
                    <a:pt x="2" y="167"/>
                  </a:lnTo>
                  <a:lnTo>
                    <a:pt x="2" y="176"/>
                  </a:lnTo>
                  <a:lnTo>
                    <a:pt x="4" y="188"/>
                  </a:lnTo>
                  <a:lnTo>
                    <a:pt x="8" y="197"/>
                  </a:lnTo>
                  <a:lnTo>
                    <a:pt x="11" y="207"/>
                  </a:lnTo>
                  <a:lnTo>
                    <a:pt x="21" y="226"/>
                  </a:lnTo>
                  <a:lnTo>
                    <a:pt x="36" y="242"/>
                  </a:lnTo>
                  <a:lnTo>
                    <a:pt x="52" y="253"/>
                  </a:lnTo>
                  <a:lnTo>
                    <a:pt x="71" y="263"/>
                  </a:lnTo>
                  <a:lnTo>
                    <a:pt x="80" y="266"/>
                  </a:lnTo>
                  <a:lnTo>
                    <a:pt x="92" y="268"/>
                  </a:lnTo>
                  <a:lnTo>
                    <a:pt x="102" y="270"/>
                  </a:lnTo>
                  <a:lnTo>
                    <a:pt x="113" y="270"/>
                  </a:lnTo>
                  <a:close/>
                </a:path>
              </a:pathLst>
            </a:cu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7" name="Freeform 233"/>
            <p:cNvSpPr>
              <a:spLocks/>
            </p:cNvSpPr>
            <p:nvPr/>
          </p:nvSpPr>
          <p:spPr bwMode="auto">
            <a:xfrm>
              <a:off x="4768" y="1350"/>
              <a:ext cx="110" cy="115"/>
            </a:xfrm>
            <a:custGeom>
              <a:avLst/>
              <a:gdLst>
                <a:gd name="T0" fmla="*/ 102 w 110"/>
                <a:gd name="T1" fmla="*/ 0 h 115"/>
                <a:gd name="T2" fmla="*/ 102 w 110"/>
                <a:gd name="T3" fmla="*/ 10 h 115"/>
                <a:gd name="T4" fmla="*/ 100 w 110"/>
                <a:gd name="T5" fmla="*/ 21 h 115"/>
                <a:gd name="T6" fmla="*/ 98 w 110"/>
                <a:gd name="T7" fmla="*/ 31 h 115"/>
                <a:gd name="T8" fmla="*/ 94 w 110"/>
                <a:gd name="T9" fmla="*/ 40 h 115"/>
                <a:gd name="T10" fmla="*/ 85 w 110"/>
                <a:gd name="T11" fmla="*/ 58 h 115"/>
                <a:gd name="T12" fmla="*/ 73 w 110"/>
                <a:gd name="T13" fmla="*/ 73 h 115"/>
                <a:gd name="T14" fmla="*/ 58 w 110"/>
                <a:gd name="T15" fmla="*/ 86 h 115"/>
                <a:gd name="T16" fmla="*/ 40 w 110"/>
                <a:gd name="T17" fmla="*/ 98 h 115"/>
                <a:gd name="T18" fmla="*/ 31 w 110"/>
                <a:gd name="T19" fmla="*/ 102 h 115"/>
                <a:gd name="T20" fmla="*/ 21 w 110"/>
                <a:gd name="T21" fmla="*/ 104 h 115"/>
                <a:gd name="T22" fmla="*/ 12 w 110"/>
                <a:gd name="T23" fmla="*/ 106 h 115"/>
                <a:gd name="T24" fmla="*/ 0 w 110"/>
                <a:gd name="T25" fmla="*/ 107 h 115"/>
                <a:gd name="T26" fmla="*/ 0 w 110"/>
                <a:gd name="T27" fmla="*/ 115 h 115"/>
                <a:gd name="T28" fmla="*/ 12 w 110"/>
                <a:gd name="T29" fmla="*/ 113 h 115"/>
                <a:gd name="T30" fmla="*/ 23 w 110"/>
                <a:gd name="T31" fmla="*/ 111 h 115"/>
                <a:gd name="T32" fmla="*/ 35 w 110"/>
                <a:gd name="T33" fmla="*/ 109 h 115"/>
                <a:gd name="T34" fmla="*/ 44 w 110"/>
                <a:gd name="T35" fmla="*/ 104 h 115"/>
                <a:gd name="T36" fmla="*/ 64 w 110"/>
                <a:gd name="T37" fmla="*/ 94 h 115"/>
                <a:gd name="T38" fmla="*/ 79 w 110"/>
                <a:gd name="T39" fmla="*/ 79 h 115"/>
                <a:gd name="T40" fmla="*/ 92 w 110"/>
                <a:gd name="T41" fmla="*/ 61 h 115"/>
                <a:gd name="T42" fmla="*/ 102 w 110"/>
                <a:gd name="T43" fmla="*/ 42 h 115"/>
                <a:gd name="T44" fmla="*/ 106 w 110"/>
                <a:gd name="T45" fmla="*/ 33 h 115"/>
                <a:gd name="T46" fmla="*/ 108 w 110"/>
                <a:gd name="T47" fmla="*/ 21 h 115"/>
                <a:gd name="T48" fmla="*/ 110 w 110"/>
                <a:gd name="T49" fmla="*/ 12 h 115"/>
                <a:gd name="T50" fmla="*/ 110 w 110"/>
                <a:gd name="T51" fmla="*/ 0 h 115"/>
                <a:gd name="T52" fmla="*/ 102 w 110"/>
                <a:gd name="T53" fmla="*/ 0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0"/>
                <a:gd name="T82" fmla="*/ 0 h 115"/>
                <a:gd name="T83" fmla="*/ 110 w 110"/>
                <a:gd name="T84" fmla="*/ 115 h 11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0" h="115">
                  <a:moveTo>
                    <a:pt x="102" y="0"/>
                  </a:moveTo>
                  <a:lnTo>
                    <a:pt x="102" y="10"/>
                  </a:lnTo>
                  <a:lnTo>
                    <a:pt x="100" y="21"/>
                  </a:lnTo>
                  <a:lnTo>
                    <a:pt x="98" y="31"/>
                  </a:lnTo>
                  <a:lnTo>
                    <a:pt x="94" y="40"/>
                  </a:lnTo>
                  <a:lnTo>
                    <a:pt x="85" y="58"/>
                  </a:lnTo>
                  <a:lnTo>
                    <a:pt x="73" y="73"/>
                  </a:lnTo>
                  <a:lnTo>
                    <a:pt x="58" y="86"/>
                  </a:lnTo>
                  <a:lnTo>
                    <a:pt x="40" y="98"/>
                  </a:lnTo>
                  <a:lnTo>
                    <a:pt x="31" y="102"/>
                  </a:lnTo>
                  <a:lnTo>
                    <a:pt x="21" y="104"/>
                  </a:lnTo>
                  <a:lnTo>
                    <a:pt x="12" y="106"/>
                  </a:lnTo>
                  <a:lnTo>
                    <a:pt x="0" y="107"/>
                  </a:lnTo>
                  <a:lnTo>
                    <a:pt x="0" y="115"/>
                  </a:lnTo>
                  <a:lnTo>
                    <a:pt x="12" y="113"/>
                  </a:lnTo>
                  <a:lnTo>
                    <a:pt x="23" y="111"/>
                  </a:lnTo>
                  <a:lnTo>
                    <a:pt x="35" y="109"/>
                  </a:lnTo>
                  <a:lnTo>
                    <a:pt x="44" y="104"/>
                  </a:lnTo>
                  <a:lnTo>
                    <a:pt x="64" y="94"/>
                  </a:lnTo>
                  <a:lnTo>
                    <a:pt x="79" y="79"/>
                  </a:lnTo>
                  <a:lnTo>
                    <a:pt x="92" y="61"/>
                  </a:lnTo>
                  <a:lnTo>
                    <a:pt x="102" y="42"/>
                  </a:lnTo>
                  <a:lnTo>
                    <a:pt x="106" y="33"/>
                  </a:lnTo>
                  <a:lnTo>
                    <a:pt x="108" y="21"/>
                  </a:lnTo>
                  <a:lnTo>
                    <a:pt x="110" y="12"/>
                  </a:lnTo>
                  <a:lnTo>
                    <a:pt x="110" y="0"/>
                  </a:lnTo>
                  <a:lnTo>
                    <a:pt x="1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8" name="Freeform 234"/>
            <p:cNvSpPr>
              <a:spLocks/>
            </p:cNvSpPr>
            <p:nvPr/>
          </p:nvSpPr>
          <p:spPr bwMode="auto">
            <a:xfrm>
              <a:off x="4868" y="1296"/>
              <a:ext cx="10" cy="54"/>
            </a:xfrm>
            <a:custGeom>
              <a:avLst/>
              <a:gdLst>
                <a:gd name="T0" fmla="*/ 0 w 10"/>
                <a:gd name="T1" fmla="*/ 0 h 54"/>
                <a:gd name="T2" fmla="*/ 2 w 10"/>
                <a:gd name="T3" fmla="*/ 54 h 54"/>
                <a:gd name="T4" fmla="*/ 10 w 10"/>
                <a:gd name="T5" fmla="*/ 54 h 54"/>
                <a:gd name="T6" fmla="*/ 8 w 10"/>
                <a:gd name="T7" fmla="*/ 0 h 54"/>
                <a:gd name="T8" fmla="*/ 0 w 10"/>
                <a:gd name="T9" fmla="*/ 0 h 54"/>
                <a:gd name="T10" fmla="*/ 0 60000 65536"/>
                <a:gd name="T11" fmla="*/ 0 60000 65536"/>
                <a:gd name="T12" fmla="*/ 0 60000 65536"/>
                <a:gd name="T13" fmla="*/ 0 60000 65536"/>
                <a:gd name="T14" fmla="*/ 0 60000 65536"/>
                <a:gd name="T15" fmla="*/ 0 w 10"/>
                <a:gd name="T16" fmla="*/ 0 h 54"/>
                <a:gd name="T17" fmla="*/ 10 w 10"/>
                <a:gd name="T18" fmla="*/ 54 h 54"/>
              </a:gdLst>
              <a:ahLst/>
              <a:cxnLst>
                <a:cxn ang="T10">
                  <a:pos x="T0" y="T1"/>
                </a:cxn>
                <a:cxn ang="T11">
                  <a:pos x="T2" y="T3"/>
                </a:cxn>
                <a:cxn ang="T12">
                  <a:pos x="T4" y="T5"/>
                </a:cxn>
                <a:cxn ang="T13">
                  <a:pos x="T6" y="T7"/>
                </a:cxn>
                <a:cxn ang="T14">
                  <a:pos x="T8" y="T9"/>
                </a:cxn>
              </a:cxnLst>
              <a:rect l="T15" t="T16" r="T17" b="T18"/>
              <a:pathLst>
                <a:path w="10" h="54">
                  <a:moveTo>
                    <a:pt x="0" y="0"/>
                  </a:moveTo>
                  <a:lnTo>
                    <a:pt x="2" y="54"/>
                  </a:lnTo>
                  <a:lnTo>
                    <a:pt x="10" y="54"/>
                  </a:lnTo>
                  <a:lnTo>
                    <a:pt x="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499" name="Freeform 235"/>
            <p:cNvSpPr>
              <a:spLocks/>
            </p:cNvSpPr>
            <p:nvPr/>
          </p:nvSpPr>
          <p:spPr bwMode="auto">
            <a:xfrm>
              <a:off x="4759" y="1187"/>
              <a:ext cx="117" cy="109"/>
            </a:xfrm>
            <a:custGeom>
              <a:avLst/>
              <a:gdLst>
                <a:gd name="T0" fmla="*/ 0 w 117"/>
                <a:gd name="T1" fmla="*/ 9 h 109"/>
                <a:gd name="T2" fmla="*/ 11 w 117"/>
                <a:gd name="T3" fmla="*/ 9 h 109"/>
                <a:gd name="T4" fmla="*/ 21 w 117"/>
                <a:gd name="T5" fmla="*/ 9 h 109"/>
                <a:gd name="T6" fmla="*/ 32 w 117"/>
                <a:gd name="T7" fmla="*/ 11 h 109"/>
                <a:gd name="T8" fmla="*/ 42 w 117"/>
                <a:gd name="T9" fmla="*/ 15 h 109"/>
                <a:gd name="T10" fmla="*/ 59 w 117"/>
                <a:gd name="T11" fmla="*/ 25 h 109"/>
                <a:gd name="T12" fmla="*/ 74 w 117"/>
                <a:gd name="T13" fmla="*/ 36 h 109"/>
                <a:gd name="T14" fmla="*/ 88 w 117"/>
                <a:gd name="T15" fmla="*/ 52 h 109"/>
                <a:gd name="T16" fmla="*/ 99 w 117"/>
                <a:gd name="T17" fmla="*/ 69 h 109"/>
                <a:gd name="T18" fmla="*/ 103 w 117"/>
                <a:gd name="T19" fmla="*/ 79 h 109"/>
                <a:gd name="T20" fmla="*/ 105 w 117"/>
                <a:gd name="T21" fmla="*/ 88 h 109"/>
                <a:gd name="T22" fmla="*/ 107 w 117"/>
                <a:gd name="T23" fmla="*/ 100 h 109"/>
                <a:gd name="T24" fmla="*/ 109 w 117"/>
                <a:gd name="T25" fmla="*/ 109 h 109"/>
                <a:gd name="T26" fmla="*/ 117 w 117"/>
                <a:gd name="T27" fmla="*/ 109 h 109"/>
                <a:gd name="T28" fmla="*/ 115 w 117"/>
                <a:gd name="T29" fmla="*/ 98 h 109"/>
                <a:gd name="T30" fmla="*/ 113 w 117"/>
                <a:gd name="T31" fmla="*/ 86 h 109"/>
                <a:gd name="T32" fmla="*/ 111 w 117"/>
                <a:gd name="T33" fmla="*/ 77 h 109"/>
                <a:gd name="T34" fmla="*/ 105 w 117"/>
                <a:gd name="T35" fmla="*/ 65 h 109"/>
                <a:gd name="T36" fmla="*/ 96 w 117"/>
                <a:gd name="T37" fmla="*/ 48 h 109"/>
                <a:gd name="T38" fmla="*/ 80 w 117"/>
                <a:gd name="T39" fmla="*/ 31 h 109"/>
                <a:gd name="T40" fmla="*/ 63 w 117"/>
                <a:gd name="T41" fmla="*/ 17 h 109"/>
                <a:gd name="T42" fmla="*/ 44 w 117"/>
                <a:gd name="T43" fmla="*/ 8 h 109"/>
                <a:gd name="T44" fmla="*/ 34 w 117"/>
                <a:gd name="T45" fmla="*/ 4 h 109"/>
                <a:gd name="T46" fmla="*/ 23 w 117"/>
                <a:gd name="T47" fmla="*/ 2 h 109"/>
                <a:gd name="T48" fmla="*/ 11 w 117"/>
                <a:gd name="T49" fmla="*/ 0 h 109"/>
                <a:gd name="T50" fmla="*/ 0 w 117"/>
                <a:gd name="T51" fmla="*/ 0 h 109"/>
                <a:gd name="T52" fmla="*/ 0 w 117"/>
                <a:gd name="T53" fmla="*/ 9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109"/>
                <a:gd name="T83" fmla="*/ 117 w 117"/>
                <a:gd name="T84" fmla="*/ 109 h 1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109">
                  <a:moveTo>
                    <a:pt x="0" y="9"/>
                  </a:moveTo>
                  <a:lnTo>
                    <a:pt x="11" y="9"/>
                  </a:lnTo>
                  <a:lnTo>
                    <a:pt x="21" y="9"/>
                  </a:lnTo>
                  <a:lnTo>
                    <a:pt x="32" y="11"/>
                  </a:lnTo>
                  <a:lnTo>
                    <a:pt x="42" y="15"/>
                  </a:lnTo>
                  <a:lnTo>
                    <a:pt x="59" y="25"/>
                  </a:lnTo>
                  <a:lnTo>
                    <a:pt x="74" y="36"/>
                  </a:lnTo>
                  <a:lnTo>
                    <a:pt x="88" y="52"/>
                  </a:lnTo>
                  <a:lnTo>
                    <a:pt x="99" y="69"/>
                  </a:lnTo>
                  <a:lnTo>
                    <a:pt x="103" y="79"/>
                  </a:lnTo>
                  <a:lnTo>
                    <a:pt x="105" y="88"/>
                  </a:lnTo>
                  <a:lnTo>
                    <a:pt x="107" y="100"/>
                  </a:lnTo>
                  <a:lnTo>
                    <a:pt x="109" y="109"/>
                  </a:lnTo>
                  <a:lnTo>
                    <a:pt x="117" y="109"/>
                  </a:lnTo>
                  <a:lnTo>
                    <a:pt x="115" y="98"/>
                  </a:lnTo>
                  <a:lnTo>
                    <a:pt x="113" y="86"/>
                  </a:lnTo>
                  <a:lnTo>
                    <a:pt x="111" y="77"/>
                  </a:lnTo>
                  <a:lnTo>
                    <a:pt x="105" y="65"/>
                  </a:lnTo>
                  <a:lnTo>
                    <a:pt x="96" y="48"/>
                  </a:lnTo>
                  <a:lnTo>
                    <a:pt x="80" y="31"/>
                  </a:lnTo>
                  <a:lnTo>
                    <a:pt x="63" y="17"/>
                  </a:lnTo>
                  <a:lnTo>
                    <a:pt x="44" y="8"/>
                  </a:lnTo>
                  <a:lnTo>
                    <a:pt x="34" y="4"/>
                  </a:lnTo>
                  <a:lnTo>
                    <a:pt x="23" y="2"/>
                  </a:lnTo>
                  <a:lnTo>
                    <a:pt x="11" y="0"/>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0" name="Freeform 236"/>
            <p:cNvSpPr>
              <a:spLocks/>
            </p:cNvSpPr>
            <p:nvPr/>
          </p:nvSpPr>
          <p:spPr bwMode="auto">
            <a:xfrm>
              <a:off x="4759" y="1187"/>
              <a:ext cx="0" cy="9"/>
            </a:xfrm>
            <a:custGeom>
              <a:avLst/>
              <a:gdLst>
                <a:gd name="T0" fmla="*/ 9 h 9"/>
                <a:gd name="T1" fmla="*/ 4 h 9"/>
                <a:gd name="T2" fmla="*/ 0 h 9"/>
                <a:gd name="T3" fmla="*/ 9 h 9"/>
                <a:gd name="T4" fmla="*/ 0 60000 65536"/>
                <a:gd name="T5" fmla="*/ 0 60000 65536"/>
                <a:gd name="T6" fmla="*/ 0 60000 65536"/>
                <a:gd name="T7" fmla="*/ 0 60000 65536"/>
                <a:gd name="T8" fmla="*/ 0 h 9"/>
                <a:gd name="T9" fmla="*/ 9 h 9"/>
              </a:gdLst>
              <a:ahLst/>
              <a:cxnLst>
                <a:cxn ang="T4">
                  <a:pos x="0" y="T0"/>
                </a:cxn>
                <a:cxn ang="T5">
                  <a:pos x="0" y="T1"/>
                </a:cxn>
                <a:cxn ang="T6">
                  <a:pos x="0" y="T2"/>
                </a:cxn>
                <a:cxn ang="T7">
                  <a:pos x="0" y="T3"/>
                </a:cxn>
              </a:cxnLst>
              <a:rect l="0" t="T8" r="0" b="T9"/>
              <a:pathLst>
                <a:path h="9">
                  <a:moveTo>
                    <a:pt x="0" y="9"/>
                  </a:moveTo>
                  <a:lnTo>
                    <a:pt x="0" y="4"/>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1" name="Freeform 237"/>
            <p:cNvSpPr>
              <a:spLocks/>
            </p:cNvSpPr>
            <p:nvPr/>
          </p:nvSpPr>
          <p:spPr bwMode="auto">
            <a:xfrm>
              <a:off x="4651" y="1187"/>
              <a:ext cx="108" cy="117"/>
            </a:xfrm>
            <a:custGeom>
              <a:avLst/>
              <a:gdLst>
                <a:gd name="T0" fmla="*/ 8 w 108"/>
                <a:gd name="T1" fmla="*/ 117 h 117"/>
                <a:gd name="T2" fmla="*/ 8 w 108"/>
                <a:gd name="T3" fmla="*/ 105 h 117"/>
                <a:gd name="T4" fmla="*/ 10 w 108"/>
                <a:gd name="T5" fmla="*/ 96 h 117"/>
                <a:gd name="T6" fmla="*/ 12 w 108"/>
                <a:gd name="T7" fmla="*/ 86 h 117"/>
                <a:gd name="T8" fmla="*/ 13 w 108"/>
                <a:gd name="T9" fmla="*/ 77 h 117"/>
                <a:gd name="T10" fmla="*/ 23 w 108"/>
                <a:gd name="T11" fmla="*/ 57 h 117"/>
                <a:gd name="T12" fmla="*/ 35 w 108"/>
                <a:gd name="T13" fmla="*/ 42 h 117"/>
                <a:gd name="T14" fmla="*/ 50 w 108"/>
                <a:gd name="T15" fmla="*/ 29 h 117"/>
                <a:gd name="T16" fmla="*/ 67 w 108"/>
                <a:gd name="T17" fmla="*/ 17 h 117"/>
                <a:gd name="T18" fmla="*/ 77 w 108"/>
                <a:gd name="T19" fmla="*/ 15 h 117"/>
                <a:gd name="T20" fmla="*/ 86 w 108"/>
                <a:gd name="T21" fmla="*/ 11 h 117"/>
                <a:gd name="T22" fmla="*/ 98 w 108"/>
                <a:gd name="T23" fmla="*/ 9 h 117"/>
                <a:gd name="T24" fmla="*/ 108 w 108"/>
                <a:gd name="T25" fmla="*/ 9 h 117"/>
                <a:gd name="T26" fmla="*/ 108 w 108"/>
                <a:gd name="T27" fmla="*/ 0 h 117"/>
                <a:gd name="T28" fmla="*/ 96 w 108"/>
                <a:gd name="T29" fmla="*/ 2 h 117"/>
                <a:gd name="T30" fmla="*/ 84 w 108"/>
                <a:gd name="T31" fmla="*/ 4 h 117"/>
                <a:gd name="T32" fmla="*/ 75 w 108"/>
                <a:gd name="T33" fmla="*/ 8 h 117"/>
                <a:gd name="T34" fmla="*/ 65 w 108"/>
                <a:gd name="T35" fmla="*/ 11 h 117"/>
                <a:gd name="T36" fmla="*/ 46 w 108"/>
                <a:gd name="T37" fmla="*/ 21 h 117"/>
                <a:gd name="T38" fmla="*/ 29 w 108"/>
                <a:gd name="T39" fmla="*/ 36 h 117"/>
                <a:gd name="T40" fmla="*/ 15 w 108"/>
                <a:gd name="T41" fmla="*/ 54 h 117"/>
                <a:gd name="T42" fmla="*/ 6 w 108"/>
                <a:gd name="T43" fmla="*/ 73 h 117"/>
                <a:gd name="T44" fmla="*/ 4 w 108"/>
                <a:gd name="T45" fmla="*/ 84 h 117"/>
                <a:gd name="T46" fmla="*/ 0 w 108"/>
                <a:gd name="T47" fmla="*/ 94 h 117"/>
                <a:gd name="T48" fmla="*/ 0 w 108"/>
                <a:gd name="T49" fmla="*/ 105 h 117"/>
                <a:gd name="T50" fmla="*/ 0 w 108"/>
                <a:gd name="T51" fmla="*/ 117 h 117"/>
                <a:gd name="T52" fmla="*/ 8 w 108"/>
                <a:gd name="T53" fmla="*/ 117 h 1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8"/>
                <a:gd name="T82" fmla="*/ 0 h 117"/>
                <a:gd name="T83" fmla="*/ 108 w 108"/>
                <a:gd name="T84" fmla="*/ 117 h 1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8" h="117">
                  <a:moveTo>
                    <a:pt x="8" y="117"/>
                  </a:moveTo>
                  <a:lnTo>
                    <a:pt x="8" y="105"/>
                  </a:lnTo>
                  <a:lnTo>
                    <a:pt x="10" y="96"/>
                  </a:lnTo>
                  <a:lnTo>
                    <a:pt x="12" y="86"/>
                  </a:lnTo>
                  <a:lnTo>
                    <a:pt x="13" y="77"/>
                  </a:lnTo>
                  <a:lnTo>
                    <a:pt x="23" y="57"/>
                  </a:lnTo>
                  <a:lnTo>
                    <a:pt x="35" y="42"/>
                  </a:lnTo>
                  <a:lnTo>
                    <a:pt x="50" y="29"/>
                  </a:lnTo>
                  <a:lnTo>
                    <a:pt x="67" y="17"/>
                  </a:lnTo>
                  <a:lnTo>
                    <a:pt x="77" y="15"/>
                  </a:lnTo>
                  <a:lnTo>
                    <a:pt x="86" y="11"/>
                  </a:lnTo>
                  <a:lnTo>
                    <a:pt x="98" y="9"/>
                  </a:lnTo>
                  <a:lnTo>
                    <a:pt x="108" y="9"/>
                  </a:lnTo>
                  <a:lnTo>
                    <a:pt x="108" y="0"/>
                  </a:lnTo>
                  <a:lnTo>
                    <a:pt x="96" y="2"/>
                  </a:lnTo>
                  <a:lnTo>
                    <a:pt x="84" y="4"/>
                  </a:lnTo>
                  <a:lnTo>
                    <a:pt x="75" y="8"/>
                  </a:lnTo>
                  <a:lnTo>
                    <a:pt x="65" y="11"/>
                  </a:lnTo>
                  <a:lnTo>
                    <a:pt x="46" y="21"/>
                  </a:lnTo>
                  <a:lnTo>
                    <a:pt x="29" y="36"/>
                  </a:lnTo>
                  <a:lnTo>
                    <a:pt x="15" y="54"/>
                  </a:lnTo>
                  <a:lnTo>
                    <a:pt x="6" y="73"/>
                  </a:lnTo>
                  <a:lnTo>
                    <a:pt x="4" y="84"/>
                  </a:lnTo>
                  <a:lnTo>
                    <a:pt x="0" y="94"/>
                  </a:lnTo>
                  <a:lnTo>
                    <a:pt x="0" y="105"/>
                  </a:lnTo>
                  <a:lnTo>
                    <a:pt x="0" y="117"/>
                  </a:lnTo>
                  <a:lnTo>
                    <a:pt x="8"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2" name="Freeform 238"/>
            <p:cNvSpPr>
              <a:spLocks/>
            </p:cNvSpPr>
            <p:nvPr/>
          </p:nvSpPr>
          <p:spPr bwMode="auto">
            <a:xfrm>
              <a:off x="4651" y="1304"/>
              <a:ext cx="10" cy="54"/>
            </a:xfrm>
            <a:custGeom>
              <a:avLst/>
              <a:gdLst>
                <a:gd name="T0" fmla="*/ 10 w 10"/>
                <a:gd name="T1" fmla="*/ 54 h 54"/>
                <a:gd name="T2" fmla="*/ 8 w 10"/>
                <a:gd name="T3" fmla="*/ 0 h 54"/>
                <a:gd name="T4" fmla="*/ 0 w 10"/>
                <a:gd name="T5" fmla="*/ 0 h 54"/>
                <a:gd name="T6" fmla="*/ 2 w 10"/>
                <a:gd name="T7" fmla="*/ 54 h 54"/>
                <a:gd name="T8" fmla="*/ 10 w 10"/>
                <a:gd name="T9" fmla="*/ 54 h 54"/>
                <a:gd name="T10" fmla="*/ 0 60000 65536"/>
                <a:gd name="T11" fmla="*/ 0 60000 65536"/>
                <a:gd name="T12" fmla="*/ 0 60000 65536"/>
                <a:gd name="T13" fmla="*/ 0 60000 65536"/>
                <a:gd name="T14" fmla="*/ 0 60000 65536"/>
                <a:gd name="T15" fmla="*/ 0 w 10"/>
                <a:gd name="T16" fmla="*/ 0 h 54"/>
                <a:gd name="T17" fmla="*/ 10 w 10"/>
                <a:gd name="T18" fmla="*/ 54 h 54"/>
              </a:gdLst>
              <a:ahLst/>
              <a:cxnLst>
                <a:cxn ang="T10">
                  <a:pos x="T0" y="T1"/>
                </a:cxn>
                <a:cxn ang="T11">
                  <a:pos x="T2" y="T3"/>
                </a:cxn>
                <a:cxn ang="T12">
                  <a:pos x="T4" y="T5"/>
                </a:cxn>
                <a:cxn ang="T13">
                  <a:pos x="T6" y="T7"/>
                </a:cxn>
                <a:cxn ang="T14">
                  <a:pos x="T8" y="T9"/>
                </a:cxn>
              </a:cxnLst>
              <a:rect l="T15" t="T16" r="T17" b="T18"/>
              <a:pathLst>
                <a:path w="10" h="54">
                  <a:moveTo>
                    <a:pt x="10" y="54"/>
                  </a:moveTo>
                  <a:lnTo>
                    <a:pt x="8" y="0"/>
                  </a:lnTo>
                  <a:lnTo>
                    <a:pt x="0" y="0"/>
                  </a:lnTo>
                  <a:lnTo>
                    <a:pt x="2"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3" name="Freeform 239"/>
            <p:cNvSpPr>
              <a:spLocks/>
            </p:cNvSpPr>
            <p:nvPr/>
          </p:nvSpPr>
          <p:spPr bwMode="auto">
            <a:xfrm>
              <a:off x="4653" y="1358"/>
              <a:ext cx="115" cy="107"/>
            </a:xfrm>
            <a:custGeom>
              <a:avLst/>
              <a:gdLst>
                <a:gd name="T0" fmla="*/ 115 w 115"/>
                <a:gd name="T1" fmla="*/ 99 h 107"/>
                <a:gd name="T2" fmla="*/ 104 w 115"/>
                <a:gd name="T3" fmla="*/ 99 h 107"/>
                <a:gd name="T4" fmla="*/ 94 w 115"/>
                <a:gd name="T5" fmla="*/ 98 h 107"/>
                <a:gd name="T6" fmla="*/ 84 w 115"/>
                <a:gd name="T7" fmla="*/ 96 h 107"/>
                <a:gd name="T8" fmla="*/ 75 w 115"/>
                <a:gd name="T9" fmla="*/ 92 h 107"/>
                <a:gd name="T10" fmla="*/ 56 w 115"/>
                <a:gd name="T11" fmla="*/ 84 h 107"/>
                <a:gd name="T12" fmla="*/ 40 w 115"/>
                <a:gd name="T13" fmla="*/ 71 h 107"/>
                <a:gd name="T14" fmla="*/ 27 w 115"/>
                <a:gd name="T15" fmla="*/ 55 h 107"/>
                <a:gd name="T16" fmla="*/ 17 w 115"/>
                <a:gd name="T17" fmla="*/ 38 h 107"/>
                <a:gd name="T18" fmla="*/ 13 w 115"/>
                <a:gd name="T19" fmla="*/ 28 h 107"/>
                <a:gd name="T20" fmla="*/ 10 w 115"/>
                <a:gd name="T21" fmla="*/ 19 h 107"/>
                <a:gd name="T22" fmla="*/ 8 w 115"/>
                <a:gd name="T23" fmla="*/ 9 h 107"/>
                <a:gd name="T24" fmla="*/ 8 w 115"/>
                <a:gd name="T25" fmla="*/ 0 h 107"/>
                <a:gd name="T26" fmla="*/ 0 w 115"/>
                <a:gd name="T27" fmla="*/ 0 h 107"/>
                <a:gd name="T28" fmla="*/ 0 w 115"/>
                <a:gd name="T29" fmla="*/ 11 h 107"/>
                <a:gd name="T30" fmla="*/ 2 w 115"/>
                <a:gd name="T31" fmla="*/ 21 h 107"/>
                <a:gd name="T32" fmla="*/ 6 w 115"/>
                <a:gd name="T33" fmla="*/ 32 h 107"/>
                <a:gd name="T34" fmla="*/ 10 w 115"/>
                <a:gd name="T35" fmla="*/ 42 h 107"/>
                <a:gd name="T36" fmla="*/ 21 w 115"/>
                <a:gd name="T37" fmla="*/ 61 h 107"/>
                <a:gd name="T38" fmla="*/ 34 w 115"/>
                <a:gd name="T39" fmla="*/ 76 h 107"/>
                <a:gd name="T40" fmla="*/ 52 w 115"/>
                <a:gd name="T41" fmla="*/ 90 h 107"/>
                <a:gd name="T42" fmla="*/ 71 w 115"/>
                <a:gd name="T43" fmla="*/ 99 h 107"/>
                <a:gd name="T44" fmla="*/ 82 w 115"/>
                <a:gd name="T45" fmla="*/ 103 h 107"/>
                <a:gd name="T46" fmla="*/ 92 w 115"/>
                <a:gd name="T47" fmla="*/ 105 h 107"/>
                <a:gd name="T48" fmla="*/ 104 w 115"/>
                <a:gd name="T49" fmla="*/ 107 h 107"/>
                <a:gd name="T50" fmla="*/ 115 w 115"/>
                <a:gd name="T51" fmla="*/ 107 h 107"/>
                <a:gd name="T52" fmla="*/ 115 w 115"/>
                <a:gd name="T53" fmla="*/ 99 h 10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
                <a:gd name="T82" fmla="*/ 0 h 107"/>
                <a:gd name="T83" fmla="*/ 115 w 115"/>
                <a:gd name="T84" fmla="*/ 107 h 10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 h="107">
                  <a:moveTo>
                    <a:pt x="115" y="99"/>
                  </a:moveTo>
                  <a:lnTo>
                    <a:pt x="104" y="99"/>
                  </a:lnTo>
                  <a:lnTo>
                    <a:pt x="94" y="98"/>
                  </a:lnTo>
                  <a:lnTo>
                    <a:pt x="84" y="96"/>
                  </a:lnTo>
                  <a:lnTo>
                    <a:pt x="75" y="92"/>
                  </a:lnTo>
                  <a:lnTo>
                    <a:pt x="56" y="84"/>
                  </a:lnTo>
                  <a:lnTo>
                    <a:pt x="40" y="71"/>
                  </a:lnTo>
                  <a:lnTo>
                    <a:pt x="27" y="55"/>
                  </a:lnTo>
                  <a:lnTo>
                    <a:pt x="17" y="38"/>
                  </a:lnTo>
                  <a:lnTo>
                    <a:pt x="13" y="28"/>
                  </a:lnTo>
                  <a:lnTo>
                    <a:pt x="10" y="19"/>
                  </a:lnTo>
                  <a:lnTo>
                    <a:pt x="8" y="9"/>
                  </a:lnTo>
                  <a:lnTo>
                    <a:pt x="8" y="0"/>
                  </a:lnTo>
                  <a:lnTo>
                    <a:pt x="0" y="0"/>
                  </a:lnTo>
                  <a:lnTo>
                    <a:pt x="0" y="11"/>
                  </a:lnTo>
                  <a:lnTo>
                    <a:pt x="2" y="21"/>
                  </a:lnTo>
                  <a:lnTo>
                    <a:pt x="6" y="32"/>
                  </a:lnTo>
                  <a:lnTo>
                    <a:pt x="10" y="42"/>
                  </a:lnTo>
                  <a:lnTo>
                    <a:pt x="21" y="61"/>
                  </a:lnTo>
                  <a:lnTo>
                    <a:pt x="34" y="76"/>
                  </a:lnTo>
                  <a:lnTo>
                    <a:pt x="52" y="90"/>
                  </a:lnTo>
                  <a:lnTo>
                    <a:pt x="71" y="99"/>
                  </a:lnTo>
                  <a:lnTo>
                    <a:pt x="82" y="103"/>
                  </a:lnTo>
                  <a:lnTo>
                    <a:pt x="92" y="105"/>
                  </a:lnTo>
                  <a:lnTo>
                    <a:pt x="104" y="107"/>
                  </a:lnTo>
                  <a:lnTo>
                    <a:pt x="115" y="107"/>
                  </a:lnTo>
                  <a:lnTo>
                    <a:pt x="115" y="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4" name="Freeform 240"/>
            <p:cNvSpPr>
              <a:spLocks/>
            </p:cNvSpPr>
            <p:nvPr/>
          </p:nvSpPr>
          <p:spPr bwMode="auto">
            <a:xfrm>
              <a:off x="4768" y="1457"/>
              <a:ext cx="0" cy="8"/>
            </a:xfrm>
            <a:custGeom>
              <a:avLst/>
              <a:gdLst>
                <a:gd name="T0" fmla="*/ 0 h 8"/>
                <a:gd name="T1" fmla="*/ 4 h 8"/>
                <a:gd name="T2" fmla="*/ 8 h 8"/>
                <a:gd name="T3" fmla="*/ 0 h 8"/>
                <a:gd name="T4" fmla="*/ 0 60000 65536"/>
                <a:gd name="T5" fmla="*/ 0 60000 65536"/>
                <a:gd name="T6" fmla="*/ 0 60000 65536"/>
                <a:gd name="T7" fmla="*/ 0 60000 65536"/>
                <a:gd name="T8" fmla="*/ 0 h 8"/>
                <a:gd name="T9" fmla="*/ 8 h 8"/>
              </a:gdLst>
              <a:ahLst/>
              <a:cxnLst>
                <a:cxn ang="T4">
                  <a:pos x="0" y="T0"/>
                </a:cxn>
                <a:cxn ang="T5">
                  <a:pos x="0" y="T1"/>
                </a:cxn>
                <a:cxn ang="T6">
                  <a:pos x="0" y="T2"/>
                </a:cxn>
                <a:cxn ang="T7">
                  <a:pos x="0" y="T3"/>
                </a:cxn>
              </a:cxnLst>
              <a:rect l="0" t="T8" r="0" b="T9"/>
              <a:pathLst>
                <a:path h="8">
                  <a:moveTo>
                    <a:pt x="0" y="0"/>
                  </a:moveTo>
                  <a:lnTo>
                    <a:pt x="0" y="4"/>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5" name="Freeform 241"/>
            <p:cNvSpPr>
              <a:spLocks/>
            </p:cNvSpPr>
            <p:nvPr/>
          </p:nvSpPr>
          <p:spPr bwMode="auto">
            <a:xfrm>
              <a:off x="4614" y="1150"/>
              <a:ext cx="277" cy="165"/>
            </a:xfrm>
            <a:custGeom>
              <a:avLst/>
              <a:gdLst>
                <a:gd name="T0" fmla="*/ 275 w 277"/>
                <a:gd name="T1" fmla="*/ 165 h 165"/>
                <a:gd name="T2" fmla="*/ 277 w 277"/>
                <a:gd name="T3" fmla="*/ 131 h 165"/>
                <a:gd name="T4" fmla="*/ 277 w 277"/>
                <a:gd name="T5" fmla="*/ 119 h 165"/>
                <a:gd name="T6" fmla="*/ 277 w 277"/>
                <a:gd name="T7" fmla="*/ 106 h 165"/>
                <a:gd name="T8" fmla="*/ 273 w 277"/>
                <a:gd name="T9" fmla="*/ 94 h 165"/>
                <a:gd name="T10" fmla="*/ 269 w 277"/>
                <a:gd name="T11" fmla="*/ 83 h 165"/>
                <a:gd name="T12" fmla="*/ 266 w 277"/>
                <a:gd name="T13" fmla="*/ 71 h 165"/>
                <a:gd name="T14" fmla="*/ 260 w 277"/>
                <a:gd name="T15" fmla="*/ 62 h 165"/>
                <a:gd name="T16" fmla="*/ 254 w 277"/>
                <a:gd name="T17" fmla="*/ 50 h 165"/>
                <a:gd name="T18" fmla="*/ 246 w 277"/>
                <a:gd name="T19" fmla="*/ 41 h 165"/>
                <a:gd name="T20" fmla="*/ 239 w 277"/>
                <a:gd name="T21" fmla="*/ 33 h 165"/>
                <a:gd name="T22" fmla="*/ 229 w 277"/>
                <a:gd name="T23" fmla="*/ 25 h 165"/>
                <a:gd name="T24" fmla="*/ 219 w 277"/>
                <a:gd name="T25" fmla="*/ 18 h 165"/>
                <a:gd name="T26" fmla="*/ 208 w 277"/>
                <a:gd name="T27" fmla="*/ 12 h 165"/>
                <a:gd name="T28" fmla="*/ 196 w 277"/>
                <a:gd name="T29" fmla="*/ 8 h 165"/>
                <a:gd name="T30" fmla="*/ 185 w 277"/>
                <a:gd name="T31" fmla="*/ 4 h 165"/>
                <a:gd name="T32" fmla="*/ 173 w 277"/>
                <a:gd name="T33" fmla="*/ 0 h 165"/>
                <a:gd name="T34" fmla="*/ 160 w 277"/>
                <a:gd name="T35" fmla="*/ 0 h 165"/>
                <a:gd name="T36" fmla="*/ 148 w 277"/>
                <a:gd name="T37" fmla="*/ 0 h 165"/>
                <a:gd name="T38" fmla="*/ 135 w 277"/>
                <a:gd name="T39" fmla="*/ 0 h 165"/>
                <a:gd name="T40" fmla="*/ 123 w 277"/>
                <a:gd name="T41" fmla="*/ 2 h 165"/>
                <a:gd name="T42" fmla="*/ 112 w 277"/>
                <a:gd name="T43" fmla="*/ 6 h 165"/>
                <a:gd name="T44" fmla="*/ 100 w 277"/>
                <a:gd name="T45" fmla="*/ 12 h 165"/>
                <a:gd name="T46" fmla="*/ 91 w 277"/>
                <a:gd name="T47" fmla="*/ 16 h 165"/>
                <a:gd name="T48" fmla="*/ 79 w 277"/>
                <a:gd name="T49" fmla="*/ 23 h 165"/>
                <a:gd name="T50" fmla="*/ 72 w 277"/>
                <a:gd name="T51" fmla="*/ 31 h 165"/>
                <a:gd name="T52" fmla="*/ 62 w 277"/>
                <a:gd name="T53" fmla="*/ 39 h 165"/>
                <a:gd name="T54" fmla="*/ 54 w 277"/>
                <a:gd name="T55" fmla="*/ 48 h 165"/>
                <a:gd name="T56" fmla="*/ 49 w 277"/>
                <a:gd name="T57" fmla="*/ 58 h 165"/>
                <a:gd name="T58" fmla="*/ 43 w 277"/>
                <a:gd name="T59" fmla="*/ 68 h 165"/>
                <a:gd name="T60" fmla="*/ 37 w 277"/>
                <a:gd name="T61" fmla="*/ 79 h 165"/>
                <a:gd name="T62" fmla="*/ 33 w 277"/>
                <a:gd name="T63" fmla="*/ 91 h 165"/>
                <a:gd name="T64" fmla="*/ 31 w 277"/>
                <a:gd name="T65" fmla="*/ 104 h 165"/>
                <a:gd name="T66" fmla="*/ 29 w 277"/>
                <a:gd name="T67" fmla="*/ 116 h 165"/>
                <a:gd name="T68" fmla="*/ 0 w 277"/>
                <a:gd name="T69" fmla="*/ 148 h 165"/>
                <a:gd name="T70" fmla="*/ 275 w 277"/>
                <a:gd name="T71" fmla="*/ 165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7"/>
                <a:gd name="T109" fmla="*/ 0 h 165"/>
                <a:gd name="T110" fmla="*/ 277 w 277"/>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7" h="165">
                  <a:moveTo>
                    <a:pt x="275" y="165"/>
                  </a:moveTo>
                  <a:lnTo>
                    <a:pt x="277" y="131"/>
                  </a:lnTo>
                  <a:lnTo>
                    <a:pt x="277" y="119"/>
                  </a:lnTo>
                  <a:lnTo>
                    <a:pt x="277" y="106"/>
                  </a:lnTo>
                  <a:lnTo>
                    <a:pt x="273" y="94"/>
                  </a:lnTo>
                  <a:lnTo>
                    <a:pt x="269" y="83"/>
                  </a:lnTo>
                  <a:lnTo>
                    <a:pt x="266" y="71"/>
                  </a:lnTo>
                  <a:lnTo>
                    <a:pt x="260" y="62"/>
                  </a:lnTo>
                  <a:lnTo>
                    <a:pt x="254" y="50"/>
                  </a:lnTo>
                  <a:lnTo>
                    <a:pt x="246" y="41"/>
                  </a:lnTo>
                  <a:lnTo>
                    <a:pt x="239" y="33"/>
                  </a:lnTo>
                  <a:lnTo>
                    <a:pt x="229" y="25"/>
                  </a:lnTo>
                  <a:lnTo>
                    <a:pt x="219" y="18"/>
                  </a:lnTo>
                  <a:lnTo>
                    <a:pt x="208" y="12"/>
                  </a:lnTo>
                  <a:lnTo>
                    <a:pt x="196" y="8"/>
                  </a:lnTo>
                  <a:lnTo>
                    <a:pt x="185" y="4"/>
                  </a:lnTo>
                  <a:lnTo>
                    <a:pt x="173" y="0"/>
                  </a:lnTo>
                  <a:lnTo>
                    <a:pt x="160" y="0"/>
                  </a:lnTo>
                  <a:lnTo>
                    <a:pt x="148" y="0"/>
                  </a:lnTo>
                  <a:lnTo>
                    <a:pt x="135" y="0"/>
                  </a:lnTo>
                  <a:lnTo>
                    <a:pt x="123" y="2"/>
                  </a:lnTo>
                  <a:lnTo>
                    <a:pt x="112" y="6"/>
                  </a:lnTo>
                  <a:lnTo>
                    <a:pt x="100" y="12"/>
                  </a:lnTo>
                  <a:lnTo>
                    <a:pt x="91" y="16"/>
                  </a:lnTo>
                  <a:lnTo>
                    <a:pt x="79" y="23"/>
                  </a:lnTo>
                  <a:lnTo>
                    <a:pt x="72" y="31"/>
                  </a:lnTo>
                  <a:lnTo>
                    <a:pt x="62" y="39"/>
                  </a:lnTo>
                  <a:lnTo>
                    <a:pt x="54" y="48"/>
                  </a:lnTo>
                  <a:lnTo>
                    <a:pt x="49" y="58"/>
                  </a:lnTo>
                  <a:lnTo>
                    <a:pt x="43" y="68"/>
                  </a:lnTo>
                  <a:lnTo>
                    <a:pt x="37" y="79"/>
                  </a:lnTo>
                  <a:lnTo>
                    <a:pt x="33" y="91"/>
                  </a:lnTo>
                  <a:lnTo>
                    <a:pt x="31" y="104"/>
                  </a:lnTo>
                  <a:lnTo>
                    <a:pt x="29" y="116"/>
                  </a:lnTo>
                  <a:lnTo>
                    <a:pt x="0" y="148"/>
                  </a:lnTo>
                  <a:lnTo>
                    <a:pt x="275" y="16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6" name="Freeform 242"/>
            <p:cNvSpPr>
              <a:spLocks/>
            </p:cNvSpPr>
            <p:nvPr/>
          </p:nvSpPr>
          <p:spPr bwMode="auto">
            <a:xfrm>
              <a:off x="4885" y="1281"/>
              <a:ext cx="10" cy="34"/>
            </a:xfrm>
            <a:custGeom>
              <a:avLst/>
              <a:gdLst>
                <a:gd name="T0" fmla="*/ 2 w 10"/>
                <a:gd name="T1" fmla="*/ 0 h 34"/>
                <a:gd name="T2" fmla="*/ 0 w 10"/>
                <a:gd name="T3" fmla="*/ 34 h 34"/>
                <a:gd name="T4" fmla="*/ 8 w 10"/>
                <a:gd name="T5" fmla="*/ 34 h 34"/>
                <a:gd name="T6" fmla="*/ 10 w 10"/>
                <a:gd name="T7" fmla="*/ 2 h 34"/>
                <a:gd name="T8" fmla="*/ 2 w 10"/>
                <a:gd name="T9" fmla="*/ 0 h 34"/>
                <a:gd name="T10" fmla="*/ 0 60000 65536"/>
                <a:gd name="T11" fmla="*/ 0 60000 65536"/>
                <a:gd name="T12" fmla="*/ 0 60000 65536"/>
                <a:gd name="T13" fmla="*/ 0 60000 65536"/>
                <a:gd name="T14" fmla="*/ 0 60000 65536"/>
                <a:gd name="T15" fmla="*/ 0 w 10"/>
                <a:gd name="T16" fmla="*/ 0 h 34"/>
                <a:gd name="T17" fmla="*/ 10 w 10"/>
                <a:gd name="T18" fmla="*/ 34 h 34"/>
              </a:gdLst>
              <a:ahLst/>
              <a:cxnLst>
                <a:cxn ang="T10">
                  <a:pos x="T0" y="T1"/>
                </a:cxn>
                <a:cxn ang="T11">
                  <a:pos x="T2" y="T3"/>
                </a:cxn>
                <a:cxn ang="T12">
                  <a:pos x="T4" y="T5"/>
                </a:cxn>
                <a:cxn ang="T13">
                  <a:pos x="T6" y="T7"/>
                </a:cxn>
                <a:cxn ang="T14">
                  <a:pos x="T8" y="T9"/>
                </a:cxn>
              </a:cxnLst>
              <a:rect l="T15" t="T16" r="T17" b="T18"/>
              <a:pathLst>
                <a:path w="10" h="34">
                  <a:moveTo>
                    <a:pt x="2" y="0"/>
                  </a:moveTo>
                  <a:lnTo>
                    <a:pt x="0" y="34"/>
                  </a:lnTo>
                  <a:lnTo>
                    <a:pt x="8" y="34"/>
                  </a:lnTo>
                  <a:lnTo>
                    <a:pt x="1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7" name="Freeform 243"/>
            <p:cNvSpPr>
              <a:spLocks/>
            </p:cNvSpPr>
            <p:nvPr/>
          </p:nvSpPr>
          <p:spPr bwMode="auto">
            <a:xfrm>
              <a:off x="4774" y="1147"/>
              <a:ext cx="121" cy="136"/>
            </a:xfrm>
            <a:custGeom>
              <a:avLst/>
              <a:gdLst>
                <a:gd name="T0" fmla="*/ 0 w 121"/>
                <a:gd name="T1" fmla="*/ 7 h 136"/>
                <a:gd name="T2" fmla="*/ 13 w 121"/>
                <a:gd name="T3" fmla="*/ 9 h 136"/>
                <a:gd name="T4" fmla="*/ 25 w 121"/>
                <a:gd name="T5" fmla="*/ 11 h 136"/>
                <a:gd name="T6" fmla="*/ 36 w 121"/>
                <a:gd name="T7" fmla="*/ 15 h 136"/>
                <a:gd name="T8" fmla="*/ 46 w 121"/>
                <a:gd name="T9" fmla="*/ 19 h 136"/>
                <a:gd name="T10" fmla="*/ 58 w 121"/>
                <a:gd name="T11" fmla="*/ 25 h 136"/>
                <a:gd name="T12" fmla="*/ 67 w 121"/>
                <a:gd name="T13" fmla="*/ 32 h 136"/>
                <a:gd name="T14" fmla="*/ 75 w 121"/>
                <a:gd name="T15" fmla="*/ 40 h 136"/>
                <a:gd name="T16" fmla="*/ 82 w 121"/>
                <a:gd name="T17" fmla="*/ 48 h 136"/>
                <a:gd name="T18" fmla="*/ 90 w 121"/>
                <a:gd name="T19" fmla="*/ 57 h 136"/>
                <a:gd name="T20" fmla="*/ 96 w 121"/>
                <a:gd name="T21" fmla="*/ 67 h 136"/>
                <a:gd name="T22" fmla="*/ 102 w 121"/>
                <a:gd name="T23" fmla="*/ 76 h 136"/>
                <a:gd name="T24" fmla="*/ 107 w 121"/>
                <a:gd name="T25" fmla="*/ 88 h 136"/>
                <a:gd name="T26" fmla="*/ 109 w 121"/>
                <a:gd name="T27" fmla="*/ 97 h 136"/>
                <a:gd name="T28" fmla="*/ 111 w 121"/>
                <a:gd name="T29" fmla="*/ 111 h 136"/>
                <a:gd name="T30" fmla="*/ 113 w 121"/>
                <a:gd name="T31" fmla="*/ 122 h 136"/>
                <a:gd name="T32" fmla="*/ 113 w 121"/>
                <a:gd name="T33" fmla="*/ 134 h 136"/>
                <a:gd name="T34" fmla="*/ 121 w 121"/>
                <a:gd name="T35" fmla="*/ 136 h 136"/>
                <a:gd name="T36" fmla="*/ 121 w 121"/>
                <a:gd name="T37" fmla="*/ 122 h 136"/>
                <a:gd name="T38" fmla="*/ 121 w 121"/>
                <a:gd name="T39" fmla="*/ 109 h 136"/>
                <a:gd name="T40" fmla="*/ 117 w 121"/>
                <a:gd name="T41" fmla="*/ 96 h 136"/>
                <a:gd name="T42" fmla="*/ 113 w 121"/>
                <a:gd name="T43" fmla="*/ 84 h 136"/>
                <a:gd name="T44" fmla="*/ 109 w 121"/>
                <a:gd name="T45" fmla="*/ 73 h 136"/>
                <a:gd name="T46" fmla="*/ 104 w 121"/>
                <a:gd name="T47" fmla="*/ 61 h 136"/>
                <a:gd name="T48" fmla="*/ 96 w 121"/>
                <a:gd name="T49" fmla="*/ 51 h 136"/>
                <a:gd name="T50" fmla="*/ 88 w 121"/>
                <a:gd name="T51" fmla="*/ 42 h 136"/>
                <a:gd name="T52" fmla="*/ 81 w 121"/>
                <a:gd name="T53" fmla="*/ 32 h 136"/>
                <a:gd name="T54" fmla="*/ 71 w 121"/>
                <a:gd name="T55" fmla="*/ 25 h 136"/>
                <a:gd name="T56" fmla="*/ 61 w 121"/>
                <a:gd name="T57" fmla="*/ 19 h 136"/>
                <a:gd name="T58" fmla="*/ 50 w 121"/>
                <a:gd name="T59" fmla="*/ 11 h 136"/>
                <a:gd name="T60" fmla="*/ 38 w 121"/>
                <a:gd name="T61" fmla="*/ 7 h 136"/>
                <a:gd name="T62" fmla="*/ 27 w 121"/>
                <a:gd name="T63" fmla="*/ 3 h 136"/>
                <a:gd name="T64" fmla="*/ 13 w 121"/>
                <a:gd name="T65" fmla="*/ 0 h 136"/>
                <a:gd name="T66" fmla="*/ 0 w 121"/>
                <a:gd name="T67" fmla="*/ 0 h 136"/>
                <a:gd name="T68" fmla="*/ 0 w 121"/>
                <a:gd name="T69" fmla="*/ 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1"/>
                <a:gd name="T106" fmla="*/ 0 h 136"/>
                <a:gd name="T107" fmla="*/ 121 w 121"/>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1" h="136">
                  <a:moveTo>
                    <a:pt x="0" y="7"/>
                  </a:moveTo>
                  <a:lnTo>
                    <a:pt x="13" y="9"/>
                  </a:lnTo>
                  <a:lnTo>
                    <a:pt x="25" y="11"/>
                  </a:lnTo>
                  <a:lnTo>
                    <a:pt x="36" y="15"/>
                  </a:lnTo>
                  <a:lnTo>
                    <a:pt x="46" y="19"/>
                  </a:lnTo>
                  <a:lnTo>
                    <a:pt x="58" y="25"/>
                  </a:lnTo>
                  <a:lnTo>
                    <a:pt x="67" y="32"/>
                  </a:lnTo>
                  <a:lnTo>
                    <a:pt x="75" y="40"/>
                  </a:lnTo>
                  <a:lnTo>
                    <a:pt x="82" y="48"/>
                  </a:lnTo>
                  <a:lnTo>
                    <a:pt x="90" y="57"/>
                  </a:lnTo>
                  <a:lnTo>
                    <a:pt x="96" y="67"/>
                  </a:lnTo>
                  <a:lnTo>
                    <a:pt x="102" y="76"/>
                  </a:lnTo>
                  <a:lnTo>
                    <a:pt x="107" y="88"/>
                  </a:lnTo>
                  <a:lnTo>
                    <a:pt x="109" y="97"/>
                  </a:lnTo>
                  <a:lnTo>
                    <a:pt x="111" y="111"/>
                  </a:lnTo>
                  <a:lnTo>
                    <a:pt x="113" y="122"/>
                  </a:lnTo>
                  <a:lnTo>
                    <a:pt x="113" y="134"/>
                  </a:lnTo>
                  <a:lnTo>
                    <a:pt x="121" y="136"/>
                  </a:lnTo>
                  <a:lnTo>
                    <a:pt x="121" y="122"/>
                  </a:lnTo>
                  <a:lnTo>
                    <a:pt x="121" y="109"/>
                  </a:lnTo>
                  <a:lnTo>
                    <a:pt x="117" y="96"/>
                  </a:lnTo>
                  <a:lnTo>
                    <a:pt x="113" y="84"/>
                  </a:lnTo>
                  <a:lnTo>
                    <a:pt x="109" y="73"/>
                  </a:lnTo>
                  <a:lnTo>
                    <a:pt x="104" y="61"/>
                  </a:lnTo>
                  <a:lnTo>
                    <a:pt x="96" y="51"/>
                  </a:lnTo>
                  <a:lnTo>
                    <a:pt x="88" y="42"/>
                  </a:lnTo>
                  <a:lnTo>
                    <a:pt x="81" y="32"/>
                  </a:lnTo>
                  <a:lnTo>
                    <a:pt x="71" y="25"/>
                  </a:lnTo>
                  <a:lnTo>
                    <a:pt x="61" y="19"/>
                  </a:lnTo>
                  <a:lnTo>
                    <a:pt x="50" y="11"/>
                  </a:lnTo>
                  <a:lnTo>
                    <a:pt x="38" y="7"/>
                  </a:lnTo>
                  <a:lnTo>
                    <a:pt x="27" y="3"/>
                  </a:lnTo>
                  <a:lnTo>
                    <a:pt x="13" y="0"/>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8" name="Freeform 244"/>
            <p:cNvSpPr>
              <a:spLocks/>
            </p:cNvSpPr>
            <p:nvPr/>
          </p:nvSpPr>
          <p:spPr bwMode="auto">
            <a:xfrm>
              <a:off x="4774" y="1147"/>
              <a:ext cx="0" cy="7"/>
            </a:xfrm>
            <a:custGeom>
              <a:avLst/>
              <a:gdLst>
                <a:gd name="T0" fmla="*/ 7 h 7"/>
                <a:gd name="T1" fmla="*/ 3 h 7"/>
                <a:gd name="T2" fmla="*/ 0 h 7"/>
                <a:gd name="T3" fmla="*/ 7 h 7"/>
                <a:gd name="T4" fmla="*/ 0 60000 65536"/>
                <a:gd name="T5" fmla="*/ 0 60000 65536"/>
                <a:gd name="T6" fmla="*/ 0 60000 65536"/>
                <a:gd name="T7" fmla="*/ 0 60000 65536"/>
                <a:gd name="T8" fmla="*/ 0 h 7"/>
                <a:gd name="T9" fmla="*/ 7 h 7"/>
              </a:gdLst>
              <a:ahLst/>
              <a:cxnLst>
                <a:cxn ang="T4">
                  <a:pos x="0" y="T0"/>
                </a:cxn>
                <a:cxn ang="T5">
                  <a:pos x="0" y="T1"/>
                </a:cxn>
                <a:cxn ang="T6">
                  <a:pos x="0" y="T2"/>
                </a:cxn>
                <a:cxn ang="T7">
                  <a:pos x="0" y="T3"/>
                </a:cxn>
              </a:cxnLst>
              <a:rect l="0" t="T8" r="0" b="T9"/>
              <a:pathLst>
                <a:path h="7">
                  <a:moveTo>
                    <a:pt x="0" y="7"/>
                  </a:moveTo>
                  <a:lnTo>
                    <a:pt x="0" y="3"/>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09" name="Freeform 245"/>
            <p:cNvSpPr>
              <a:spLocks/>
            </p:cNvSpPr>
            <p:nvPr/>
          </p:nvSpPr>
          <p:spPr bwMode="auto">
            <a:xfrm>
              <a:off x="4639" y="1147"/>
              <a:ext cx="135" cy="122"/>
            </a:xfrm>
            <a:custGeom>
              <a:avLst/>
              <a:gdLst>
                <a:gd name="T0" fmla="*/ 8 w 135"/>
                <a:gd name="T1" fmla="*/ 122 h 122"/>
                <a:gd name="T2" fmla="*/ 8 w 135"/>
                <a:gd name="T3" fmla="*/ 120 h 122"/>
                <a:gd name="T4" fmla="*/ 10 w 135"/>
                <a:gd name="T5" fmla="*/ 107 h 122"/>
                <a:gd name="T6" fmla="*/ 12 w 135"/>
                <a:gd name="T7" fmla="*/ 96 h 122"/>
                <a:gd name="T8" fmla="*/ 16 w 135"/>
                <a:gd name="T9" fmla="*/ 84 h 122"/>
                <a:gd name="T10" fmla="*/ 20 w 135"/>
                <a:gd name="T11" fmla="*/ 73 h 122"/>
                <a:gd name="T12" fmla="*/ 25 w 135"/>
                <a:gd name="T13" fmla="*/ 63 h 122"/>
                <a:gd name="T14" fmla="*/ 33 w 135"/>
                <a:gd name="T15" fmla="*/ 53 h 122"/>
                <a:gd name="T16" fmla="*/ 41 w 135"/>
                <a:gd name="T17" fmla="*/ 44 h 122"/>
                <a:gd name="T18" fmla="*/ 48 w 135"/>
                <a:gd name="T19" fmla="*/ 36 h 122"/>
                <a:gd name="T20" fmla="*/ 58 w 135"/>
                <a:gd name="T21" fmla="*/ 28 h 122"/>
                <a:gd name="T22" fmla="*/ 68 w 135"/>
                <a:gd name="T23" fmla="*/ 23 h 122"/>
                <a:gd name="T24" fmla="*/ 77 w 135"/>
                <a:gd name="T25" fmla="*/ 17 h 122"/>
                <a:gd name="T26" fmla="*/ 89 w 135"/>
                <a:gd name="T27" fmla="*/ 13 h 122"/>
                <a:gd name="T28" fmla="*/ 98 w 135"/>
                <a:gd name="T29" fmla="*/ 9 h 122"/>
                <a:gd name="T30" fmla="*/ 112 w 135"/>
                <a:gd name="T31" fmla="*/ 7 h 122"/>
                <a:gd name="T32" fmla="*/ 123 w 135"/>
                <a:gd name="T33" fmla="*/ 7 h 122"/>
                <a:gd name="T34" fmla="*/ 135 w 135"/>
                <a:gd name="T35" fmla="*/ 7 h 122"/>
                <a:gd name="T36" fmla="*/ 135 w 135"/>
                <a:gd name="T37" fmla="*/ 0 h 122"/>
                <a:gd name="T38" fmla="*/ 123 w 135"/>
                <a:gd name="T39" fmla="*/ 0 h 122"/>
                <a:gd name="T40" fmla="*/ 110 w 135"/>
                <a:gd name="T41" fmla="*/ 0 h 122"/>
                <a:gd name="T42" fmla="*/ 98 w 135"/>
                <a:gd name="T43" fmla="*/ 2 h 122"/>
                <a:gd name="T44" fmla="*/ 85 w 135"/>
                <a:gd name="T45" fmla="*/ 5 h 122"/>
                <a:gd name="T46" fmla="*/ 73 w 135"/>
                <a:gd name="T47" fmla="*/ 11 h 122"/>
                <a:gd name="T48" fmla="*/ 64 w 135"/>
                <a:gd name="T49" fmla="*/ 17 h 122"/>
                <a:gd name="T50" fmla="*/ 52 w 135"/>
                <a:gd name="T51" fmla="*/ 23 h 122"/>
                <a:gd name="T52" fmla="*/ 43 w 135"/>
                <a:gd name="T53" fmla="*/ 30 h 122"/>
                <a:gd name="T54" fmla="*/ 35 w 135"/>
                <a:gd name="T55" fmla="*/ 40 h 122"/>
                <a:gd name="T56" fmla="*/ 27 w 135"/>
                <a:gd name="T57" fmla="*/ 48 h 122"/>
                <a:gd name="T58" fmla="*/ 20 w 135"/>
                <a:gd name="T59" fmla="*/ 59 h 122"/>
                <a:gd name="T60" fmla="*/ 14 w 135"/>
                <a:gd name="T61" fmla="*/ 69 h 122"/>
                <a:gd name="T62" fmla="*/ 8 w 135"/>
                <a:gd name="T63" fmla="*/ 80 h 122"/>
                <a:gd name="T64" fmla="*/ 4 w 135"/>
                <a:gd name="T65" fmla="*/ 94 h 122"/>
                <a:gd name="T66" fmla="*/ 2 w 135"/>
                <a:gd name="T67" fmla="*/ 105 h 122"/>
                <a:gd name="T68" fmla="*/ 0 w 135"/>
                <a:gd name="T69" fmla="*/ 119 h 122"/>
                <a:gd name="T70" fmla="*/ 0 w 135"/>
                <a:gd name="T71" fmla="*/ 117 h 122"/>
                <a:gd name="T72" fmla="*/ 8 w 135"/>
                <a:gd name="T73" fmla="*/ 122 h 1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5"/>
                <a:gd name="T112" fmla="*/ 0 h 122"/>
                <a:gd name="T113" fmla="*/ 135 w 135"/>
                <a:gd name="T114" fmla="*/ 122 h 1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5" h="122">
                  <a:moveTo>
                    <a:pt x="8" y="122"/>
                  </a:moveTo>
                  <a:lnTo>
                    <a:pt x="8" y="120"/>
                  </a:lnTo>
                  <a:lnTo>
                    <a:pt x="10" y="107"/>
                  </a:lnTo>
                  <a:lnTo>
                    <a:pt x="12" y="96"/>
                  </a:lnTo>
                  <a:lnTo>
                    <a:pt x="16" y="84"/>
                  </a:lnTo>
                  <a:lnTo>
                    <a:pt x="20" y="73"/>
                  </a:lnTo>
                  <a:lnTo>
                    <a:pt x="25" y="63"/>
                  </a:lnTo>
                  <a:lnTo>
                    <a:pt x="33" y="53"/>
                  </a:lnTo>
                  <a:lnTo>
                    <a:pt x="41" y="44"/>
                  </a:lnTo>
                  <a:lnTo>
                    <a:pt x="48" y="36"/>
                  </a:lnTo>
                  <a:lnTo>
                    <a:pt x="58" y="28"/>
                  </a:lnTo>
                  <a:lnTo>
                    <a:pt x="68" y="23"/>
                  </a:lnTo>
                  <a:lnTo>
                    <a:pt x="77" y="17"/>
                  </a:lnTo>
                  <a:lnTo>
                    <a:pt x="89" y="13"/>
                  </a:lnTo>
                  <a:lnTo>
                    <a:pt x="98" y="9"/>
                  </a:lnTo>
                  <a:lnTo>
                    <a:pt x="112" y="7"/>
                  </a:lnTo>
                  <a:lnTo>
                    <a:pt x="123" y="7"/>
                  </a:lnTo>
                  <a:lnTo>
                    <a:pt x="135" y="7"/>
                  </a:lnTo>
                  <a:lnTo>
                    <a:pt x="135" y="0"/>
                  </a:lnTo>
                  <a:lnTo>
                    <a:pt x="123" y="0"/>
                  </a:lnTo>
                  <a:lnTo>
                    <a:pt x="110" y="0"/>
                  </a:lnTo>
                  <a:lnTo>
                    <a:pt x="98" y="2"/>
                  </a:lnTo>
                  <a:lnTo>
                    <a:pt x="85" y="5"/>
                  </a:lnTo>
                  <a:lnTo>
                    <a:pt x="73" y="11"/>
                  </a:lnTo>
                  <a:lnTo>
                    <a:pt x="64" y="17"/>
                  </a:lnTo>
                  <a:lnTo>
                    <a:pt x="52" y="23"/>
                  </a:lnTo>
                  <a:lnTo>
                    <a:pt x="43" y="30"/>
                  </a:lnTo>
                  <a:lnTo>
                    <a:pt x="35" y="40"/>
                  </a:lnTo>
                  <a:lnTo>
                    <a:pt x="27" y="48"/>
                  </a:lnTo>
                  <a:lnTo>
                    <a:pt x="20" y="59"/>
                  </a:lnTo>
                  <a:lnTo>
                    <a:pt x="14" y="69"/>
                  </a:lnTo>
                  <a:lnTo>
                    <a:pt x="8" y="80"/>
                  </a:lnTo>
                  <a:lnTo>
                    <a:pt x="4" y="94"/>
                  </a:lnTo>
                  <a:lnTo>
                    <a:pt x="2" y="105"/>
                  </a:lnTo>
                  <a:lnTo>
                    <a:pt x="0" y="119"/>
                  </a:lnTo>
                  <a:lnTo>
                    <a:pt x="0" y="117"/>
                  </a:lnTo>
                  <a:lnTo>
                    <a:pt x="8" y="1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0" name="Freeform 246"/>
            <p:cNvSpPr>
              <a:spLocks/>
            </p:cNvSpPr>
            <p:nvPr/>
          </p:nvSpPr>
          <p:spPr bwMode="auto">
            <a:xfrm>
              <a:off x="4607" y="1264"/>
              <a:ext cx="40" cy="38"/>
            </a:xfrm>
            <a:custGeom>
              <a:avLst/>
              <a:gdLst>
                <a:gd name="T0" fmla="*/ 7 w 40"/>
                <a:gd name="T1" fmla="*/ 30 h 38"/>
                <a:gd name="T2" fmla="*/ 11 w 40"/>
                <a:gd name="T3" fmla="*/ 38 h 38"/>
                <a:gd name="T4" fmla="*/ 40 w 40"/>
                <a:gd name="T5" fmla="*/ 5 h 38"/>
                <a:gd name="T6" fmla="*/ 32 w 40"/>
                <a:gd name="T7" fmla="*/ 0 h 38"/>
                <a:gd name="T8" fmla="*/ 6 w 40"/>
                <a:gd name="T9" fmla="*/ 32 h 38"/>
                <a:gd name="T10" fmla="*/ 7 w 40"/>
                <a:gd name="T11" fmla="*/ 38 h 38"/>
                <a:gd name="T12" fmla="*/ 6 w 40"/>
                <a:gd name="T13" fmla="*/ 32 h 38"/>
                <a:gd name="T14" fmla="*/ 0 w 40"/>
                <a:gd name="T15" fmla="*/ 38 h 38"/>
                <a:gd name="T16" fmla="*/ 7 w 40"/>
                <a:gd name="T17" fmla="*/ 38 h 38"/>
                <a:gd name="T18" fmla="*/ 7 w 40"/>
                <a:gd name="T19" fmla="*/ 3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38"/>
                <a:gd name="T32" fmla="*/ 40 w 40"/>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38">
                  <a:moveTo>
                    <a:pt x="7" y="30"/>
                  </a:moveTo>
                  <a:lnTo>
                    <a:pt x="11" y="38"/>
                  </a:lnTo>
                  <a:lnTo>
                    <a:pt x="40" y="5"/>
                  </a:lnTo>
                  <a:lnTo>
                    <a:pt x="32" y="0"/>
                  </a:lnTo>
                  <a:lnTo>
                    <a:pt x="6" y="32"/>
                  </a:lnTo>
                  <a:lnTo>
                    <a:pt x="7" y="38"/>
                  </a:lnTo>
                  <a:lnTo>
                    <a:pt x="6" y="32"/>
                  </a:lnTo>
                  <a:lnTo>
                    <a:pt x="0" y="38"/>
                  </a:lnTo>
                  <a:lnTo>
                    <a:pt x="7" y="38"/>
                  </a:lnTo>
                  <a:lnTo>
                    <a:pt x="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1" name="Freeform 247"/>
            <p:cNvSpPr>
              <a:spLocks/>
            </p:cNvSpPr>
            <p:nvPr/>
          </p:nvSpPr>
          <p:spPr bwMode="auto">
            <a:xfrm>
              <a:off x="4614" y="1294"/>
              <a:ext cx="279" cy="27"/>
            </a:xfrm>
            <a:custGeom>
              <a:avLst/>
              <a:gdLst>
                <a:gd name="T0" fmla="*/ 271 w 279"/>
                <a:gd name="T1" fmla="*/ 21 h 27"/>
                <a:gd name="T2" fmla="*/ 275 w 279"/>
                <a:gd name="T3" fmla="*/ 18 h 27"/>
                <a:gd name="T4" fmla="*/ 0 w 279"/>
                <a:gd name="T5" fmla="*/ 0 h 27"/>
                <a:gd name="T6" fmla="*/ 0 w 279"/>
                <a:gd name="T7" fmla="*/ 8 h 27"/>
                <a:gd name="T8" fmla="*/ 275 w 279"/>
                <a:gd name="T9" fmla="*/ 25 h 27"/>
                <a:gd name="T10" fmla="*/ 279 w 279"/>
                <a:gd name="T11" fmla="*/ 21 h 27"/>
                <a:gd name="T12" fmla="*/ 275 w 279"/>
                <a:gd name="T13" fmla="*/ 25 h 27"/>
                <a:gd name="T14" fmla="*/ 279 w 279"/>
                <a:gd name="T15" fmla="*/ 27 h 27"/>
                <a:gd name="T16" fmla="*/ 279 w 279"/>
                <a:gd name="T17" fmla="*/ 21 h 27"/>
                <a:gd name="T18" fmla="*/ 271 w 279"/>
                <a:gd name="T19" fmla="*/ 21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9"/>
                <a:gd name="T31" fmla="*/ 0 h 27"/>
                <a:gd name="T32" fmla="*/ 279 w 279"/>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9" h="27">
                  <a:moveTo>
                    <a:pt x="271" y="21"/>
                  </a:moveTo>
                  <a:lnTo>
                    <a:pt x="275" y="18"/>
                  </a:lnTo>
                  <a:lnTo>
                    <a:pt x="0" y="0"/>
                  </a:lnTo>
                  <a:lnTo>
                    <a:pt x="0" y="8"/>
                  </a:lnTo>
                  <a:lnTo>
                    <a:pt x="275" y="25"/>
                  </a:lnTo>
                  <a:lnTo>
                    <a:pt x="279" y="21"/>
                  </a:lnTo>
                  <a:lnTo>
                    <a:pt x="275" y="25"/>
                  </a:lnTo>
                  <a:lnTo>
                    <a:pt x="279" y="27"/>
                  </a:lnTo>
                  <a:lnTo>
                    <a:pt x="279" y="21"/>
                  </a:lnTo>
                  <a:lnTo>
                    <a:pt x="271"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2" name="Freeform 248"/>
            <p:cNvSpPr>
              <a:spLocks/>
            </p:cNvSpPr>
            <p:nvPr/>
          </p:nvSpPr>
          <p:spPr bwMode="auto">
            <a:xfrm>
              <a:off x="4555" y="1922"/>
              <a:ext cx="409" cy="585"/>
            </a:xfrm>
            <a:custGeom>
              <a:avLst/>
              <a:gdLst>
                <a:gd name="T0" fmla="*/ 409 w 409"/>
                <a:gd name="T1" fmla="*/ 0 h 585"/>
                <a:gd name="T2" fmla="*/ 56 w 409"/>
                <a:gd name="T3" fmla="*/ 0 h 585"/>
                <a:gd name="T4" fmla="*/ 0 w 409"/>
                <a:gd name="T5" fmla="*/ 585 h 585"/>
                <a:gd name="T6" fmla="*/ 117 w 409"/>
                <a:gd name="T7" fmla="*/ 581 h 585"/>
                <a:gd name="T8" fmla="*/ 230 w 409"/>
                <a:gd name="T9" fmla="*/ 184 h 585"/>
                <a:gd name="T10" fmla="*/ 288 w 409"/>
                <a:gd name="T11" fmla="*/ 574 h 585"/>
                <a:gd name="T12" fmla="*/ 399 w 409"/>
                <a:gd name="T13" fmla="*/ 574 h 585"/>
                <a:gd name="T14" fmla="*/ 409 w 409"/>
                <a:gd name="T15" fmla="*/ 0 h 585"/>
                <a:gd name="T16" fmla="*/ 0 60000 65536"/>
                <a:gd name="T17" fmla="*/ 0 60000 65536"/>
                <a:gd name="T18" fmla="*/ 0 60000 65536"/>
                <a:gd name="T19" fmla="*/ 0 60000 65536"/>
                <a:gd name="T20" fmla="*/ 0 60000 65536"/>
                <a:gd name="T21" fmla="*/ 0 60000 65536"/>
                <a:gd name="T22" fmla="*/ 0 60000 65536"/>
                <a:gd name="T23" fmla="*/ 0 60000 65536"/>
                <a:gd name="T24" fmla="*/ 0 w 409"/>
                <a:gd name="T25" fmla="*/ 0 h 585"/>
                <a:gd name="T26" fmla="*/ 409 w 409"/>
                <a:gd name="T27" fmla="*/ 585 h 5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9" h="585">
                  <a:moveTo>
                    <a:pt x="409" y="0"/>
                  </a:moveTo>
                  <a:lnTo>
                    <a:pt x="56" y="0"/>
                  </a:lnTo>
                  <a:lnTo>
                    <a:pt x="0" y="585"/>
                  </a:lnTo>
                  <a:lnTo>
                    <a:pt x="117" y="581"/>
                  </a:lnTo>
                  <a:lnTo>
                    <a:pt x="230" y="184"/>
                  </a:lnTo>
                  <a:lnTo>
                    <a:pt x="288" y="574"/>
                  </a:lnTo>
                  <a:lnTo>
                    <a:pt x="399" y="574"/>
                  </a:lnTo>
                  <a:lnTo>
                    <a:pt x="409"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3" name="Freeform 249"/>
            <p:cNvSpPr>
              <a:spLocks/>
            </p:cNvSpPr>
            <p:nvPr/>
          </p:nvSpPr>
          <p:spPr bwMode="auto">
            <a:xfrm>
              <a:off x="4607" y="1918"/>
              <a:ext cx="357" cy="10"/>
            </a:xfrm>
            <a:custGeom>
              <a:avLst/>
              <a:gdLst>
                <a:gd name="T0" fmla="*/ 7 w 357"/>
                <a:gd name="T1" fmla="*/ 6 h 10"/>
                <a:gd name="T2" fmla="*/ 4 w 357"/>
                <a:gd name="T3" fmla="*/ 10 h 10"/>
                <a:gd name="T4" fmla="*/ 357 w 357"/>
                <a:gd name="T5" fmla="*/ 10 h 10"/>
                <a:gd name="T6" fmla="*/ 357 w 357"/>
                <a:gd name="T7" fmla="*/ 0 h 10"/>
                <a:gd name="T8" fmla="*/ 4 w 357"/>
                <a:gd name="T9" fmla="*/ 0 h 10"/>
                <a:gd name="T10" fmla="*/ 0 w 357"/>
                <a:gd name="T11" fmla="*/ 4 h 10"/>
                <a:gd name="T12" fmla="*/ 4 w 357"/>
                <a:gd name="T13" fmla="*/ 0 h 10"/>
                <a:gd name="T14" fmla="*/ 0 w 357"/>
                <a:gd name="T15" fmla="*/ 0 h 10"/>
                <a:gd name="T16" fmla="*/ 0 w 357"/>
                <a:gd name="T17" fmla="*/ 4 h 10"/>
                <a:gd name="T18" fmla="*/ 7 w 357"/>
                <a:gd name="T19" fmla="*/ 6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7"/>
                <a:gd name="T31" fmla="*/ 0 h 10"/>
                <a:gd name="T32" fmla="*/ 357 w 357"/>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7" h="10">
                  <a:moveTo>
                    <a:pt x="7" y="6"/>
                  </a:moveTo>
                  <a:lnTo>
                    <a:pt x="4" y="10"/>
                  </a:lnTo>
                  <a:lnTo>
                    <a:pt x="357" y="10"/>
                  </a:lnTo>
                  <a:lnTo>
                    <a:pt x="357" y="0"/>
                  </a:lnTo>
                  <a:lnTo>
                    <a:pt x="4" y="0"/>
                  </a:lnTo>
                  <a:lnTo>
                    <a:pt x="0" y="4"/>
                  </a:lnTo>
                  <a:lnTo>
                    <a:pt x="4" y="0"/>
                  </a:lnTo>
                  <a:lnTo>
                    <a:pt x="0" y="0"/>
                  </a:lnTo>
                  <a:lnTo>
                    <a:pt x="0" y="4"/>
                  </a:lnTo>
                  <a:lnTo>
                    <a:pt x="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4" name="Freeform 250"/>
            <p:cNvSpPr>
              <a:spLocks/>
            </p:cNvSpPr>
            <p:nvPr/>
          </p:nvSpPr>
          <p:spPr bwMode="auto">
            <a:xfrm>
              <a:off x="4549" y="1922"/>
              <a:ext cx="65" cy="589"/>
            </a:xfrm>
            <a:custGeom>
              <a:avLst/>
              <a:gdLst>
                <a:gd name="T0" fmla="*/ 6 w 65"/>
                <a:gd name="T1" fmla="*/ 581 h 589"/>
                <a:gd name="T2" fmla="*/ 10 w 65"/>
                <a:gd name="T3" fmla="*/ 585 h 589"/>
                <a:gd name="T4" fmla="*/ 65 w 65"/>
                <a:gd name="T5" fmla="*/ 2 h 589"/>
                <a:gd name="T6" fmla="*/ 58 w 65"/>
                <a:gd name="T7" fmla="*/ 0 h 589"/>
                <a:gd name="T8" fmla="*/ 2 w 65"/>
                <a:gd name="T9" fmla="*/ 585 h 589"/>
                <a:gd name="T10" fmla="*/ 6 w 65"/>
                <a:gd name="T11" fmla="*/ 589 h 589"/>
                <a:gd name="T12" fmla="*/ 2 w 65"/>
                <a:gd name="T13" fmla="*/ 585 h 589"/>
                <a:gd name="T14" fmla="*/ 0 w 65"/>
                <a:gd name="T15" fmla="*/ 589 h 589"/>
                <a:gd name="T16" fmla="*/ 6 w 65"/>
                <a:gd name="T17" fmla="*/ 589 h 589"/>
                <a:gd name="T18" fmla="*/ 6 w 65"/>
                <a:gd name="T19" fmla="*/ 581 h 5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
                <a:gd name="T31" fmla="*/ 0 h 589"/>
                <a:gd name="T32" fmla="*/ 65 w 65"/>
                <a:gd name="T33" fmla="*/ 589 h 5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 h="589">
                  <a:moveTo>
                    <a:pt x="6" y="581"/>
                  </a:moveTo>
                  <a:lnTo>
                    <a:pt x="10" y="585"/>
                  </a:lnTo>
                  <a:lnTo>
                    <a:pt x="65" y="2"/>
                  </a:lnTo>
                  <a:lnTo>
                    <a:pt x="58" y="0"/>
                  </a:lnTo>
                  <a:lnTo>
                    <a:pt x="2" y="585"/>
                  </a:lnTo>
                  <a:lnTo>
                    <a:pt x="6" y="589"/>
                  </a:lnTo>
                  <a:lnTo>
                    <a:pt x="2" y="585"/>
                  </a:lnTo>
                  <a:lnTo>
                    <a:pt x="0" y="589"/>
                  </a:lnTo>
                  <a:lnTo>
                    <a:pt x="6" y="589"/>
                  </a:lnTo>
                  <a:lnTo>
                    <a:pt x="6" y="5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5" name="Freeform 251"/>
            <p:cNvSpPr>
              <a:spLocks/>
            </p:cNvSpPr>
            <p:nvPr/>
          </p:nvSpPr>
          <p:spPr bwMode="auto">
            <a:xfrm>
              <a:off x="4555" y="2500"/>
              <a:ext cx="121" cy="11"/>
            </a:xfrm>
            <a:custGeom>
              <a:avLst/>
              <a:gdLst>
                <a:gd name="T0" fmla="*/ 113 w 121"/>
                <a:gd name="T1" fmla="*/ 1 h 11"/>
                <a:gd name="T2" fmla="*/ 117 w 121"/>
                <a:gd name="T3" fmla="*/ 0 h 11"/>
                <a:gd name="T4" fmla="*/ 0 w 121"/>
                <a:gd name="T5" fmla="*/ 3 h 11"/>
                <a:gd name="T6" fmla="*/ 0 w 121"/>
                <a:gd name="T7" fmla="*/ 11 h 11"/>
                <a:gd name="T8" fmla="*/ 119 w 121"/>
                <a:gd name="T9" fmla="*/ 7 h 11"/>
                <a:gd name="T10" fmla="*/ 121 w 121"/>
                <a:gd name="T11" fmla="*/ 3 h 11"/>
                <a:gd name="T12" fmla="*/ 119 w 121"/>
                <a:gd name="T13" fmla="*/ 7 h 11"/>
                <a:gd name="T14" fmla="*/ 121 w 121"/>
                <a:gd name="T15" fmla="*/ 7 h 11"/>
                <a:gd name="T16" fmla="*/ 121 w 121"/>
                <a:gd name="T17" fmla="*/ 3 h 11"/>
                <a:gd name="T18" fmla="*/ 113 w 121"/>
                <a:gd name="T19" fmla="*/ 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1"/>
                <a:gd name="T32" fmla="*/ 121 w 12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1">
                  <a:moveTo>
                    <a:pt x="113" y="1"/>
                  </a:moveTo>
                  <a:lnTo>
                    <a:pt x="117" y="0"/>
                  </a:lnTo>
                  <a:lnTo>
                    <a:pt x="0" y="3"/>
                  </a:lnTo>
                  <a:lnTo>
                    <a:pt x="0" y="11"/>
                  </a:lnTo>
                  <a:lnTo>
                    <a:pt x="119" y="7"/>
                  </a:lnTo>
                  <a:lnTo>
                    <a:pt x="121" y="3"/>
                  </a:lnTo>
                  <a:lnTo>
                    <a:pt x="119" y="7"/>
                  </a:lnTo>
                  <a:lnTo>
                    <a:pt x="121" y="7"/>
                  </a:lnTo>
                  <a:lnTo>
                    <a:pt x="121" y="3"/>
                  </a:lnTo>
                  <a:lnTo>
                    <a:pt x="113"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6" name="Freeform 252"/>
            <p:cNvSpPr>
              <a:spLocks/>
            </p:cNvSpPr>
            <p:nvPr/>
          </p:nvSpPr>
          <p:spPr bwMode="auto">
            <a:xfrm>
              <a:off x="4668" y="2106"/>
              <a:ext cx="121" cy="397"/>
            </a:xfrm>
            <a:custGeom>
              <a:avLst/>
              <a:gdLst>
                <a:gd name="T0" fmla="*/ 121 w 121"/>
                <a:gd name="T1" fmla="*/ 0 h 397"/>
                <a:gd name="T2" fmla="*/ 114 w 121"/>
                <a:gd name="T3" fmla="*/ 0 h 397"/>
                <a:gd name="T4" fmla="*/ 0 w 121"/>
                <a:gd name="T5" fmla="*/ 395 h 397"/>
                <a:gd name="T6" fmla="*/ 8 w 121"/>
                <a:gd name="T7" fmla="*/ 397 h 397"/>
                <a:gd name="T8" fmla="*/ 121 w 121"/>
                <a:gd name="T9" fmla="*/ 2 h 397"/>
                <a:gd name="T10" fmla="*/ 114 w 121"/>
                <a:gd name="T11" fmla="*/ 0 h 397"/>
                <a:gd name="T12" fmla="*/ 121 w 121"/>
                <a:gd name="T13" fmla="*/ 0 h 397"/>
                <a:gd name="T14" fmla="*/ 0 60000 65536"/>
                <a:gd name="T15" fmla="*/ 0 60000 65536"/>
                <a:gd name="T16" fmla="*/ 0 60000 65536"/>
                <a:gd name="T17" fmla="*/ 0 60000 65536"/>
                <a:gd name="T18" fmla="*/ 0 60000 65536"/>
                <a:gd name="T19" fmla="*/ 0 60000 65536"/>
                <a:gd name="T20" fmla="*/ 0 60000 65536"/>
                <a:gd name="T21" fmla="*/ 0 w 121"/>
                <a:gd name="T22" fmla="*/ 0 h 397"/>
                <a:gd name="T23" fmla="*/ 121 w 12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 h="397">
                  <a:moveTo>
                    <a:pt x="121" y="0"/>
                  </a:moveTo>
                  <a:lnTo>
                    <a:pt x="114" y="0"/>
                  </a:lnTo>
                  <a:lnTo>
                    <a:pt x="0" y="395"/>
                  </a:lnTo>
                  <a:lnTo>
                    <a:pt x="8" y="397"/>
                  </a:lnTo>
                  <a:lnTo>
                    <a:pt x="121" y="2"/>
                  </a:lnTo>
                  <a:lnTo>
                    <a:pt x="114" y="0"/>
                  </a:lnTo>
                  <a:lnTo>
                    <a:pt x="1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7" name="Freeform 253"/>
            <p:cNvSpPr>
              <a:spLocks/>
            </p:cNvSpPr>
            <p:nvPr/>
          </p:nvSpPr>
          <p:spPr bwMode="auto">
            <a:xfrm>
              <a:off x="4782" y="2106"/>
              <a:ext cx="65" cy="394"/>
            </a:xfrm>
            <a:custGeom>
              <a:avLst/>
              <a:gdLst>
                <a:gd name="T0" fmla="*/ 61 w 65"/>
                <a:gd name="T1" fmla="*/ 386 h 394"/>
                <a:gd name="T2" fmla="*/ 65 w 65"/>
                <a:gd name="T3" fmla="*/ 390 h 394"/>
                <a:gd name="T4" fmla="*/ 7 w 65"/>
                <a:gd name="T5" fmla="*/ 0 h 394"/>
                <a:gd name="T6" fmla="*/ 0 w 65"/>
                <a:gd name="T7" fmla="*/ 0 h 394"/>
                <a:gd name="T8" fmla="*/ 57 w 65"/>
                <a:gd name="T9" fmla="*/ 390 h 394"/>
                <a:gd name="T10" fmla="*/ 61 w 65"/>
                <a:gd name="T11" fmla="*/ 394 h 394"/>
                <a:gd name="T12" fmla="*/ 57 w 65"/>
                <a:gd name="T13" fmla="*/ 390 h 394"/>
                <a:gd name="T14" fmla="*/ 57 w 65"/>
                <a:gd name="T15" fmla="*/ 394 h 394"/>
                <a:gd name="T16" fmla="*/ 61 w 65"/>
                <a:gd name="T17" fmla="*/ 394 h 394"/>
                <a:gd name="T18" fmla="*/ 61 w 65"/>
                <a:gd name="T19" fmla="*/ 386 h 3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
                <a:gd name="T31" fmla="*/ 0 h 394"/>
                <a:gd name="T32" fmla="*/ 65 w 65"/>
                <a:gd name="T33" fmla="*/ 394 h 3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 h="394">
                  <a:moveTo>
                    <a:pt x="61" y="386"/>
                  </a:moveTo>
                  <a:lnTo>
                    <a:pt x="65" y="390"/>
                  </a:lnTo>
                  <a:lnTo>
                    <a:pt x="7" y="0"/>
                  </a:lnTo>
                  <a:lnTo>
                    <a:pt x="0" y="0"/>
                  </a:lnTo>
                  <a:lnTo>
                    <a:pt x="57" y="390"/>
                  </a:lnTo>
                  <a:lnTo>
                    <a:pt x="61" y="394"/>
                  </a:lnTo>
                  <a:lnTo>
                    <a:pt x="57" y="390"/>
                  </a:lnTo>
                  <a:lnTo>
                    <a:pt x="57" y="394"/>
                  </a:lnTo>
                  <a:lnTo>
                    <a:pt x="61" y="394"/>
                  </a:lnTo>
                  <a:lnTo>
                    <a:pt x="61" y="3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8" name="Freeform 254"/>
            <p:cNvSpPr>
              <a:spLocks/>
            </p:cNvSpPr>
            <p:nvPr/>
          </p:nvSpPr>
          <p:spPr bwMode="auto">
            <a:xfrm>
              <a:off x="4843" y="2492"/>
              <a:ext cx="115" cy="8"/>
            </a:xfrm>
            <a:custGeom>
              <a:avLst/>
              <a:gdLst>
                <a:gd name="T0" fmla="*/ 108 w 115"/>
                <a:gd name="T1" fmla="*/ 4 h 8"/>
                <a:gd name="T2" fmla="*/ 111 w 115"/>
                <a:gd name="T3" fmla="*/ 0 h 8"/>
                <a:gd name="T4" fmla="*/ 0 w 115"/>
                <a:gd name="T5" fmla="*/ 0 h 8"/>
                <a:gd name="T6" fmla="*/ 0 w 115"/>
                <a:gd name="T7" fmla="*/ 8 h 8"/>
                <a:gd name="T8" fmla="*/ 111 w 115"/>
                <a:gd name="T9" fmla="*/ 8 h 8"/>
                <a:gd name="T10" fmla="*/ 115 w 115"/>
                <a:gd name="T11" fmla="*/ 4 h 8"/>
                <a:gd name="T12" fmla="*/ 111 w 115"/>
                <a:gd name="T13" fmla="*/ 8 h 8"/>
                <a:gd name="T14" fmla="*/ 115 w 115"/>
                <a:gd name="T15" fmla="*/ 8 h 8"/>
                <a:gd name="T16" fmla="*/ 115 w 115"/>
                <a:gd name="T17" fmla="*/ 4 h 8"/>
                <a:gd name="T18" fmla="*/ 108 w 115"/>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
                <a:gd name="T32" fmla="*/ 115 w 115"/>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
                  <a:moveTo>
                    <a:pt x="108" y="4"/>
                  </a:moveTo>
                  <a:lnTo>
                    <a:pt x="111" y="0"/>
                  </a:lnTo>
                  <a:lnTo>
                    <a:pt x="0" y="0"/>
                  </a:lnTo>
                  <a:lnTo>
                    <a:pt x="0" y="8"/>
                  </a:lnTo>
                  <a:lnTo>
                    <a:pt x="111" y="8"/>
                  </a:lnTo>
                  <a:lnTo>
                    <a:pt x="115" y="4"/>
                  </a:lnTo>
                  <a:lnTo>
                    <a:pt x="111" y="8"/>
                  </a:lnTo>
                  <a:lnTo>
                    <a:pt x="115" y="8"/>
                  </a:lnTo>
                  <a:lnTo>
                    <a:pt x="115" y="4"/>
                  </a:lnTo>
                  <a:lnTo>
                    <a:pt x="10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19" name="Freeform 255"/>
            <p:cNvSpPr>
              <a:spLocks/>
            </p:cNvSpPr>
            <p:nvPr/>
          </p:nvSpPr>
          <p:spPr bwMode="auto">
            <a:xfrm>
              <a:off x="4951" y="1918"/>
              <a:ext cx="17" cy="578"/>
            </a:xfrm>
            <a:custGeom>
              <a:avLst/>
              <a:gdLst>
                <a:gd name="T0" fmla="*/ 13 w 17"/>
                <a:gd name="T1" fmla="*/ 10 h 578"/>
                <a:gd name="T2" fmla="*/ 9 w 17"/>
                <a:gd name="T3" fmla="*/ 4 h 578"/>
                <a:gd name="T4" fmla="*/ 0 w 17"/>
                <a:gd name="T5" fmla="*/ 578 h 578"/>
                <a:gd name="T6" fmla="*/ 7 w 17"/>
                <a:gd name="T7" fmla="*/ 578 h 578"/>
                <a:gd name="T8" fmla="*/ 17 w 17"/>
                <a:gd name="T9" fmla="*/ 6 h 578"/>
                <a:gd name="T10" fmla="*/ 13 w 17"/>
                <a:gd name="T11" fmla="*/ 0 h 578"/>
                <a:gd name="T12" fmla="*/ 17 w 17"/>
                <a:gd name="T13" fmla="*/ 6 h 578"/>
                <a:gd name="T14" fmla="*/ 17 w 17"/>
                <a:gd name="T15" fmla="*/ 0 h 578"/>
                <a:gd name="T16" fmla="*/ 13 w 17"/>
                <a:gd name="T17" fmla="*/ 0 h 578"/>
                <a:gd name="T18" fmla="*/ 13 w 17"/>
                <a:gd name="T19" fmla="*/ 10 h 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578"/>
                <a:gd name="T32" fmla="*/ 17 w 17"/>
                <a:gd name="T33" fmla="*/ 578 h 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578">
                  <a:moveTo>
                    <a:pt x="13" y="10"/>
                  </a:moveTo>
                  <a:lnTo>
                    <a:pt x="9" y="4"/>
                  </a:lnTo>
                  <a:lnTo>
                    <a:pt x="0" y="578"/>
                  </a:lnTo>
                  <a:lnTo>
                    <a:pt x="7" y="578"/>
                  </a:lnTo>
                  <a:lnTo>
                    <a:pt x="17" y="6"/>
                  </a:lnTo>
                  <a:lnTo>
                    <a:pt x="13" y="0"/>
                  </a:lnTo>
                  <a:lnTo>
                    <a:pt x="17" y="6"/>
                  </a:lnTo>
                  <a:lnTo>
                    <a:pt x="17" y="0"/>
                  </a:lnTo>
                  <a:lnTo>
                    <a:pt x="13" y="0"/>
                  </a:lnTo>
                  <a:lnTo>
                    <a:pt x="1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0" name="Freeform 256"/>
            <p:cNvSpPr>
              <a:spLocks/>
            </p:cNvSpPr>
            <p:nvPr/>
          </p:nvSpPr>
          <p:spPr bwMode="auto">
            <a:xfrm>
              <a:off x="4465" y="2505"/>
              <a:ext cx="207" cy="106"/>
            </a:xfrm>
            <a:custGeom>
              <a:avLst/>
              <a:gdLst>
                <a:gd name="T0" fmla="*/ 198 w 207"/>
                <a:gd name="T1" fmla="*/ 0 h 106"/>
                <a:gd name="T2" fmla="*/ 103 w 207"/>
                <a:gd name="T3" fmla="*/ 0 h 106"/>
                <a:gd name="T4" fmla="*/ 101 w 207"/>
                <a:gd name="T5" fmla="*/ 10 h 106"/>
                <a:gd name="T6" fmla="*/ 100 w 207"/>
                <a:gd name="T7" fmla="*/ 19 h 106"/>
                <a:gd name="T8" fmla="*/ 96 w 207"/>
                <a:gd name="T9" fmla="*/ 27 h 106"/>
                <a:gd name="T10" fmla="*/ 92 w 207"/>
                <a:gd name="T11" fmla="*/ 33 h 106"/>
                <a:gd name="T12" fmla="*/ 82 w 207"/>
                <a:gd name="T13" fmla="*/ 42 h 106"/>
                <a:gd name="T14" fmla="*/ 71 w 207"/>
                <a:gd name="T15" fmla="*/ 50 h 106"/>
                <a:gd name="T16" fmla="*/ 55 w 207"/>
                <a:gd name="T17" fmla="*/ 54 h 106"/>
                <a:gd name="T18" fmla="*/ 42 w 207"/>
                <a:gd name="T19" fmla="*/ 56 h 106"/>
                <a:gd name="T20" fmla="*/ 27 w 207"/>
                <a:gd name="T21" fmla="*/ 58 h 106"/>
                <a:gd name="T22" fmla="*/ 13 w 207"/>
                <a:gd name="T23" fmla="*/ 60 h 106"/>
                <a:gd name="T24" fmla="*/ 7 w 207"/>
                <a:gd name="T25" fmla="*/ 62 h 106"/>
                <a:gd name="T26" fmla="*/ 4 w 207"/>
                <a:gd name="T27" fmla="*/ 66 h 106"/>
                <a:gd name="T28" fmla="*/ 2 w 207"/>
                <a:gd name="T29" fmla="*/ 71 h 106"/>
                <a:gd name="T30" fmla="*/ 0 w 207"/>
                <a:gd name="T31" fmla="*/ 77 h 106"/>
                <a:gd name="T32" fmla="*/ 0 w 207"/>
                <a:gd name="T33" fmla="*/ 83 h 106"/>
                <a:gd name="T34" fmla="*/ 2 w 207"/>
                <a:gd name="T35" fmla="*/ 90 h 106"/>
                <a:gd name="T36" fmla="*/ 4 w 207"/>
                <a:gd name="T37" fmla="*/ 98 h 106"/>
                <a:gd name="T38" fmla="*/ 5 w 207"/>
                <a:gd name="T39" fmla="*/ 106 h 106"/>
                <a:gd name="T40" fmla="*/ 196 w 207"/>
                <a:gd name="T41" fmla="*/ 106 h 106"/>
                <a:gd name="T42" fmla="*/ 199 w 207"/>
                <a:gd name="T43" fmla="*/ 92 h 106"/>
                <a:gd name="T44" fmla="*/ 203 w 207"/>
                <a:gd name="T45" fmla="*/ 79 h 106"/>
                <a:gd name="T46" fmla="*/ 205 w 207"/>
                <a:gd name="T47" fmla="*/ 66 h 106"/>
                <a:gd name="T48" fmla="*/ 207 w 207"/>
                <a:gd name="T49" fmla="*/ 52 h 106"/>
                <a:gd name="T50" fmla="*/ 207 w 207"/>
                <a:gd name="T51" fmla="*/ 39 h 106"/>
                <a:gd name="T52" fmla="*/ 205 w 207"/>
                <a:gd name="T53" fmla="*/ 25 h 106"/>
                <a:gd name="T54" fmla="*/ 203 w 207"/>
                <a:gd name="T55" fmla="*/ 12 h 106"/>
                <a:gd name="T56" fmla="*/ 198 w 207"/>
                <a:gd name="T57" fmla="*/ 0 h 1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7"/>
                <a:gd name="T88" fmla="*/ 0 h 106"/>
                <a:gd name="T89" fmla="*/ 207 w 207"/>
                <a:gd name="T90" fmla="*/ 106 h 10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7" h="106">
                  <a:moveTo>
                    <a:pt x="198" y="0"/>
                  </a:moveTo>
                  <a:lnTo>
                    <a:pt x="103" y="0"/>
                  </a:lnTo>
                  <a:lnTo>
                    <a:pt x="101" y="10"/>
                  </a:lnTo>
                  <a:lnTo>
                    <a:pt x="100" y="19"/>
                  </a:lnTo>
                  <a:lnTo>
                    <a:pt x="96" y="27"/>
                  </a:lnTo>
                  <a:lnTo>
                    <a:pt x="92" y="33"/>
                  </a:lnTo>
                  <a:lnTo>
                    <a:pt x="82" y="42"/>
                  </a:lnTo>
                  <a:lnTo>
                    <a:pt x="71" y="50"/>
                  </a:lnTo>
                  <a:lnTo>
                    <a:pt x="55" y="54"/>
                  </a:lnTo>
                  <a:lnTo>
                    <a:pt x="42" y="56"/>
                  </a:lnTo>
                  <a:lnTo>
                    <a:pt x="27" y="58"/>
                  </a:lnTo>
                  <a:lnTo>
                    <a:pt x="13" y="60"/>
                  </a:lnTo>
                  <a:lnTo>
                    <a:pt x="7" y="62"/>
                  </a:lnTo>
                  <a:lnTo>
                    <a:pt x="4" y="66"/>
                  </a:lnTo>
                  <a:lnTo>
                    <a:pt x="2" y="71"/>
                  </a:lnTo>
                  <a:lnTo>
                    <a:pt x="0" y="77"/>
                  </a:lnTo>
                  <a:lnTo>
                    <a:pt x="0" y="83"/>
                  </a:lnTo>
                  <a:lnTo>
                    <a:pt x="2" y="90"/>
                  </a:lnTo>
                  <a:lnTo>
                    <a:pt x="4" y="98"/>
                  </a:lnTo>
                  <a:lnTo>
                    <a:pt x="5" y="106"/>
                  </a:lnTo>
                  <a:lnTo>
                    <a:pt x="196" y="106"/>
                  </a:lnTo>
                  <a:lnTo>
                    <a:pt x="199" y="92"/>
                  </a:lnTo>
                  <a:lnTo>
                    <a:pt x="203" y="79"/>
                  </a:lnTo>
                  <a:lnTo>
                    <a:pt x="205" y="66"/>
                  </a:lnTo>
                  <a:lnTo>
                    <a:pt x="207" y="52"/>
                  </a:lnTo>
                  <a:lnTo>
                    <a:pt x="207" y="39"/>
                  </a:lnTo>
                  <a:lnTo>
                    <a:pt x="205" y="25"/>
                  </a:lnTo>
                  <a:lnTo>
                    <a:pt x="203" y="12"/>
                  </a:lnTo>
                  <a:lnTo>
                    <a:pt x="19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1" name="Freeform 257"/>
            <p:cNvSpPr>
              <a:spLocks/>
            </p:cNvSpPr>
            <p:nvPr/>
          </p:nvSpPr>
          <p:spPr bwMode="auto">
            <a:xfrm>
              <a:off x="4565" y="2501"/>
              <a:ext cx="98" cy="8"/>
            </a:xfrm>
            <a:custGeom>
              <a:avLst/>
              <a:gdLst>
                <a:gd name="T0" fmla="*/ 7 w 98"/>
                <a:gd name="T1" fmla="*/ 4 h 8"/>
                <a:gd name="T2" fmla="*/ 3 w 98"/>
                <a:gd name="T3" fmla="*/ 8 h 8"/>
                <a:gd name="T4" fmla="*/ 98 w 98"/>
                <a:gd name="T5" fmla="*/ 8 h 8"/>
                <a:gd name="T6" fmla="*/ 98 w 98"/>
                <a:gd name="T7" fmla="*/ 0 h 8"/>
                <a:gd name="T8" fmla="*/ 3 w 98"/>
                <a:gd name="T9" fmla="*/ 0 h 8"/>
                <a:gd name="T10" fmla="*/ 0 w 98"/>
                <a:gd name="T11" fmla="*/ 4 h 8"/>
                <a:gd name="T12" fmla="*/ 3 w 98"/>
                <a:gd name="T13" fmla="*/ 0 h 8"/>
                <a:gd name="T14" fmla="*/ 0 w 98"/>
                <a:gd name="T15" fmla="*/ 0 h 8"/>
                <a:gd name="T16" fmla="*/ 0 w 98"/>
                <a:gd name="T17" fmla="*/ 4 h 8"/>
                <a:gd name="T18" fmla="*/ 7 w 98"/>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8"/>
                <a:gd name="T32" fmla="*/ 98 w 98"/>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8">
                  <a:moveTo>
                    <a:pt x="7" y="4"/>
                  </a:moveTo>
                  <a:lnTo>
                    <a:pt x="3" y="8"/>
                  </a:lnTo>
                  <a:lnTo>
                    <a:pt x="98" y="8"/>
                  </a:lnTo>
                  <a:lnTo>
                    <a:pt x="98" y="0"/>
                  </a:lnTo>
                  <a:lnTo>
                    <a:pt x="3" y="0"/>
                  </a:lnTo>
                  <a:lnTo>
                    <a:pt x="0" y="4"/>
                  </a:lnTo>
                  <a:lnTo>
                    <a:pt x="3" y="0"/>
                  </a:lnTo>
                  <a:lnTo>
                    <a:pt x="0" y="0"/>
                  </a:lnTo>
                  <a:lnTo>
                    <a:pt x="0" y="4"/>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2" name="Freeform 258"/>
            <p:cNvSpPr>
              <a:spLocks/>
            </p:cNvSpPr>
            <p:nvPr/>
          </p:nvSpPr>
          <p:spPr bwMode="auto">
            <a:xfrm>
              <a:off x="4478" y="2505"/>
              <a:ext cx="94" cy="64"/>
            </a:xfrm>
            <a:custGeom>
              <a:avLst/>
              <a:gdLst>
                <a:gd name="T0" fmla="*/ 2 w 94"/>
                <a:gd name="T1" fmla="*/ 64 h 64"/>
                <a:gd name="T2" fmla="*/ 15 w 94"/>
                <a:gd name="T3" fmla="*/ 62 h 64"/>
                <a:gd name="T4" fmla="*/ 29 w 94"/>
                <a:gd name="T5" fmla="*/ 60 h 64"/>
                <a:gd name="T6" fmla="*/ 44 w 94"/>
                <a:gd name="T7" fmla="*/ 58 h 64"/>
                <a:gd name="T8" fmla="*/ 58 w 94"/>
                <a:gd name="T9" fmla="*/ 54 h 64"/>
                <a:gd name="T10" fmla="*/ 71 w 94"/>
                <a:gd name="T11" fmla="*/ 46 h 64"/>
                <a:gd name="T12" fmla="*/ 83 w 94"/>
                <a:gd name="T13" fmla="*/ 37 h 64"/>
                <a:gd name="T14" fmla="*/ 87 w 94"/>
                <a:gd name="T15" fmla="*/ 29 h 64"/>
                <a:gd name="T16" fmla="*/ 90 w 94"/>
                <a:gd name="T17" fmla="*/ 21 h 64"/>
                <a:gd name="T18" fmla="*/ 92 w 94"/>
                <a:gd name="T19" fmla="*/ 10 h 64"/>
                <a:gd name="T20" fmla="*/ 94 w 94"/>
                <a:gd name="T21" fmla="*/ 0 h 64"/>
                <a:gd name="T22" fmla="*/ 87 w 94"/>
                <a:gd name="T23" fmla="*/ 0 h 64"/>
                <a:gd name="T24" fmla="*/ 85 w 94"/>
                <a:gd name="T25" fmla="*/ 10 h 64"/>
                <a:gd name="T26" fmla="*/ 83 w 94"/>
                <a:gd name="T27" fmla="*/ 18 h 64"/>
                <a:gd name="T28" fmla="*/ 81 w 94"/>
                <a:gd name="T29" fmla="*/ 25 h 64"/>
                <a:gd name="T30" fmla="*/ 77 w 94"/>
                <a:gd name="T31" fmla="*/ 31 h 64"/>
                <a:gd name="T32" fmla="*/ 67 w 94"/>
                <a:gd name="T33" fmla="*/ 41 h 64"/>
                <a:gd name="T34" fmla="*/ 56 w 94"/>
                <a:gd name="T35" fmla="*/ 46 h 64"/>
                <a:gd name="T36" fmla="*/ 42 w 94"/>
                <a:gd name="T37" fmla="*/ 50 h 64"/>
                <a:gd name="T38" fmla="*/ 29 w 94"/>
                <a:gd name="T39" fmla="*/ 52 h 64"/>
                <a:gd name="T40" fmla="*/ 14 w 94"/>
                <a:gd name="T41" fmla="*/ 54 h 64"/>
                <a:gd name="T42" fmla="*/ 0 w 94"/>
                <a:gd name="T43" fmla="*/ 56 h 64"/>
                <a:gd name="T44" fmla="*/ 2 w 94"/>
                <a:gd name="T45" fmla="*/ 64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64"/>
                <a:gd name="T71" fmla="*/ 94 w 9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64">
                  <a:moveTo>
                    <a:pt x="2" y="64"/>
                  </a:moveTo>
                  <a:lnTo>
                    <a:pt x="15" y="62"/>
                  </a:lnTo>
                  <a:lnTo>
                    <a:pt x="29" y="60"/>
                  </a:lnTo>
                  <a:lnTo>
                    <a:pt x="44" y="58"/>
                  </a:lnTo>
                  <a:lnTo>
                    <a:pt x="58" y="54"/>
                  </a:lnTo>
                  <a:lnTo>
                    <a:pt x="71" y="46"/>
                  </a:lnTo>
                  <a:lnTo>
                    <a:pt x="83" y="37"/>
                  </a:lnTo>
                  <a:lnTo>
                    <a:pt x="87" y="29"/>
                  </a:lnTo>
                  <a:lnTo>
                    <a:pt x="90" y="21"/>
                  </a:lnTo>
                  <a:lnTo>
                    <a:pt x="92" y="10"/>
                  </a:lnTo>
                  <a:lnTo>
                    <a:pt x="94" y="0"/>
                  </a:lnTo>
                  <a:lnTo>
                    <a:pt x="87" y="0"/>
                  </a:lnTo>
                  <a:lnTo>
                    <a:pt x="85" y="10"/>
                  </a:lnTo>
                  <a:lnTo>
                    <a:pt x="83" y="18"/>
                  </a:lnTo>
                  <a:lnTo>
                    <a:pt x="81" y="25"/>
                  </a:lnTo>
                  <a:lnTo>
                    <a:pt x="77" y="31"/>
                  </a:lnTo>
                  <a:lnTo>
                    <a:pt x="67" y="41"/>
                  </a:lnTo>
                  <a:lnTo>
                    <a:pt x="56" y="46"/>
                  </a:lnTo>
                  <a:lnTo>
                    <a:pt x="42" y="50"/>
                  </a:lnTo>
                  <a:lnTo>
                    <a:pt x="29" y="52"/>
                  </a:lnTo>
                  <a:lnTo>
                    <a:pt x="14" y="54"/>
                  </a:lnTo>
                  <a:lnTo>
                    <a:pt x="0" y="56"/>
                  </a:lnTo>
                  <a:lnTo>
                    <a:pt x="2"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3" name="Freeform 259"/>
            <p:cNvSpPr>
              <a:spLocks/>
            </p:cNvSpPr>
            <p:nvPr/>
          </p:nvSpPr>
          <p:spPr bwMode="auto">
            <a:xfrm>
              <a:off x="4461" y="2561"/>
              <a:ext cx="19" cy="54"/>
            </a:xfrm>
            <a:custGeom>
              <a:avLst/>
              <a:gdLst>
                <a:gd name="T0" fmla="*/ 9 w 19"/>
                <a:gd name="T1" fmla="*/ 46 h 54"/>
                <a:gd name="T2" fmla="*/ 13 w 19"/>
                <a:gd name="T3" fmla="*/ 48 h 54"/>
                <a:gd name="T4" fmla="*/ 11 w 19"/>
                <a:gd name="T5" fmla="*/ 40 h 54"/>
                <a:gd name="T6" fmla="*/ 9 w 19"/>
                <a:gd name="T7" fmla="*/ 34 h 54"/>
                <a:gd name="T8" fmla="*/ 8 w 19"/>
                <a:gd name="T9" fmla="*/ 27 h 54"/>
                <a:gd name="T10" fmla="*/ 8 w 19"/>
                <a:gd name="T11" fmla="*/ 21 h 54"/>
                <a:gd name="T12" fmla="*/ 9 w 19"/>
                <a:gd name="T13" fmla="*/ 17 h 54"/>
                <a:gd name="T14" fmla="*/ 11 w 19"/>
                <a:gd name="T15" fmla="*/ 13 h 54"/>
                <a:gd name="T16" fmla="*/ 15 w 19"/>
                <a:gd name="T17" fmla="*/ 10 h 54"/>
                <a:gd name="T18" fmla="*/ 19 w 19"/>
                <a:gd name="T19" fmla="*/ 8 h 54"/>
                <a:gd name="T20" fmla="*/ 17 w 19"/>
                <a:gd name="T21" fmla="*/ 0 h 54"/>
                <a:gd name="T22" fmla="*/ 9 w 19"/>
                <a:gd name="T23" fmla="*/ 4 h 54"/>
                <a:gd name="T24" fmla="*/ 6 w 19"/>
                <a:gd name="T25" fmla="*/ 8 h 54"/>
                <a:gd name="T26" fmla="*/ 2 w 19"/>
                <a:gd name="T27" fmla="*/ 13 h 54"/>
                <a:gd name="T28" fmla="*/ 0 w 19"/>
                <a:gd name="T29" fmla="*/ 21 h 54"/>
                <a:gd name="T30" fmla="*/ 0 w 19"/>
                <a:gd name="T31" fmla="*/ 29 h 54"/>
                <a:gd name="T32" fmla="*/ 2 w 19"/>
                <a:gd name="T33" fmla="*/ 36 h 54"/>
                <a:gd name="T34" fmla="*/ 4 w 19"/>
                <a:gd name="T35" fmla="*/ 44 h 54"/>
                <a:gd name="T36" fmla="*/ 6 w 19"/>
                <a:gd name="T37" fmla="*/ 52 h 54"/>
                <a:gd name="T38" fmla="*/ 9 w 19"/>
                <a:gd name="T39" fmla="*/ 54 h 54"/>
                <a:gd name="T40" fmla="*/ 6 w 19"/>
                <a:gd name="T41" fmla="*/ 52 h 54"/>
                <a:gd name="T42" fmla="*/ 8 w 19"/>
                <a:gd name="T43" fmla="*/ 54 h 54"/>
                <a:gd name="T44" fmla="*/ 9 w 19"/>
                <a:gd name="T45" fmla="*/ 54 h 54"/>
                <a:gd name="T46" fmla="*/ 9 w 19"/>
                <a:gd name="T47" fmla="*/ 46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54"/>
                <a:gd name="T74" fmla="*/ 19 w 19"/>
                <a:gd name="T75" fmla="*/ 54 h 5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54">
                  <a:moveTo>
                    <a:pt x="9" y="46"/>
                  </a:moveTo>
                  <a:lnTo>
                    <a:pt x="13" y="48"/>
                  </a:lnTo>
                  <a:lnTo>
                    <a:pt x="11" y="40"/>
                  </a:lnTo>
                  <a:lnTo>
                    <a:pt x="9" y="34"/>
                  </a:lnTo>
                  <a:lnTo>
                    <a:pt x="8" y="27"/>
                  </a:lnTo>
                  <a:lnTo>
                    <a:pt x="8" y="21"/>
                  </a:lnTo>
                  <a:lnTo>
                    <a:pt x="9" y="17"/>
                  </a:lnTo>
                  <a:lnTo>
                    <a:pt x="11" y="13"/>
                  </a:lnTo>
                  <a:lnTo>
                    <a:pt x="15" y="10"/>
                  </a:lnTo>
                  <a:lnTo>
                    <a:pt x="19" y="8"/>
                  </a:lnTo>
                  <a:lnTo>
                    <a:pt x="17" y="0"/>
                  </a:lnTo>
                  <a:lnTo>
                    <a:pt x="9" y="4"/>
                  </a:lnTo>
                  <a:lnTo>
                    <a:pt x="6" y="8"/>
                  </a:lnTo>
                  <a:lnTo>
                    <a:pt x="2" y="13"/>
                  </a:lnTo>
                  <a:lnTo>
                    <a:pt x="0" y="21"/>
                  </a:lnTo>
                  <a:lnTo>
                    <a:pt x="0" y="29"/>
                  </a:lnTo>
                  <a:lnTo>
                    <a:pt x="2" y="36"/>
                  </a:lnTo>
                  <a:lnTo>
                    <a:pt x="4" y="44"/>
                  </a:lnTo>
                  <a:lnTo>
                    <a:pt x="6" y="52"/>
                  </a:lnTo>
                  <a:lnTo>
                    <a:pt x="9" y="54"/>
                  </a:lnTo>
                  <a:lnTo>
                    <a:pt x="6" y="52"/>
                  </a:lnTo>
                  <a:lnTo>
                    <a:pt x="8" y="54"/>
                  </a:lnTo>
                  <a:lnTo>
                    <a:pt x="9" y="54"/>
                  </a:lnTo>
                  <a:lnTo>
                    <a:pt x="9"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4" name="Freeform 260"/>
            <p:cNvSpPr>
              <a:spLocks/>
            </p:cNvSpPr>
            <p:nvPr/>
          </p:nvSpPr>
          <p:spPr bwMode="auto">
            <a:xfrm>
              <a:off x="4470" y="2607"/>
              <a:ext cx="194" cy="8"/>
            </a:xfrm>
            <a:custGeom>
              <a:avLst/>
              <a:gdLst>
                <a:gd name="T0" fmla="*/ 187 w 194"/>
                <a:gd name="T1" fmla="*/ 2 h 8"/>
                <a:gd name="T2" fmla="*/ 191 w 194"/>
                <a:gd name="T3" fmla="*/ 0 h 8"/>
                <a:gd name="T4" fmla="*/ 0 w 194"/>
                <a:gd name="T5" fmla="*/ 0 h 8"/>
                <a:gd name="T6" fmla="*/ 0 w 194"/>
                <a:gd name="T7" fmla="*/ 8 h 8"/>
                <a:gd name="T8" fmla="*/ 191 w 194"/>
                <a:gd name="T9" fmla="*/ 8 h 8"/>
                <a:gd name="T10" fmla="*/ 194 w 194"/>
                <a:gd name="T11" fmla="*/ 6 h 8"/>
                <a:gd name="T12" fmla="*/ 191 w 194"/>
                <a:gd name="T13" fmla="*/ 8 h 8"/>
                <a:gd name="T14" fmla="*/ 193 w 194"/>
                <a:gd name="T15" fmla="*/ 8 h 8"/>
                <a:gd name="T16" fmla="*/ 194 w 194"/>
                <a:gd name="T17" fmla="*/ 6 h 8"/>
                <a:gd name="T18" fmla="*/ 187 w 194"/>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8"/>
                <a:gd name="T32" fmla="*/ 194 w 19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8">
                  <a:moveTo>
                    <a:pt x="187" y="2"/>
                  </a:moveTo>
                  <a:lnTo>
                    <a:pt x="191" y="0"/>
                  </a:lnTo>
                  <a:lnTo>
                    <a:pt x="0" y="0"/>
                  </a:lnTo>
                  <a:lnTo>
                    <a:pt x="0" y="8"/>
                  </a:lnTo>
                  <a:lnTo>
                    <a:pt x="191" y="8"/>
                  </a:lnTo>
                  <a:lnTo>
                    <a:pt x="194" y="6"/>
                  </a:lnTo>
                  <a:lnTo>
                    <a:pt x="191" y="8"/>
                  </a:lnTo>
                  <a:lnTo>
                    <a:pt x="193" y="8"/>
                  </a:lnTo>
                  <a:lnTo>
                    <a:pt x="194" y="6"/>
                  </a:lnTo>
                  <a:lnTo>
                    <a:pt x="18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5" name="Freeform 261"/>
            <p:cNvSpPr>
              <a:spLocks/>
            </p:cNvSpPr>
            <p:nvPr/>
          </p:nvSpPr>
          <p:spPr bwMode="auto">
            <a:xfrm>
              <a:off x="4657" y="2501"/>
              <a:ext cx="19" cy="112"/>
            </a:xfrm>
            <a:custGeom>
              <a:avLst/>
              <a:gdLst>
                <a:gd name="T0" fmla="*/ 6 w 19"/>
                <a:gd name="T1" fmla="*/ 8 h 112"/>
                <a:gd name="T2" fmla="*/ 2 w 19"/>
                <a:gd name="T3" fmla="*/ 6 h 112"/>
                <a:gd name="T4" fmla="*/ 7 w 19"/>
                <a:gd name="T5" fmla="*/ 18 h 112"/>
                <a:gd name="T6" fmla="*/ 9 w 19"/>
                <a:gd name="T7" fmla="*/ 31 h 112"/>
                <a:gd name="T8" fmla="*/ 11 w 19"/>
                <a:gd name="T9" fmla="*/ 43 h 112"/>
                <a:gd name="T10" fmla="*/ 11 w 19"/>
                <a:gd name="T11" fmla="*/ 56 h 112"/>
                <a:gd name="T12" fmla="*/ 9 w 19"/>
                <a:gd name="T13" fmla="*/ 68 h 112"/>
                <a:gd name="T14" fmla="*/ 7 w 19"/>
                <a:gd name="T15" fmla="*/ 81 h 112"/>
                <a:gd name="T16" fmla="*/ 4 w 19"/>
                <a:gd name="T17" fmla="*/ 94 h 112"/>
                <a:gd name="T18" fmla="*/ 0 w 19"/>
                <a:gd name="T19" fmla="*/ 108 h 112"/>
                <a:gd name="T20" fmla="*/ 7 w 19"/>
                <a:gd name="T21" fmla="*/ 112 h 112"/>
                <a:gd name="T22" fmla="*/ 11 w 19"/>
                <a:gd name="T23" fmla="*/ 96 h 112"/>
                <a:gd name="T24" fmla="*/ 15 w 19"/>
                <a:gd name="T25" fmla="*/ 83 h 112"/>
                <a:gd name="T26" fmla="*/ 19 w 19"/>
                <a:gd name="T27" fmla="*/ 70 h 112"/>
                <a:gd name="T28" fmla="*/ 19 w 19"/>
                <a:gd name="T29" fmla="*/ 56 h 112"/>
                <a:gd name="T30" fmla="*/ 19 w 19"/>
                <a:gd name="T31" fmla="*/ 43 h 112"/>
                <a:gd name="T32" fmla="*/ 17 w 19"/>
                <a:gd name="T33" fmla="*/ 29 h 112"/>
                <a:gd name="T34" fmla="*/ 15 w 19"/>
                <a:gd name="T35" fmla="*/ 16 h 112"/>
                <a:gd name="T36" fmla="*/ 9 w 19"/>
                <a:gd name="T37" fmla="*/ 2 h 112"/>
                <a:gd name="T38" fmla="*/ 6 w 19"/>
                <a:gd name="T39" fmla="*/ 0 h 112"/>
                <a:gd name="T40" fmla="*/ 9 w 19"/>
                <a:gd name="T41" fmla="*/ 2 h 112"/>
                <a:gd name="T42" fmla="*/ 9 w 19"/>
                <a:gd name="T43" fmla="*/ 0 h 112"/>
                <a:gd name="T44" fmla="*/ 6 w 19"/>
                <a:gd name="T45" fmla="*/ 0 h 112"/>
                <a:gd name="T46" fmla="*/ 6 w 19"/>
                <a:gd name="T47" fmla="*/ 8 h 1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
                <a:gd name="T73" fmla="*/ 0 h 112"/>
                <a:gd name="T74" fmla="*/ 19 w 19"/>
                <a:gd name="T75" fmla="*/ 112 h 1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 h="112">
                  <a:moveTo>
                    <a:pt x="6" y="8"/>
                  </a:moveTo>
                  <a:lnTo>
                    <a:pt x="2" y="6"/>
                  </a:lnTo>
                  <a:lnTo>
                    <a:pt x="7" y="18"/>
                  </a:lnTo>
                  <a:lnTo>
                    <a:pt x="9" y="31"/>
                  </a:lnTo>
                  <a:lnTo>
                    <a:pt x="11" y="43"/>
                  </a:lnTo>
                  <a:lnTo>
                    <a:pt x="11" y="56"/>
                  </a:lnTo>
                  <a:lnTo>
                    <a:pt x="9" y="68"/>
                  </a:lnTo>
                  <a:lnTo>
                    <a:pt x="7" y="81"/>
                  </a:lnTo>
                  <a:lnTo>
                    <a:pt x="4" y="94"/>
                  </a:lnTo>
                  <a:lnTo>
                    <a:pt x="0" y="108"/>
                  </a:lnTo>
                  <a:lnTo>
                    <a:pt x="7" y="112"/>
                  </a:lnTo>
                  <a:lnTo>
                    <a:pt x="11" y="96"/>
                  </a:lnTo>
                  <a:lnTo>
                    <a:pt x="15" y="83"/>
                  </a:lnTo>
                  <a:lnTo>
                    <a:pt x="19" y="70"/>
                  </a:lnTo>
                  <a:lnTo>
                    <a:pt x="19" y="56"/>
                  </a:lnTo>
                  <a:lnTo>
                    <a:pt x="19" y="43"/>
                  </a:lnTo>
                  <a:lnTo>
                    <a:pt x="17" y="29"/>
                  </a:lnTo>
                  <a:lnTo>
                    <a:pt x="15" y="16"/>
                  </a:lnTo>
                  <a:lnTo>
                    <a:pt x="9" y="2"/>
                  </a:lnTo>
                  <a:lnTo>
                    <a:pt x="6" y="0"/>
                  </a:lnTo>
                  <a:lnTo>
                    <a:pt x="9" y="2"/>
                  </a:lnTo>
                  <a:lnTo>
                    <a:pt x="9" y="0"/>
                  </a:lnTo>
                  <a:lnTo>
                    <a:pt x="6" y="0"/>
                  </a:lnTo>
                  <a:lnTo>
                    <a:pt x="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6" name="Freeform 262"/>
            <p:cNvSpPr>
              <a:spLocks/>
            </p:cNvSpPr>
            <p:nvPr/>
          </p:nvSpPr>
          <p:spPr bwMode="auto">
            <a:xfrm>
              <a:off x="4745" y="2496"/>
              <a:ext cx="208" cy="105"/>
            </a:xfrm>
            <a:custGeom>
              <a:avLst/>
              <a:gdLst>
                <a:gd name="T0" fmla="*/ 198 w 208"/>
                <a:gd name="T1" fmla="*/ 0 h 105"/>
                <a:gd name="T2" fmla="*/ 102 w 208"/>
                <a:gd name="T3" fmla="*/ 0 h 105"/>
                <a:gd name="T4" fmla="*/ 102 w 208"/>
                <a:gd name="T5" fmla="*/ 9 h 105"/>
                <a:gd name="T6" fmla="*/ 100 w 208"/>
                <a:gd name="T7" fmla="*/ 19 h 105"/>
                <a:gd name="T8" fmla="*/ 96 w 208"/>
                <a:gd name="T9" fmla="*/ 27 h 105"/>
                <a:gd name="T10" fmla="*/ 92 w 208"/>
                <a:gd name="T11" fmla="*/ 32 h 105"/>
                <a:gd name="T12" fmla="*/ 83 w 208"/>
                <a:gd name="T13" fmla="*/ 44 h 105"/>
                <a:gd name="T14" fmla="*/ 69 w 208"/>
                <a:gd name="T15" fmla="*/ 50 h 105"/>
                <a:gd name="T16" fmla="*/ 56 w 208"/>
                <a:gd name="T17" fmla="*/ 53 h 105"/>
                <a:gd name="T18" fmla="*/ 40 w 208"/>
                <a:gd name="T19" fmla="*/ 55 h 105"/>
                <a:gd name="T20" fmla="*/ 27 w 208"/>
                <a:gd name="T21" fmla="*/ 57 h 105"/>
                <a:gd name="T22" fmla="*/ 14 w 208"/>
                <a:gd name="T23" fmla="*/ 59 h 105"/>
                <a:gd name="T24" fmla="*/ 8 w 208"/>
                <a:gd name="T25" fmla="*/ 63 h 105"/>
                <a:gd name="T26" fmla="*/ 4 w 208"/>
                <a:gd name="T27" fmla="*/ 65 h 105"/>
                <a:gd name="T28" fmla="*/ 0 w 208"/>
                <a:gd name="T29" fmla="*/ 71 h 105"/>
                <a:gd name="T30" fmla="*/ 0 w 208"/>
                <a:gd name="T31" fmla="*/ 76 h 105"/>
                <a:gd name="T32" fmla="*/ 0 w 208"/>
                <a:gd name="T33" fmla="*/ 82 h 105"/>
                <a:gd name="T34" fmla="*/ 0 w 208"/>
                <a:gd name="T35" fmla="*/ 90 h 105"/>
                <a:gd name="T36" fmla="*/ 2 w 208"/>
                <a:gd name="T37" fmla="*/ 98 h 105"/>
                <a:gd name="T38" fmla="*/ 4 w 208"/>
                <a:gd name="T39" fmla="*/ 105 h 105"/>
                <a:gd name="T40" fmla="*/ 194 w 208"/>
                <a:gd name="T41" fmla="*/ 105 h 105"/>
                <a:gd name="T42" fmla="*/ 200 w 208"/>
                <a:gd name="T43" fmla="*/ 92 h 105"/>
                <a:gd name="T44" fmla="*/ 204 w 208"/>
                <a:gd name="T45" fmla="*/ 78 h 105"/>
                <a:gd name="T46" fmla="*/ 206 w 208"/>
                <a:gd name="T47" fmla="*/ 65 h 105"/>
                <a:gd name="T48" fmla="*/ 208 w 208"/>
                <a:gd name="T49" fmla="*/ 51 h 105"/>
                <a:gd name="T50" fmla="*/ 208 w 208"/>
                <a:gd name="T51" fmla="*/ 38 h 105"/>
                <a:gd name="T52" fmla="*/ 206 w 208"/>
                <a:gd name="T53" fmla="*/ 25 h 105"/>
                <a:gd name="T54" fmla="*/ 202 w 208"/>
                <a:gd name="T55" fmla="*/ 11 h 105"/>
                <a:gd name="T56" fmla="*/ 198 w 208"/>
                <a:gd name="T57" fmla="*/ 0 h 1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8"/>
                <a:gd name="T88" fmla="*/ 0 h 105"/>
                <a:gd name="T89" fmla="*/ 208 w 208"/>
                <a:gd name="T90" fmla="*/ 105 h 10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8" h="105">
                  <a:moveTo>
                    <a:pt x="198" y="0"/>
                  </a:moveTo>
                  <a:lnTo>
                    <a:pt x="102" y="0"/>
                  </a:lnTo>
                  <a:lnTo>
                    <a:pt x="102" y="9"/>
                  </a:lnTo>
                  <a:lnTo>
                    <a:pt x="100" y="19"/>
                  </a:lnTo>
                  <a:lnTo>
                    <a:pt x="96" y="27"/>
                  </a:lnTo>
                  <a:lnTo>
                    <a:pt x="92" y="32"/>
                  </a:lnTo>
                  <a:lnTo>
                    <a:pt x="83" y="44"/>
                  </a:lnTo>
                  <a:lnTo>
                    <a:pt x="69" y="50"/>
                  </a:lnTo>
                  <a:lnTo>
                    <a:pt x="56" y="53"/>
                  </a:lnTo>
                  <a:lnTo>
                    <a:pt x="40" y="55"/>
                  </a:lnTo>
                  <a:lnTo>
                    <a:pt x="27" y="57"/>
                  </a:lnTo>
                  <a:lnTo>
                    <a:pt x="14" y="59"/>
                  </a:lnTo>
                  <a:lnTo>
                    <a:pt x="8" y="63"/>
                  </a:lnTo>
                  <a:lnTo>
                    <a:pt x="4" y="65"/>
                  </a:lnTo>
                  <a:lnTo>
                    <a:pt x="0" y="71"/>
                  </a:lnTo>
                  <a:lnTo>
                    <a:pt x="0" y="76"/>
                  </a:lnTo>
                  <a:lnTo>
                    <a:pt x="0" y="82"/>
                  </a:lnTo>
                  <a:lnTo>
                    <a:pt x="0" y="90"/>
                  </a:lnTo>
                  <a:lnTo>
                    <a:pt x="2" y="98"/>
                  </a:lnTo>
                  <a:lnTo>
                    <a:pt x="4" y="105"/>
                  </a:lnTo>
                  <a:lnTo>
                    <a:pt x="194" y="105"/>
                  </a:lnTo>
                  <a:lnTo>
                    <a:pt x="200" y="92"/>
                  </a:lnTo>
                  <a:lnTo>
                    <a:pt x="204" y="78"/>
                  </a:lnTo>
                  <a:lnTo>
                    <a:pt x="206" y="65"/>
                  </a:lnTo>
                  <a:lnTo>
                    <a:pt x="208" y="51"/>
                  </a:lnTo>
                  <a:lnTo>
                    <a:pt x="208" y="38"/>
                  </a:lnTo>
                  <a:lnTo>
                    <a:pt x="206" y="25"/>
                  </a:lnTo>
                  <a:lnTo>
                    <a:pt x="202" y="11"/>
                  </a:lnTo>
                  <a:lnTo>
                    <a:pt x="19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7" name="Freeform 263"/>
            <p:cNvSpPr>
              <a:spLocks/>
            </p:cNvSpPr>
            <p:nvPr/>
          </p:nvSpPr>
          <p:spPr bwMode="auto">
            <a:xfrm>
              <a:off x="4843" y="2492"/>
              <a:ext cx="100" cy="8"/>
            </a:xfrm>
            <a:custGeom>
              <a:avLst/>
              <a:gdLst>
                <a:gd name="T0" fmla="*/ 8 w 100"/>
                <a:gd name="T1" fmla="*/ 4 h 8"/>
                <a:gd name="T2" fmla="*/ 4 w 100"/>
                <a:gd name="T3" fmla="*/ 8 h 8"/>
                <a:gd name="T4" fmla="*/ 100 w 100"/>
                <a:gd name="T5" fmla="*/ 8 h 8"/>
                <a:gd name="T6" fmla="*/ 100 w 100"/>
                <a:gd name="T7" fmla="*/ 0 h 8"/>
                <a:gd name="T8" fmla="*/ 4 w 100"/>
                <a:gd name="T9" fmla="*/ 0 h 8"/>
                <a:gd name="T10" fmla="*/ 0 w 100"/>
                <a:gd name="T11" fmla="*/ 4 h 8"/>
                <a:gd name="T12" fmla="*/ 4 w 100"/>
                <a:gd name="T13" fmla="*/ 0 h 8"/>
                <a:gd name="T14" fmla="*/ 0 w 100"/>
                <a:gd name="T15" fmla="*/ 0 h 8"/>
                <a:gd name="T16" fmla="*/ 0 w 100"/>
                <a:gd name="T17" fmla="*/ 4 h 8"/>
                <a:gd name="T18" fmla="*/ 8 w 100"/>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8"/>
                <a:gd name="T32" fmla="*/ 100 w 100"/>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8">
                  <a:moveTo>
                    <a:pt x="8" y="4"/>
                  </a:moveTo>
                  <a:lnTo>
                    <a:pt x="4" y="8"/>
                  </a:lnTo>
                  <a:lnTo>
                    <a:pt x="100" y="8"/>
                  </a:lnTo>
                  <a:lnTo>
                    <a:pt x="100" y="0"/>
                  </a:lnTo>
                  <a:lnTo>
                    <a:pt x="4" y="0"/>
                  </a:lnTo>
                  <a:lnTo>
                    <a:pt x="0" y="4"/>
                  </a:lnTo>
                  <a:lnTo>
                    <a:pt x="4" y="0"/>
                  </a:lnTo>
                  <a:lnTo>
                    <a:pt x="0" y="0"/>
                  </a:lnTo>
                  <a:lnTo>
                    <a:pt x="0" y="4"/>
                  </a:ln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8" name="Freeform 264"/>
            <p:cNvSpPr>
              <a:spLocks/>
            </p:cNvSpPr>
            <p:nvPr/>
          </p:nvSpPr>
          <p:spPr bwMode="auto">
            <a:xfrm>
              <a:off x="4757" y="2496"/>
              <a:ext cx="94" cy="63"/>
            </a:xfrm>
            <a:custGeom>
              <a:avLst/>
              <a:gdLst>
                <a:gd name="T0" fmla="*/ 2 w 94"/>
                <a:gd name="T1" fmla="*/ 63 h 63"/>
                <a:gd name="T2" fmla="*/ 15 w 94"/>
                <a:gd name="T3" fmla="*/ 61 h 63"/>
                <a:gd name="T4" fmla="*/ 30 w 94"/>
                <a:gd name="T5" fmla="*/ 59 h 63"/>
                <a:gd name="T6" fmla="*/ 44 w 94"/>
                <a:gd name="T7" fmla="*/ 57 h 63"/>
                <a:gd name="T8" fmla="*/ 59 w 94"/>
                <a:gd name="T9" fmla="*/ 53 h 63"/>
                <a:gd name="T10" fmla="*/ 73 w 94"/>
                <a:gd name="T11" fmla="*/ 46 h 63"/>
                <a:gd name="T12" fmla="*/ 82 w 94"/>
                <a:gd name="T13" fmla="*/ 36 h 63"/>
                <a:gd name="T14" fmla="*/ 88 w 94"/>
                <a:gd name="T15" fmla="*/ 28 h 63"/>
                <a:gd name="T16" fmla="*/ 92 w 94"/>
                <a:gd name="T17" fmla="*/ 21 h 63"/>
                <a:gd name="T18" fmla="*/ 94 w 94"/>
                <a:gd name="T19" fmla="*/ 11 h 63"/>
                <a:gd name="T20" fmla="*/ 94 w 94"/>
                <a:gd name="T21" fmla="*/ 0 h 63"/>
                <a:gd name="T22" fmla="*/ 86 w 94"/>
                <a:gd name="T23" fmla="*/ 0 h 63"/>
                <a:gd name="T24" fmla="*/ 86 w 94"/>
                <a:gd name="T25" fmla="*/ 9 h 63"/>
                <a:gd name="T26" fmla="*/ 84 w 94"/>
                <a:gd name="T27" fmla="*/ 17 h 63"/>
                <a:gd name="T28" fmla="*/ 80 w 94"/>
                <a:gd name="T29" fmla="*/ 25 h 63"/>
                <a:gd name="T30" fmla="*/ 76 w 94"/>
                <a:gd name="T31" fmla="*/ 30 h 63"/>
                <a:gd name="T32" fmla="*/ 67 w 94"/>
                <a:gd name="T33" fmla="*/ 40 h 63"/>
                <a:gd name="T34" fmla="*/ 55 w 94"/>
                <a:gd name="T35" fmla="*/ 46 h 63"/>
                <a:gd name="T36" fmla="*/ 42 w 94"/>
                <a:gd name="T37" fmla="*/ 50 h 63"/>
                <a:gd name="T38" fmla="*/ 28 w 94"/>
                <a:gd name="T39" fmla="*/ 51 h 63"/>
                <a:gd name="T40" fmla="*/ 15 w 94"/>
                <a:gd name="T41" fmla="*/ 53 h 63"/>
                <a:gd name="T42" fmla="*/ 0 w 94"/>
                <a:gd name="T43" fmla="*/ 55 h 63"/>
                <a:gd name="T44" fmla="*/ 2 w 94"/>
                <a:gd name="T45" fmla="*/ 63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63"/>
                <a:gd name="T71" fmla="*/ 94 w 94"/>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63">
                  <a:moveTo>
                    <a:pt x="2" y="63"/>
                  </a:moveTo>
                  <a:lnTo>
                    <a:pt x="15" y="61"/>
                  </a:lnTo>
                  <a:lnTo>
                    <a:pt x="30" y="59"/>
                  </a:lnTo>
                  <a:lnTo>
                    <a:pt x="44" y="57"/>
                  </a:lnTo>
                  <a:lnTo>
                    <a:pt x="59" y="53"/>
                  </a:lnTo>
                  <a:lnTo>
                    <a:pt x="73" y="46"/>
                  </a:lnTo>
                  <a:lnTo>
                    <a:pt x="82" y="36"/>
                  </a:lnTo>
                  <a:lnTo>
                    <a:pt x="88" y="28"/>
                  </a:lnTo>
                  <a:lnTo>
                    <a:pt x="92" y="21"/>
                  </a:lnTo>
                  <a:lnTo>
                    <a:pt x="94" y="11"/>
                  </a:lnTo>
                  <a:lnTo>
                    <a:pt x="94" y="0"/>
                  </a:lnTo>
                  <a:lnTo>
                    <a:pt x="86" y="0"/>
                  </a:lnTo>
                  <a:lnTo>
                    <a:pt x="86" y="9"/>
                  </a:lnTo>
                  <a:lnTo>
                    <a:pt x="84" y="17"/>
                  </a:lnTo>
                  <a:lnTo>
                    <a:pt x="80" y="25"/>
                  </a:lnTo>
                  <a:lnTo>
                    <a:pt x="76" y="30"/>
                  </a:lnTo>
                  <a:lnTo>
                    <a:pt x="67" y="40"/>
                  </a:lnTo>
                  <a:lnTo>
                    <a:pt x="55" y="46"/>
                  </a:lnTo>
                  <a:lnTo>
                    <a:pt x="42" y="50"/>
                  </a:lnTo>
                  <a:lnTo>
                    <a:pt x="28" y="51"/>
                  </a:lnTo>
                  <a:lnTo>
                    <a:pt x="15" y="53"/>
                  </a:lnTo>
                  <a:lnTo>
                    <a:pt x="0" y="55"/>
                  </a:lnTo>
                  <a:lnTo>
                    <a:pt x="2"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29" name="Freeform 265"/>
            <p:cNvSpPr>
              <a:spLocks/>
            </p:cNvSpPr>
            <p:nvPr/>
          </p:nvSpPr>
          <p:spPr bwMode="auto">
            <a:xfrm>
              <a:off x="4741" y="2551"/>
              <a:ext cx="18" cy="54"/>
            </a:xfrm>
            <a:custGeom>
              <a:avLst/>
              <a:gdLst>
                <a:gd name="T0" fmla="*/ 8 w 18"/>
                <a:gd name="T1" fmla="*/ 46 h 54"/>
                <a:gd name="T2" fmla="*/ 12 w 18"/>
                <a:gd name="T3" fmla="*/ 48 h 54"/>
                <a:gd name="T4" fmla="*/ 10 w 18"/>
                <a:gd name="T5" fmla="*/ 41 h 54"/>
                <a:gd name="T6" fmla="*/ 8 w 18"/>
                <a:gd name="T7" fmla="*/ 35 h 54"/>
                <a:gd name="T8" fmla="*/ 8 w 18"/>
                <a:gd name="T9" fmla="*/ 27 h 54"/>
                <a:gd name="T10" fmla="*/ 8 w 18"/>
                <a:gd name="T11" fmla="*/ 21 h 54"/>
                <a:gd name="T12" fmla="*/ 8 w 18"/>
                <a:gd name="T13" fmla="*/ 18 h 54"/>
                <a:gd name="T14" fmla="*/ 10 w 18"/>
                <a:gd name="T15" fmla="*/ 14 h 54"/>
                <a:gd name="T16" fmla="*/ 14 w 18"/>
                <a:gd name="T17" fmla="*/ 10 h 54"/>
                <a:gd name="T18" fmla="*/ 18 w 18"/>
                <a:gd name="T19" fmla="*/ 8 h 54"/>
                <a:gd name="T20" fmla="*/ 16 w 18"/>
                <a:gd name="T21" fmla="*/ 0 h 54"/>
                <a:gd name="T22" fmla="*/ 10 w 18"/>
                <a:gd name="T23" fmla="*/ 4 h 54"/>
                <a:gd name="T24" fmla="*/ 4 w 18"/>
                <a:gd name="T25" fmla="*/ 8 h 54"/>
                <a:gd name="T26" fmla="*/ 0 w 18"/>
                <a:gd name="T27" fmla="*/ 14 h 54"/>
                <a:gd name="T28" fmla="*/ 0 w 18"/>
                <a:gd name="T29" fmla="*/ 21 h 54"/>
                <a:gd name="T30" fmla="*/ 0 w 18"/>
                <a:gd name="T31" fmla="*/ 29 h 54"/>
                <a:gd name="T32" fmla="*/ 0 w 18"/>
                <a:gd name="T33" fmla="*/ 37 h 54"/>
                <a:gd name="T34" fmla="*/ 2 w 18"/>
                <a:gd name="T35" fmla="*/ 44 h 54"/>
                <a:gd name="T36" fmla="*/ 4 w 18"/>
                <a:gd name="T37" fmla="*/ 52 h 54"/>
                <a:gd name="T38" fmla="*/ 8 w 18"/>
                <a:gd name="T39" fmla="*/ 54 h 54"/>
                <a:gd name="T40" fmla="*/ 4 w 18"/>
                <a:gd name="T41" fmla="*/ 52 h 54"/>
                <a:gd name="T42" fmla="*/ 6 w 18"/>
                <a:gd name="T43" fmla="*/ 54 h 54"/>
                <a:gd name="T44" fmla="*/ 8 w 18"/>
                <a:gd name="T45" fmla="*/ 54 h 54"/>
                <a:gd name="T46" fmla="*/ 8 w 18"/>
                <a:gd name="T47" fmla="*/ 46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
                <a:gd name="T73" fmla="*/ 0 h 54"/>
                <a:gd name="T74" fmla="*/ 18 w 18"/>
                <a:gd name="T75" fmla="*/ 54 h 5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 h="54">
                  <a:moveTo>
                    <a:pt x="8" y="46"/>
                  </a:moveTo>
                  <a:lnTo>
                    <a:pt x="12" y="48"/>
                  </a:lnTo>
                  <a:lnTo>
                    <a:pt x="10" y="41"/>
                  </a:lnTo>
                  <a:lnTo>
                    <a:pt x="8" y="35"/>
                  </a:lnTo>
                  <a:lnTo>
                    <a:pt x="8" y="27"/>
                  </a:lnTo>
                  <a:lnTo>
                    <a:pt x="8" y="21"/>
                  </a:lnTo>
                  <a:lnTo>
                    <a:pt x="8" y="18"/>
                  </a:lnTo>
                  <a:lnTo>
                    <a:pt x="10" y="14"/>
                  </a:lnTo>
                  <a:lnTo>
                    <a:pt x="14" y="10"/>
                  </a:lnTo>
                  <a:lnTo>
                    <a:pt x="18" y="8"/>
                  </a:lnTo>
                  <a:lnTo>
                    <a:pt x="16" y="0"/>
                  </a:lnTo>
                  <a:lnTo>
                    <a:pt x="10" y="4"/>
                  </a:lnTo>
                  <a:lnTo>
                    <a:pt x="4" y="8"/>
                  </a:lnTo>
                  <a:lnTo>
                    <a:pt x="0" y="14"/>
                  </a:lnTo>
                  <a:lnTo>
                    <a:pt x="0" y="21"/>
                  </a:lnTo>
                  <a:lnTo>
                    <a:pt x="0" y="29"/>
                  </a:lnTo>
                  <a:lnTo>
                    <a:pt x="0" y="37"/>
                  </a:lnTo>
                  <a:lnTo>
                    <a:pt x="2" y="44"/>
                  </a:lnTo>
                  <a:lnTo>
                    <a:pt x="4" y="52"/>
                  </a:lnTo>
                  <a:lnTo>
                    <a:pt x="8" y="54"/>
                  </a:lnTo>
                  <a:lnTo>
                    <a:pt x="4" y="52"/>
                  </a:lnTo>
                  <a:lnTo>
                    <a:pt x="6" y="54"/>
                  </a:lnTo>
                  <a:lnTo>
                    <a:pt x="8" y="54"/>
                  </a:lnTo>
                  <a:lnTo>
                    <a:pt x="8"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0" name="Freeform 266"/>
            <p:cNvSpPr>
              <a:spLocks/>
            </p:cNvSpPr>
            <p:nvPr/>
          </p:nvSpPr>
          <p:spPr bwMode="auto">
            <a:xfrm>
              <a:off x="4749" y="2597"/>
              <a:ext cx="194" cy="8"/>
            </a:xfrm>
            <a:custGeom>
              <a:avLst/>
              <a:gdLst>
                <a:gd name="T0" fmla="*/ 186 w 194"/>
                <a:gd name="T1" fmla="*/ 2 h 8"/>
                <a:gd name="T2" fmla="*/ 190 w 194"/>
                <a:gd name="T3" fmla="*/ 0 h 8"/>
                <a:gd name="T4" fmla="*/ 0 w 194"/>
                <a:gd name="T5" fmla="*/ 0 h 8"/>
                <a:gd name="T6" fmla="*/ 0 w 194"/>
                <a:gd name="T7" fmla="*/ 8 h 8"/>
                <a:gd name="T8" fmla="*/ 190 w 194"/>
                <a:gd name="T9" fmla="*/ 8 h 8"/>
                <a:gd name="T10" fmla="*/ 194 w 194"/>
                <a:gd name="T11" fmla="*/ 6 h 8"/>
                <a:gd name="T12" fmla="*/ 190 w 194"/>
                <a:gd name="T13" fmla="*/ 8 h 8"/>
                <a:gd name="T14" fmla="*/ 194 w 194"/>
                <a:gd name="T15" fmla="*/ 8 h 8"/>
                <a:gd name="T16" fmla="*/ 194 w 194"/>
                <a:gd name="T17" fmla="*/ 6 h 8"/>
                <a:gd name="T18" fmla="*/ 186 w 194"/>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8"/>
                <a:gd name="T32" fmla="*/ 194 w 19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8">
                  <a:moveTo>
                    <a:pt x="186" y="2"/>
                  </a:moveTo>
                  <a:lnTo>
                    <a:pt x="190" y="0"/>
                  </a:lnTo>
                  <a:lnTo>
                    <a:pt x="0" y="0"/>
                  </a:lnTo>
                  <a:lnTo>
                    <a:pt x="0" y="8"/>
                  </a:lnTo>
                  <a:lnTo>
                    <a:pt x="190" y="8"/>
                  </a:lnTo>
                  <a:lnTo>
                    <a:pt x="194" y="6"/>
                  </a:lnTo>
                  <a:lnTo>
                    <a:pt x="190" y="8"/>
                  </a:lnTo>
                  <a:lnTo>
                    <a:pt x="194" y="8"/>
                  </a:lnTo>
                  <a:lnTo>
                    <a:pt x="194" y="6"/>
                  </a:lnTo>
                  <a:lnTo>
                    <a:pt x="18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1" name="Freeform 267"/>
            <p:cNvSpPr>
              <a:spLocks/>
            </p:cNvSpPr>
            <p:nvPr/>
          </p:nvSpPr>
          <p:spPr bwMode="auto">
            <a:xfrm>
              <a:off x="4935" y="2492"/>
              <a:ext cx="21" cy="111"/>
            </a:xfrm>
            <a:custGeom>
              <a:avLst/>
              <a:gdLst>
                <a:gd name="T0" fmla="*/ 8 w 21"/>
                <a:gd name="T1" fmla="*/ 8 h 111"/>
                <a:gd name="T2" fmla="*/ 4 w 21"/>
                <a:gd name="T3" fmla="*/ 6 h 111"/>
                <a:gd name="T4" fmla="*/ 8 w 21"/>
                <a:gd name="T5" fmla="*/ 17 h 111"/>
                <a:gd name="T6" fmla="*/ 12 w 21"/>
                <a:gd name="T7" fmla="*/ 31 h 111"/>
                <a:gd name="T8" fmla="*/ 12 w 21"/>
                <a:gd name="T9" fmla="*/ 42 h 111"/>
                <a:gd name="T10" fmla="*/ 12 w 21"/>
                <a:gd name="T11" fmla="*/ 55 h 111"/>
                <a:gd name="T12" fmla="*/ 12 w 21"/>
                <a:gd name="T13" fmla="*/ 69 h 111"/>
                <a:gd name="T14" fmla="*/ 10 w 21"/>
                <a:gd name="T15" fmla="*/ 80 h 111"/>
                <a:gd name="T16" fmla="*/ 6 w 21"/>
                <a:gd name="T17" fmla="*/ 94 h 111"/>
                <a:gd name="T18" fmla="*/ 0 w 21"/>
                <a:gd name="T19" fmla="*/ 107 h 111"/>
                <a:gd name="T20" fmla="*/ 8 w 21"/>
                <a:gd name="T21" fmla="*/ 111 h 111"/>
                <a:gd name="T22" fmla="*/ 14 w 21"/>
                <a:gd name="T23" fmla="*/ 96 h 111"/>
                <a:gd name="T24" fmla="*/ 18 w 21"/>
                <a:gd name="T25" fmla="*/ 82 h 111"/>
                <a:gd name="T26" fmla="*/ 19 w 21"/>
                <a:gd name="T27" fmla="*/ 69 h 111"/>
                <a:gd name="T28" fmla="*/ 21 w 21"/>
                <a:gd name="T29" fmla="*/ 55 h 111"/>
                <a:gd name="T30" fmla="*/ 21 w 21"/>
                <a:gd name="T31" fmla="*/ 42 h 111"/>
                <a:gd name="T32" fmla="*/ 19 w 21"/>
                <a:gd name="T33" fmla="*/ 29 h 111"/>
                <a:gd name="T34" fmla="*/ 16 w 21"/>
                <a:gd name="T35" fmla="*/ 15 h 111"/>
                <a:gd name="T36" fmla="*/ 12 w 21"/>
                <a:gd name="T37" fmla="*/ 2 h 111"/>
                <a:gd name="T38" fmla="*/ 8 w 21"/>
                <a:gd name="T39" fmla="*/ 0 h 111"/>
                <a:gd name="T40" fmla="*/ 12 w 21"/>
                <a:gd name="T41" fmla="*/ 2 h 111"/>
                <a:gd name="T42" fmla="*/ 10 w 21"/>
                <a:gd name="T43" fmla="*/ 0 h 111"/>
                <a:gd name="T44" fmla="*/ 8 w 21"/>
                <a:gd name="T45" fmla="*/ 0 h 111"/>
                <a:gd name="T46" fmla="*/ 8 w 21"/>
                <a:gd name="T47" fmla="*/ 8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
                <a:gd name="T73" fmla="*/ 0 h 111"/>
                <a:gd name="T74" fmla="*/ 21 w 21"/>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 h="111">
                  <a:moveTo>
                    <a:pt x="8" y="8"/>
                  </a:moveTo>
                  <a:lnTo>
                    <a:pt x="4" y="6"/>
                  </a:lnTo>
                  <a:lnTo>
                    <a:pt x="8" y="17"/>
                  </a:lnTo>
                  <a:lnTo>
                    <a:pt x="12" y="31"/>
                  </a:lnTo>
                  <a:lnTo>
                    <a:pt x="12" y="42"/>
                  </a:lnTo>
                  <a:lnTo>
                    <a:pt x="12" y="55"/>
                  </a:lnTo>
                  <a:lnTo>
                    <a:pt x="12" y="69"/>
                  </a:lnTo>
                  <a:lnTo>
                    <a:pt x="10" y="80"/>
                  </a:lnTo>
                  <a:lnTo>
                    <a:pt x="6" y="94"/>
                  </a:lnTo>
                  <a:lnTo>
                    <a:pt x="0" y="107"/>
                  </a:lnTo>
                  <a:lnTo>
                    <a:pt x="8" y="111"/>
                  </a:lnTo>
                  <a:lnTo>
                    <a:pt x="14" y="96"/>
                  </a:lnTo>
                  <a:lnTo>
                    <a:pt x="18" y="82"/>
                  </a:lnTo>
                  <a:lnTo>
                    <a:pt x="19" y="69"/>
                  </a:lnTo>
                  <a:lnTo>
                    <a:pt x="21" y="55"/>
                  </a:lnTo>
                  <a:lnTo>
                    <a:pt x="21" y="42"/>
                  </a:lnTo>
                  <a:lnTo>
                    <a:pt x="19" y="29"/>
                  </a:lnTo>
                  <a:lnTo>
                    <a:pt x="16" y="15"/>
                  </a:lnTo>
                  <a:lnTo>
                    <a:pt x="12" y="2"/>
                  </a:lnTo>
                  <a:lnTo>
                    <a:pt x="8" y="0"/>
                  </a:lnTo>
                  <a:lnTo>
                    <a:pt x="12" y="2"/>
                  </a:lnTo>
                  <a:lnTo>
                    <a:pt x="10" y="0"/>
                  </a:lnTo>
                  <a:lnTo>
                    <a:pt x="8" y="0"/>
                  </a:lnTo>
                  <a:lnTo>
                    <a:pt x="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2" name="Freeform 268"/>
            <p:cNvSpPr>
              <a:spLocks/>
            </p:cNvSpPr>
            <p:nvPr/>
          </p:nvSpPr>
          <p:spPr bwMode="auto">
            <a:xfrm>
              <a:off x="4705" y="1456"/>
              <a:ext cx="242" cy="266"/>
            </a:xfrm>
            <a:custGeom>
              <a:avLst/>
              <a:gdLst>
                <a:gd name="T0" fmla="*/ 153 w 242"/>
                <a:gd name="T1" fmla="*/ 11 h 266"/>
                <a:gd name="T2" fmla="*/ 0 w 242"/>
                <a:gd name="T3" fmla="*/ 191 h 266"/>
                <a:gd name="T4" fmla="*/ 88 w 242"/>
                <a:gd name="T5" fmla="*/ 266 h 266"/>
                <a:gd name="T6" fmla="*/ 228 w 242"/>
                <a:gd name="T7" fmla="*/ 101 h 266"/>
                <a:gd name="T8" fmla="*/ 236 w 242"/>
                <a:gd name="T9" fmla="*/ 94 h 266"/>
                <a:gd name="T10" fmla="*/ 240 w 242"/>
                <a:gd name="T11" fmla="*/ 84 h 266"/>
                <a:gd name="T12" fmla="*/ 242 w 242"/>
                <a:gd name="T13" fmla="*/ 74 h 266"/>
                <a:gd name="T14" fmla="*/ 242 w 242"/>
                <a:gd name="T15" fmla="*/ 63 h 266"/>
                <a:gd name="T16" fmla="*/ 238 w 242"/>
                <a:gd name="T17" fmla="*/ 53 h 266"/>
                <a:gd name="T18" fmla="*/ 234 w 242"/>
                <a:gd name="T19" fmla="*/ 44 h 266"/>
                <a:gd name="T20" fmla="*/ 228 w 242"/>
                <a:gd name="T21" fmla="*/ 34 h 266"/>
                <a:gd name="T22" fmla="*/ 223 w 242"/>
                <a:gd name="T23" fmla="*/ 25 h 266"/>
                <a:gd name="T24" fmla="*/ 215 w 242"/>
                <a:gd name="T25" fmla="*/ 17 h 266"/>
                <a:gd name="T26" fmla="*/ 205 w 242"/>
                <a:gd name="T27" fmla="*/ 11 h 266"/>
                <a:gd name="T28" fmla="*/ 196 w 242"/>
                <a:gd name="T29" fmla="*/ 5 h 266"/>
                <a:gd name="T30" fmla="*/ 188 w 242"/>
                <a:gd name="T31" fmla="*/ 1 h 266"/>
                <a:gd name="T32" fmla="*/ 178 w 242"/>
                <a:gd name="T33" fmla="*/ 0 h 266"/>
                <a:gd name="T34" fmla="*/ 169 w 242"/>
                <a:gd name="T35" fmla="*/ 1 h 266"/>
                <a:gd name="T36" fmla="*/ 161 w 242"/>
                <a:gd name="T37" fmla="*/ 3 h 266"/>
                <a:gd name="T38" fmla="*/ 153 w 242"/>
                <a:gd name="T39" fmla="*/ 11 h 2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2"/>
                <a:gd name="T61" fmla="*/ 0 h 266"/>
                <a:gd name="T62" fmla="*/ 242 w 242"/>
                <a:gd name="T63" fmla="*/ 266 h 26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2" h="266">
                  <a:moveTo>
                    <a:pt x="153" y="11"/>
                  </a:moveTo>
                  <a:lnTo>
                    <a:pt x="0" y="191"/>
                  </a:lnTo>
                  <a:lnTo>
                    <a:pt x="88" y="266"/>
                  </a:lnTo>
                  <a:lnTo>
                    <a:pt x="228" y="101"/>
                  </a:lnTo>
                  <a:lnTo>
                    <a:pt x="236" y="94"/>
                  </a:lnTo>
                  <a:lnTo>
                    <a:pt x="240" y="84"/>
                  </a:lnTo>
                  <a:lnTo>
                    <a:pt x="242" y="74"/>
                  </a:lnTo>
                  <a:lnTo>
                    <a:pt x="242" y="63"/>
                  </a:lnTo>
                  <a:lnTo>
                    <a:pt x="238" y="53"/>
                  </a:lnTo>
                  <a:lnTo>
                    <a:pt x="234" y="44"/>
                  </a:lnTo>
                  <a:lnTo>
                    <a:pt x="228" y="34"/>
                  </a:lnTo>
                  <a:lnTo>
                    <a:pt x="223" y="25"/>
                  </a:lnTo>
                  <a:lnTo>
                    <a:pt x="215" y="17"/>
                  </a:lnTo>
                  <a:lnTo>
                    <a:pt x="205" y="11"/>
                  </a:lnTo>
                  <a:lnTo>
                    <a:pt x="196" y="5"/>
                  </a:lnTo>
                  <a:lnTo>
                    <a:pt x="188" y="1"/>
                  </a:lnTo>
                  <a:lnTo>
                    <a:pt x="178" y="0"/>
                  </a:lnTo>
                  <a:lnTo>
                    <a:pt x="169" y="1"/>
                  </a:lnTo>
                  <a:lnTo>
                    <a:pt x="161" y="3"/>
                  </a:lnTo>
                  <a:lnTo>
                    <a:pt x="153" y="11"/>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3" name="Freeform 269"/>
            <p:cNvSpPr>
              <a:spLocks/>
            </p:cNvSpPr>
            <p:nvPr/>
          </p:nvSpPr>
          <p:spPr bwMode="auto">
            <a:xfrm>
              <a:off x="4699" y="1463"/>
              <a:ext cx="163" cy="186"/>
            </a:xfrm>
            <a:custGeom>
              <a:avLst/>
              <a:gdLst>
                <a:gd name="T0" fmla="*/ 8 w 163"/>
                <a:gd name="T1" fmla="*/ 181 h 186"/>
                <a:gd name="T2" fmla="*/ 10 w 163"/>
                <a:gd name="T3" fmla="*/ 186 h 186"/>
                <a:gd name="T4" fmla="*/ 163 w 163"/>
                <a:gd name="T5" fmla="*/ 6 h 186"/>
                <a:gd name="T6" fmla="*/ 156 w 163"/>
                <a:gd name="T7" fmla="*/ 0 h 186"/>
                <a:gd name="T8" fmla="*/ 2 w 163"/>
                <a:gd name="T9" fmla="*/ 181 h 186"/>
                <a:gd name="T10" fmla="*/ 4 w 163"/>
                <a:gd name="T11" fmla="*/ 186 h 186"/>
                <a:gd name="T12" fmla="*/ 2 w 163"/>
                <a:gd name="T13" fmla="*/ 181 h 186"/>
                <a:gd name="T14" fmla="*/ 0 w 163"/>
                <a:gd name="T15" fmla="*/ 184 h 186"/>
                <a:gd name="T16" fmla="*/ 4 w 163"/>
                <a:gd name="T17" fmla="*/ 186 h 186"/>
                <a:gd name="T18" fmla="*/ 8 w 163"/>
                <a:gd name="T19" fmla="*/ 181 h 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86"/>
                <a:gd name="T32" fmla="*/ 163 w 163"/>
                <a:gd name="T33" fmla="*/ 186 h 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86">
                  <a:moveTo>
                    <a:pt x="8" y="181"/>
                  </a:moveTo>
                  <a:lnTo>
                    <a:pt x="10" y="186"/>
                  </a:lnTo>
                  <a:lnTo>
                    <a:pt x="163" y="6"/>
                  </a:lnTo>
                  <a:lnTo>
                    <a:pt x="156" y="0"/>
                  </a:lnTo>
                  <a:lnTo>
                    <a:pt x="2" y="181"/>
                  </a:lnTo>
                  <a:lnTo>
                    <a:pt x="4" y="186"/>
                  </a:lnTo>
                  <a:lnTo>
                    <a:pt x="2" y="181"/>
                  </a:lnTo>
                  <a:lnTo>
                    <a:pt x="0" y="184"/>
                  </a:lnTo>
                  <a:lnTo>
                    <a:pt x="4" y="186"/>
                  </a:lnTo>
                  <a:lnTo>
                    <a:pt x="8" y="1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4" name="Freeform 270"/>
            <p:cNvSpPr>
              <a:spLocks/>
            </p:cNvSpPr>
            <p:nvPr/>
          </p:nvSpPr>
          <p:spPr bwMode="auto">
            <a:xfrm>
              <a:off x="4703" y="1644"/>
              <a:ext cx="94" cy="84"/>
            </a:xfrm>
            <a:custGeom>
              <a:avLst/>
              <a:gdLst>
                <a:gd name="T0" fmla="*/ 88 w 94"/>
                <a:gd name="T1" fmla="*/ 76 h 84"/>
                <a:gd name="T2" fmla="*/ 94 w 94"/>
                <a:gd name="T3" fmla="*/ 74 h 84"/>
                <a:gd name="T4" fmla="*/ 4 w 94"/>
                <a:gd name="T5" fmla="*/ 0 h 84"/>
                <a:gd name="T6" fmla="*/ 0 w 94"/>
                <a:gd name="T7" fmla="*/ 5 h 84"/>
                <a:gd name="T8" fmla="*/ 88 w 94"/>
                <a:gd name="T9" fmla="*/ 82 h 84"/>
                <a:gd name="T10" fmla="*/ 94 w 94"/>
                <a:gd name="T11" fmla="*/ 80 h 84"/>
                <a:gd name="T12" fmla="*/ 88 w 94"/>
                <a:gd name="T13" fmla="*/ 82 h 84"/>
                <a:gd name="T14" fmla="*/ 90 w 94"/>
                <a:gd name="T15" fmla="*/ 84 h 84"/>
                <a:gd name="T16" fmla="*/ 94 w 94"/>
                <a:gd name="T17" fmla="*/ 80 h 84"/>
                <a:gd name="T18" fmla="*/ 88 w 94"/>
                <a:gd name="T19" fmla="*/ 76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4"/>
                <a:gd name="T31" fmla="*/ 0 h 84"/>
                <a:gd name="T32" fmla="*/ 94 w 94"/>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4" h="84">
                  <a:moveTo>
                    <a:pt x="88" y="76"/>
                  </a:moveTo>
                  <a:lnTo>
                    <a:pt x="94" y="74"/>
                  </a:lnTo>
                  <a:lnTo>
                    <a:pt x="4" y="0"/>
                  </a:lnTo>
                  <a:lnTo>
                    <a:pt x="0" y="5"/>
                  </a:lnTo>
                  <a:lnTo>
                    <a:pt x="88" y="82"/>
                  </a:lnTo>
                  <a:lnTo>
                    <a:pt x="94" y="80"/>
                  </a:lnTo>
                  <a:lnTo>
                    <a:pt x="88" y="82"/>
                  </a:lnTo>
                  <a:lnTo>
                    <a:pt x="90" y="84"/>
                  </a:lnTo>
                  <a:lnTo>
                    <a:pt x="94" y="80"/>
                  </a:lnTo>
                  <a:lnTo>
                    <a:pt x="88"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5" name="Freeform 271"/>
            <p:cNvSpPr>
              <a:spLocks/>
            </p:cNvSpPr>
            <p:nvPr/>
          </p:nvSpPr>
          <p:spPr bwMode="auto">
            <a:xfrm>
              <a:off x="4791" y="1553"/>
              <a:ext cx="146" cy="171"/>
            </a:xfrm>
            <a:custGeom>
              <a:avLst/>
              <a:gdLst>
                <a:gd name="T0" fmla="*/ 140 w 146"/>
                <a:gd name="T1" fmla="*/ 0 h 171"/>
                <a:gd name="T2" fmla="*/ 140 w 146"/>
                <a:gd name="T3" fmla="*/ 2 h 171"/>
                <a:gd name="T4" fmla="*/ 0 w 146"/>
                <a:gd name="T5" fmla="*/ 167 h 171"/>
                <a:gd name="T6" fmla="*/ 6 w 146"/>
                <a:gd name="T7" fmla="*/ 171 h 171"/>
                <a:gd name="T8" fmla="*/ 146 w 146"/>
                <a:gd name="T9" fmla="*/ 6 h 171"/>
                <a:gd name="T10" fmla="*/ 140 w 146"/>
                <a:gd name="T11" fmla="*/ 0 h 171"/>
                <a:gd name="T12" fmla="*/ 0 60000 65536"/>
                <a:gd name="T13" fmla="*/ 0 60000 65536"/>
                <a:gd name="T14" fmla="*/ 0 60000 65536"/>
                <a:gd name="T15" fmla="*/ 0 60000 65536"/>
                <a:gd name="T16" fmla="*/ 0 60000 65536"/>
                <a:gd name="T17" fmla="*/ 0 60000 65536"/>
                <a:gd name="T18" fmla="*/ 0 w 146"/>
                <a:gd name="T19" fmla="*/ 0 h 171"/>
                <a:gd name="T20" fmla="*/ 146 w 146"/>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46" h="171">
                  <a:moveTo>
                    <a:pt x="140" y="0"/>
                  </a:moveTo>
                  <a:lnTo>
                    <a:pt x="140" y="2"/>
                  </a:lnTo>
                  <a:lnTo>
                    <a:pt x="0" y="167"/>
                  </a:lnTo>
                  <a:lnTo>
                    <a:pt x="6" y="171"/>
                  </a:lnTo>
                  <a:lnTo>
                    <a:pt x="146" y="6"/>
                  </a:lnTo>
                  <a:lnTo>
                    <a:pt x="1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6" name="Freeform 272"/>
            <p:cNvSpPr>
              <a:spLocks/>
            </p:cNvSpPr>
            <p:nvPr/>
          </p:nvSpPr>
          <p:spPr bwMode="auto">
            <a:xfrm>
              <a:off x="4855" y="1452"/>
              <a:ext cx="96" cy="107"/>
            </a:xfrm>
            <a:custGeom>
              <a:avLst/>
              <a:gdLst>
                <a:gd name="T0" fmla="*/ 7 w 96"/>
                <a:gd name="T1" fmla="*/ 17 h 107"/>
                <a:gd name="T2" fmla="*/ 13 w 96"/>
                <a:gd name="T3" fmla="*/ 11 h 107"/>
                <a:gd name="T4" fmla="*/ 21 w 96"/>
                <a:gd name="T5" fmla="*/ 9 h 107"/>
                <a:gd name="T6" fmla="*/ 28 w 96"/>
                <a:gd name="T7" fmla="*/ 7 h 107"/>
                <a:gd name="T8" fmla="*/ 36 w 96"/>
                <a:gd name="T9" fmla="*/ 9 h 107"/>
                <a:gd name="T10" fmla="*/ 44 w 96"/>
                <a:gd name="T11" fmla="*/ 13 h 107"/>
                <a:gd name="T12" fmla="*/ 53 w 96"/>
                <a:gd name="T13" fmla="*/ 17 h 107"/>
                <a:gd name="T14" fmla="*/ 61 w 96"/>
                <a:gd name="T15" fmla="*/ 25 h 107"/>
                <a:gd name="T16" fmla="*/ 69 w 96"/>
                <a:gd name="T17" fmla="*/ 32 h 107"/>
                <a:gd name="T18" fmla="*/ 76 w 96"/>
                <a:gd name="T19" fmla="*/ 40 h 107"/>
                <a:gd name="T20" fmla="*/ 80 w 96"/>
                <a:gd name="T21" fmla="*/ 50 h 107"/>
                <a:gd name="T22" fmla="*/ 84 w 96"/>
                <a:gd name="T23" fmla="*/ 59 h 107"/>
                <a:gd name="T24" fmla="*/ 88 w 96"/>
                <a:gd name="T25" fmla="*/ 69 h 107"/>
                <a:gd name="T26" fmla="*/ 88 w 96"/>
                <a:gd name="T27" fmla="*/ 78 h 107"/>
                <a:gd name="T28" fmla="*/ 86 w 96"/>
                <a:gd name="T29" fmla="*/ 86 h 107"/>
                <a:gd name="T30" fmla="*/ 82 w 96"/>
                <a:gd name="T31" fmla="*/ 94 h 107"/>
                <a:gd name="T32" fmla="*/ 76 w 96"/>
                <a:gd name="T33" fmla="*/ 101 h 107"/>
                <a:gd name="T34" fmla="*/ 82 w 96"/>
                <a:gd name="T35" fmla="*/ 107 h 107"/>
                <a:gd name="T36" fmla="*/ 90 w 96"/>
                <a:gd name="T37" fmla="*/ 100 h 107"/>
                <a:gd name="T38" fmla="*/ 94 w 96"/>
                <a:gd name="T39" fmla="*/ 88 h 107"/>
                <a:gd name="T40" fmla="*/ 96 w 96"/>
                <a:gd name="T41" fmla="*/ 78 h 107"/>
                <a:gd name="T42" fmla="*/ 96 w 96"/>
                <a:gd name="T43" fmla="*/ 67 h 107"/>
                <a:gd name="T44" fmla="*/ 92 w 96"/>
                <a:gd name="T45" fmla="*/ 55 h 107"/>
                <a:gd name="T46" fmla="*/ 88 w 96"/>
                <a:gd name="T47" fmla="*/ 46 h 107"/>
                <a:gd name="T48" fmla="*/ 82 w 96"/>
                <a:gd name="T49" fmla="*/ 36 h 107"/>
                <a:gd name="T50" fmla="*/ 74 w 96"/>
                <a:gd name="T51" fmla="*/ 27 h 107"/>
                <a:gd name="T52" fmla="*/ 67 w 96"/>
                <a:gd name="T53" fmla="*/ 19 h 107"/>
                <a:gd name="T54" fmla="*/ 57 w 96"/>
                <a:gd name="T55" fmla="*/ 11 h 107"/>
                <a:gd name="T56" fmla="*/ 48 w 96"/>
                <a:gd name="T57" fmla="*/ 5 h 107"/>
                <a:gd name="T58" fmla="*/ 38 w 96"/>
                <a:gd name="T59" fmla="*/ 2 h 107"/>
                <a:gd name="T60" fmla="*/ 28 w 96"/>
                <a:gd name="T61" fmla="*/ 0 h 107"/>
                <a:gd name="T62" fmla="*/ 19 w 96"/>
                <a:gd name="T63" fmla="*/ 2 h 107"/>
                <a:gd name="T64" fmla="*/ 9 w 96"/>
                <a:gd name="T65" fmla="*/ 5 h 107"/>
                <a:gd name="T66" fmla="*/ 0 w 96"/>
                <a:gd name="T67" fmla="*/ 11 h 107"/>
                <a:gd name="T68" fmla="*/ 7 w 96"/>
                <a:gd name="T69" fmla="*/ 17 h 1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
                <a:gd name="T106" fmla="*/ 0 h 107"/>
                <a:gd name="T107" fmla="*/ 96 w 96"/>
                <a:gd name="T108" fmla="*/ 107 h 1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 h="107">
                  <a:moveTo>
                    <a:pt x="7" y="17"/>
                  </a:moveTo>
                  <a:lnTo>
                    <a:pt x="13" y="11"/>
                  </a:lnTo>
                  <a:lnTo>
                    <a:pt x="21" y="9"/>
                  </a:lnTo>
                  <a:lnTo>
                    <a:pt x="28" y="7"/>
                  </a:lnTo>
                  <a:lnTo>
                    <a:pt x="36" y="9"/>
                  </a:lnTo>
                  <a:lnTo>
                    <a:pt x="44" y="13"/>
                  </a:lnTo>
                  <a:lnTo>
                    <a:pt x="53" y="17"/>
                  </a:lnTo>
                  <a:lnTo>
                    <a:pt x="61" y="25"/>
                  </a:lnTo>
                  <a:lnTo>
                    <a:pt x="69" y="32"/>
                  </a:lnTo>
                  <a:lnTo>
                    <a:pt x="76" y="40"/>
                  </a:lnTo>
                  <a:lnTo>
                    <a:pt x="80" y="50"/>
                  </a:lnTo>
                  <a:lnTo>
                    <a:pt x="84" y="59"/>
                  </a:lnTo>
                  <a:lnTo>
                    <a:pt x="88" y="69"/>
                  </a:lnTo>
                  <a:lnTo>
                    <a:pt x="88" y="78"/>
                  </a:lnTo>
                  <a:lnTo>
                    <a:pt x="86" y="86"/>
                  </a:lnTo>
                  <a:lnTo>
                    <a:pt x="82" y="94"/>
                  </a:lnTo>
                  <a:lnTo>
                    <a:pt x="76" y="101"/>
                  </a:lnTo>
                  <a:lnTo>
                    <a:pt x="82" y="107"/>
                  </a:lnTo>
                  <a:lnTo>
                    <a:pt x="90" y="100"/>
                  </a:lnTo>
                  <a:lnTo>
                    <a:pt x="94" y="88"/>
                  </a:lnTo>
                  <a:lnTo>
                    <a:pt x="96" y="78"/>
                  </a:lnTo>
                  <a:lnTo>
                    <a:pt x="96" y="67"/>
                  </a:lnTo>
                  <a:lnTo>
                    <a:pt x="92" y="55"/>
                  </a:lnTo>
                  <a:lnTo>
                    <a:pt x="88" y="46"/>
                  </a:lnTo>
                  <a:lnTo>
                    <a:pt x="82" y="36"/>
                  </a:lnTo>
                  <a:lnTo>
                    <a:pt x="74" y="27"/>
                  </a:lnTo>
                  <a:lnTo>
                    <a:pt x="67" y="19"/>
                  </a:lnTo>
                  <a:lnTo>
                    <a:pt x="57" y="11"/>
                  </a:lnTo>
                  <a:lnTo>
                    <a:pt x="48" y="5"/>
                  </a:lnTo>
                  <a:lnTo>
                    <a:pt x="38" y="2"/>
                  </a:lnTo>
                  <a:lnTo>
                    <a:pt x="28" y="0"/>
                  </a:lnTo>
                  <a:lnTo>
                    <a:pt x="19" y="2"/>
                  </a:lnTo>
                  <a:lnTo>
                    <a:pt x="9" y="5"/>
                  </a:lnTo>
                  <a:lnTo>
                    <a:pt x="0" y="11"/>
                  </a:lnTo>
                  <a:lnTo>
                    <a:pt x="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7" name="Freeform 273"/>
            <p:cNvSpPr>
              <a:spLocks/>
            </p:cNvSpPr>
            <p:nvPr/>
          </p:nvSpPr>
          <p:spPr bwMode="auto">
            <a:xfrm>
              <a:off x="4584" y="1269"/>
              <a:ext cx="169" cy="213"/>
            </a:xfrm>
            <a:custGeom>
              <a:avLst/>
              <a:gdLst>
                <a:gd name="T0" fmla="*/ 165 w 169"/>
                <a:gd name="T1" fmla="*/ 12 h 213"/>
                <a:gd name="T2" fmla="*/ 167 w 169"/>
                <a:gd name="T3" fmla="*/ 23 h 213"/>
                <a:gd name="T4" fmla="*/ 169 w 169"/>
                <a:gd name="T5" fmla="*/ 37 h 213"/>
                <a:gd name="T6" fmla="*/ 169 w 169"/>
                <a:gd name="T7" fmla="*/ 50 h 213"/>
                <a:gd name="T8" fmla="*/ 167 w 169"/>
                <a:gd name="T9" fmla="*/ 66 h 213"/>
                <a:gd name="T10" fmla="*/ 161 w 169"/>
                <a:gd name="T11" fmla="*/ 93 h 213"/>
                <a:gd name="T12" fmla="*/ 150 w 169"/>
                <a:gd name="T13" fmla="*/ 121 h 213"/>
                <a:gd name="T14" fmla="*/ 138 w 169"/>
                <a:gd name="T15" fmla="*/ 148 h 213"/>
                <a:gd name="T16" fmla="*/ 125 w 169"/>
                <a:gd name="T17" fmla="*/ 173 h 213"/>
                <a:gd name="T18" fmla="*/ 111 w 169"/>
                <a:gd name="T19" fmla="*/ 194 h 213"/>
                <a:gd name="T20" fmla="*/ 98 w 169"/>
                <a:gd name="T21" fmla="*/ 213 h 213"/>
                <a:gd name="T22" fmla="*/ 86 w 169"/>
                <a:gd name="T23" fmla="*/ 213 h 213"/>
                <a:gd name="T24" fmla="*/ 79 w 169"/>
                <a:gd name="T25" fmla="*/ 212 h 213"/>
                <a:gd name="T26" fmla="*/ 69 w 169"/>
                <a:gd name="T27" fmla="*/ 210 h 213"/>
                <a:gd name="T28" fmla="*/ 61 w 169"/>
                <a:gd name="T29" fmla="*/ 206 h 213"/>
                <a:gd name="T30" fmla="*/ 46 w 169"/>
                <a:gd name="T31" fmla="*/ 196 h 213"/>
                <a:gd name="T32" fmla="*/ 34 w 169"/>
                <a:gd name="T33" fmla="*/ 185 h 213"/>
                <a:gd name="T34" fmla="*/ 25 w 169"/>
                <a:gd name="T35" fmla="*/ 169 h 213"/>
                <a:gd name="T36" fmla="*/ 15 w 169"/>
                <a:gd name="T37" fmla="*/ 154 h 213"/>
                <a:gd name="T38" fmla="*/ 9 w 169"/>
                <a:gd name="T39" fmla="*/ 137 h 213"/>
                <a:gd name="T40" fmla="*/ 6 w 169"/>
                <a:gd name="T41" fmla="*/ 119 h 213"/>
                <a:gd name="T42" fmla="*/ 2 w 169"/>
                <a:gd name="T43" fmla="*/ 100 h 213"/>
                <a:gd name="T44" fmla="*/ 0 w 169"/>
                <a:gd name="T45" fmla="*/ 81 h 213"/>
                <a:gd name="T46" fmla="*/ 0 w 169"/>
                <a:gd name="T47" fmla="*/ 64 h 213"/>
                <a:gd name="T48" fmla="*/ 0 w 169"/>
                <a:gd name="T49" fmla="*/ 46 h 213"/>
                <a:gd name="T50" fmla="*/ 2 w 169"/>
                <a:gd name="T51" fmla="*/ 31 h 213"/>
                <a:gd name="T52" fmla="*/ 4 w 169"/>
                <a:gd name="T53" fmla="*/ 20 h 213"/>
                <a:gd name="T54" fmla="*/ 7 w 169"/>
                <a:gd name="T55" fmla="*/ 8 h 213"/>
                <a:gd name="T56" fmla="*/ 11 w 169"/>
                <a:gd name="T57" fmla="*/ 0 h 213"/>
                <a:gd name="T58" fmla="*/ 165 w 169"/>
                <a:gd name="T59" fmla="*/ 12 h 21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213"/>
                <a:gd name="T92" fmla="*/ 169 w 169"/>
                <a:gd name="T93" fmla="*/ 213 h 21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213">
                  <a:moveTo>
                    <a:pt x="165" y="12"/>
                  </a:moveTo>
                  <a:lnTo>
                    <a:pt x="167" y="23"/>
                  </a:lnTo>
                  <a:lnTo>
                    <a:pt x="169" y="37"/>
                  </a:lnTo>
                  <a:lnTo>
                    <a:pt x="169" y="50"/>
                  </a:lnTo>
                  <a:lnTo>
                    <a:pt x="167" y="66"/>
                  </a:lnTo>
                  <a:lnTo>
                    <a:pt x="161" y="93"/>
                  </a:lnTo>
                  <a:lnTo>
                    <a:pt x="150" y="121"/>
                  </a:lnTo>
                  <a:lnTo>
                    <a:pt x="138" y="148"/>
                  </a:lnTo>
                  <a:lnTo>
                    <a:pt x="125" y="173"/>
                  </a:lnTo>
                  <a:lnTo>
                    <a:pt x="111" y="194"/>
                  </a:lnTo>
                  <a:lnTo>
                    <a:pt x="98" y="213"/>
                  </a:lnTo>
                  <a:lnTo>
                    <a:pt x="86" y="213"/>
                  </a:lnTo>
                  <a:lnTo>
                    <a:pt x="79" y="212"/>
                  </a:lnTo>
                  <a:lnTo>
                    <a:pt x="69" y="210"/>
                  </a:lnTo>
                  <a:lnTo>
                    <a:pt x="61" y="206"/>
                  </a:lnTo>
                  <a:lnTo>
                    <a:pt x="46" y="196"/>
                  </a:lnTo>
                  <a:lnTo>
                    <a:pt x="34" y="185"/>
                  </a:lnTo>
                  <a:lnTo>
                    <a:pt x="25" y="169"/>
                  </a:lnTo>
                  <a:lnTo>
                    <a:pt x="15" y="154"/>
                  </a:lnTo>
                  <a:lnTo>
                    <a:pt x="9" y="137"/>
                  </a:lnTo>
                  <a:lnTo>
                    <a:pt x="6" y="119"/>
                  </a:lnTo>
                  <a:lnTo>
                    <a:pt x="2" y="100"/>
                  </a:lnTo>
                  <a:lnTo>
                    <a:pt x="0" y="81"/>
                  </a:lnTo>
                  <a:lnTo>
                    <a:pt x="0" y="64"/>
                  </a:lnTo>
                  <a:lnTo>
                    <a:pt x="0" y="46"/>
                  </a:lnTo>
                  <a:lnTo>
                    <a:pt x="2" y="31"/>
                  </a:lnTo>
                  <a:lnTo>
                    <a:pt x="4" y="20"/>
                  </a:lnTo>
                  <a:lnTo>
                    <a:pt x="7" y="8"/>
                  </a:lnTo>
                  <a:lnTo>
                    <a:pt x="11" y="0"/>
                  </a:lnTo>
                  <a:lnTo>
                    <a:pt x="165" y="12"/>
                  </a:lnTo>
                  <a:close/>
                </a:path>
              </a:pathLst>
            </a:custGeom>
            <a:solidFill>
              <a:srgbClr val="8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8" name="Freeform 274"/>
            <p:cNvSpPr>
              <a:spLocks/>
            </p:cNvSpPr>
            <p:nvPr/>
          </p:nvSpPr>
          <p:spPr bwMode="auto">
            <a:xfrm>
              <a:off x="4601" y="1425"/>
              <a:ext cx="111" cy="57"/>
            </a:xfrm>
            <a:custGeom>
              <a:avLst/>
              <a:gdLst>
                <a:gd name="T0" fmla="*/ 75 w 111"/>
                <a:gd name="T1" fmla="*/ 0 h 57"/>
                <a:gd name="T2" fmla="*/ 0 w 111"/>
                <a:gd name="T3" fmla="*/ 0 h 57"/>
                <a:gd name="T4" fmla="*/ 6 w 111"/>
                <a:gd name="T5" fmla="*/ 11 h 57"/>
                <a:gd name="T6" fmla="*/ 12 w 111"/>
                <a:gd name="T7" fmla="*/ 23 h 57"/>
                <a:gd name="T8" fmla="*/ 21 w 111"/>
                <a:gd name="T9" fmla="*/ 32 h 57"/>
                <a:gd name="T10" fmla="*/ 29 w 111"/>
                <a:gd name="T11" fmla="*/ 40 h 57"/>
                <a:gd name="T12" fmla="*/ 40 w 111"/>
                <a:gd name="T13" fmla="*/ 48 h 57"/>
                <a:gd name="T14" fmla="*/ 52 w 111"/>
                <a:gd name="T15" fmla="*/ 54 h 57"/>
                <a:gd name="T16" fmla="*/ 65 w 111"/>
                <a:gd name="T17" fmla="*/ 57 h 57"/>
                <a:gd name="T18" fmla="*/ 81 w 111"/>
                <a:gd name="T19" fmla="*/ 57 h 57"/>
                <a:gd name="T20" fmla="*/ 85 w 111"/>
                <a:gd name="T21" fmla="*/ 54 h 57"/>
                <a:gd name="T22" fmla="*/ 86 w 111"/>
                <a:gd name="T23" fmla="*/ 48 h 57"/>
                <a:gd name="T24" fmla="*/ 90 w 111"/>
                <a:gd name="T25" fmla="*/ 42 h 57"/>
                <a:gd name="T26" fmla="*/ 94 w 111"/>
                <a:gd name="T27" fmla="*/ 36 h 57"/>
                <a:gd name="T28" fmla="*/ 100 w 111"/>
                <a:gd name="T29" fmla="*/ 31 h 57"/>
                <a:gd name="T30" fmla="*/ 104 w 111"/>
                <a:gd name="T31" fmla="*/ 25 h 57"/>
                <a:gd name="T32" fmla="*/ 108 w 111"/>
                <a:gd name="T33" fmla="*/ 17 h 57"/>
                <a:gd name="T34" fmla="*/ 111 w 111"/>
                <a:gd name="T35" fmla="*/ 11 h 57"/>
                <a:gd name="T36" fmla="*/ 108 w 111"/>
                <a:gd name="T37" fmla="*/ 11 h 57"/>
                <a:gd name="T38" fmla="*/ 106 w 111"/>
                <a:gd name="T39" fmla="*/ 11 h 57"/>
                <a:gd name="T40" fmla="*/ 104 w 111"/>
                <a:gd name="T41" fmla="*/ 11 h 57"/>
                <a:gd name="T42" fmla="*/ 100 w 111"/>
                <a:gd name="T43" fmla="*/ 9 h 57"/>
                <a:gd name="T44" fmla="*/ 94 w 111"/>
                <a:gd name="T45" fmla="*/ 9 h 57"/>
                <a:gd name="T46" fmla="*/ 90 w 111"/>
                <a:gd name="T47" fmla="*/ 8 h 57"/>
                <a:gd name="T48" fmla="*/ 85 w 111"/>
                <a:gd name="T49" fmla="*/ 6 h 57"/>
                <a:gd name="T50" fmla="*/ 81 w 111"/>
                <a:gd name="T51" fmla="*/ 2 h 57"/>
                <a:gd name="T52" fmla="*/ 75 w 111"/>
                <a:gd name="T53" fmla="*/ 0 h 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1"/>
                <a:gd name="T82" fmla="*/ 0 h 57"/>
                <a:gd name="T83" fmla="*/ 111 w 111"/>
                <a:gd name="T84" fmla="*/ 57 h 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1" h="57">
                  <a:moveTo>
                    <a:pt x="75" y="0"/>
                  </a:moveTo>
                  <a:lnTo>
                    <a:pt x="0" y="0"/>
                  </a:lnTo>
                  <a:lnTo>
                    <a:pt x="6" y="11"/>
                  </a:lnTo>
                  <a:lnTo>
                    <a:pt x="12" y="23"/>
                  </a:lnTo>
                  <a:lnTo>
                    <a:pt x="21" y="32"/>
                  </a:lnTo>
                  <a:lnTo>
                    <a:pt x="29" y="40"/>
                  </a:lnTo>
                  <a:lnTo>
                    <a:pt x="40" y="48"/>
                  </a:lnTo>
                  <a:lnTo>
                    <a:pt x="52" y="54"/>
                  </a:lnTo>
                  <a:lnTo>
                    <a:pt x="65" y="57"/>
                  </a:lnTo>
                  <a:lnTo>
                    <a:pt x="81" y="57"/>
                  </a:lnTo>
                  <a:lnTo>
                    <a:pt x="85" y="54"/>
                  </a:lnTo>
                  <a:lnTo>
                    <a:pt x="86" y="48"/>
                  </a:lnTo>
                  <a:lnTo>
                    <a:pt x="90" y="42"/>
                  </a:lnTo>
                  <a:lnTo>
                    <a:pt x="94" y="36"/>
                  </a:lnTo>
                  <a:lnTo>
                    <a:pt x="100" y="31"/>
                  </a:lnTo>
                  <a:lnTo>
                    <a:pt x="104" y="25"/>
                  </a:lnTo>
                  <a:lnTo>
                    <a:pt x="108" y="17"/>
                  </a:lnTo>
                  <a:lnTo>
                    <a:pt x="111" y="11"/>
                  </a:lnTo>
                  <a:lnTo>
                    <a:pt x="108" y="11"/>
                  </a:lnTo>
                  <a:lnTo>
                    <a:pt x="106" y="11"/>
                  </a:lnTo>
                  <a:lnTo>
                    <a:pt x="104" y="11"/>
                  </a:lnTo>
                  <a:lnTo>
                    <a:pt x="100" y="9"/>
                  </a:lnTo>
                  <a:lnTo>
                    <a:pt x="94" y="9"/>
                  </a:lnTo>
                  <a:lnTo>
                    <a:pt x="90" y="8"/>
                  </a:lnTo>
                  <a:lnTo>
                    <a:pt x="85" y="6"/>
                  </a:lnTo>
                  <a:lnTo>
                    <a:pt x="81" y="2"/>
                  </a:lnTo>
                  <a:lnTo>
                    <a:pt x="75"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39" name="Freeform 275"/>
            <p:cNvSpPr>
              <a:spLocks/>
            </p:cNvSpPr>
            <p:nvPr/>
          </p:nvSpPr>
          <p:spPr bwMode="auto">
            <a:xfrm>
              <a:off x="4599" y="1421"/>
              <a:ext cx="77" cy="8"/>
            </a:xfrm>
            <a:custGeom>
              <a:avLst/>
              <a:gdLst>
                <a:gd name="T0" fmla="*/ 4 w 77"/>
                <a:gd name="T1" fmla="*/ 8 h 8"/>
                <a:gd name="T2" fmla="*/ 77 w 77"/>
                <a:gd name="T3" fmla="*/ 8 h 8"/>
                <a:gd name="T4" fmla="*/ 77 w 77"/>
                <a:gd name="T5" fmla="*/ 0 h 8"/>
                <a:gd name="T6" fmla="*/ 0 w 77"/>
                <a:gd name="T7" fmla="*/ 0 h 8"/>
                <a:gd name="T8" fmla="*/ 0 w 77"/>
                <a:gd name="T9" fmla="*/ 0 h 8"/>
                <a:gd name="T10" fmla="*/ 0 w 77"/>
                <a:gd name="T11" fmla="*/ 2 h 8"/>
                <a:gd name="T12" fmla="*/ 2 w 77"/>
                <a:gd name="T13" fmla="*/ 2 h 8"/>
                <a:gd name="T14" fmla="*/ 2 w 77"/>
                <a:gd name="T15" fmla="*/ 4 h 8"/>
                <a:gd name="T16" fmla="*/ 2 w 77"/>
                <a:gd name="T17" fmla="*/ 4 h 8"/>
                <a:gd name="T18" fmla="*/ 2 w 77"/>
                <a:gd name="T19" fmla="*/ 6 h 8"/>
                <a:gd name="T20" fmla="*/ 2 w 77"/>
                <a:gd name="T21" fmla="*/ 6 h 8"/>
                <a:gd name="T22" fmla="*/ 4 w 77"/>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8"/>
                <a:gd name="T38" fmla="*/ 77 w 7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8">
                  <a:moveTo>
                    <a:pt x="4" y="8"/>
                  </a:moveTo>
                  <a:lnTo>
                    <a:pt x="77" y="8"/>
                  </a:lnTo>
                  <a:lnTo>
                    <a:pt x="77" y="0"/>
                  </a:lnTo>
                  <a:lnTo>
                    <a:pt x="0" y="0"/>
                  </a:lnTo>
                  <a:lnTo>
                    <a:pt x="0" y="2"/>
                  </a:lnTo>
                  <a:lnTo>
                    <a:pt x="2" y="2"/>
                  </a:lnTo>
                  <a:lnTo>
                    <a:pt x="2" y="4"/>
                  </a:lnTo>
                  <a:lnTo>
                    <a:pt x="2" y="6"/>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0" name="Freeform 276"/>
            <p:cNvSpPr>
              <a:spLocks/>
            </p:cNvSpPr>
            <p:nvPr/>
          </p:nvSpPr>
          <p:spPr bwMode="auto">
            <a:xfrm>
              <a:off x="4707" y="1433"/>
              <a:ext cx="7" cy="7"/>
            </a:xfrm>
            <a:custGeom>
              <a:avLst/>
              <a:gdLst>
                <a:gd name="T0" fmla="*/ 0 w 7"/>
                <a:gd name="T1" fmla="*/ 7 h 7"/>
                <a:gd name="T2" fmla="*/ 2 w 7"/>
                <a:gd name="T3" fmla="*/ 7 h 7"/>
                <a:gd name="T4" fmla="*/ 2 w 7"/>
                <a:gd name="T5" fmla="*/ 7 h 7"/>
                <a:gd name="T6" fmla="*/ 4 w 7"/>
                <a:gd name="T7" fmla="*/ 5 h 7"/>
                <a:gd name="T8" fmla="*/ 4 w 7"/>
                <a:gd name="T9" fmla="*/ 5 h 7"/>
                <a:gd name="T10" fmla="*/ 4 w 7"/>
                <a:gd name="T11" fmla="*/ 3 h 7"/>
                <a:gd name="T12" fmla="*/ 5 w 7"/>
                <a:gd name="T13" fmla="*/ 3 h 7"/>
                <a:gd name="T14" fmla="*/ 5 w 7"/>
                <a:gd name="T15" fmla="*/ 1 h 7"/>
                <a:gd name="T16" fmla="*/ 5 w 7"/>
                <a:gd name="T17" fmla="*/ 1 h 7"/>
                <a:gd name="T18" fmla="*/ 7 w 7"/>
                <a:gd name="T19" fmla="*/ 0 h 7"/>
                <a:gd name="T20" fmla="*/ 7 w 7"/>
                <a:gd name="T21" fmla="*/ 0 h 7"/>
                <a:gd name="T22" fmla="*/ 2 w 7"/>
                <a:gd name="T23" fmla="*/ 0 h 7"/>
                <a:gd name="T24" fmla="*/ 2 w 7"/>
                <a:gd name="T25" fmla="*/ 0 h 7"/>
                <a:gd name="T26" fmla="*/ 0 w 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7"/>
                <a:gd name="T44" fmla="*/ 7 w 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7">
                  <a:moveTo>
                    <a:pt x="0" y="7"/>
                  </a:moveTo>
                  <a:lnTo>
                    <a:pt x="2" y="7"/>
                  </a:lnTo>
                  <a:lnTo>
                    <a:pt x="4" y="5"/>
                  </a:lnTo>
                  <a:lnTo>
                    <a:pt x="4" y="3"/>
                  </a:lnTo>
                  <a:lnTo>
                    <a:pt x="5" y="3"/>
                  </a:lnTo>
                  <a:lnTo>
                    <a:pt x="5" y="1"/>
                  </a:lnTo>
                  <a:lnTo>
                    <a:pt x="7" y="0"/>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1" name="Freeform 277"/>
            <p:cNvSpPr>
              <a:spLocks/>
            </p:cNvSpPr>
            <p:nvPr/>
          </p:nvSpPr>
          <p:spPr bwMode="auto">
            <a:xfrm>
              <a:off x="4674" y="1421"/>
              <a:ext cx="35" cy="19"/>
            </a:xfrm>
            <a:custGeom>
              <a:avLst/>
              <a:gdLst>
                <a:gd name="T0" fmla="*/ 2 w 35"/>
                <a:gd name="T1" fmla="*/ 8 h 19"/>
                <a:gd name="T2" fmla="*/ 0 w 35"/>
                <a:gd name="T3" fmla="*/ 8 h 19"/>
                <a:gd name="T4" fmla="*/ 4 w 35"/>
                <a:gd name="T5" fmla="*/ 10 h 19"/>
                <a:gd name="T6" fmla="*/ 10 w 35"/>
                <a:gd name="T7" fmla="*/ 13 h 19"/>
                <a:gd name="T8" fmla="*/ 15 w 35"/>
                <a:gd name="T9" fmla="*/ 15 h 19"/>
                <a:gd name="T10" fmla="*/ 21 w 35"/>
                <a:gd name="T11" fmla="*/ 17 h 19"/>
                <a:gd name="T12" fmla="*/ 25 w 35"/>
                <a:gd name="T13" fmla="*/ 17 h 19"/>
                <a:gd name="T14" fmla="*/ 29 w 35"/>
                <a:gd name="T15" fmla="*/ 19 h 19"/>
                <a:gd name="T16" fmla="*/ 33 w 35"/>
                <a:gd name="T17" fmla="*/ 19 h 19"/>
                <a:gd name="T18" fmla="*/ 33 w 35"/>
                <a:gd name="T19" fmla="*/ 19 h 19"/>
                <a:gd name="T20" fmla="*/ 35 w 35"/>
                <a:gd name="T21" fmla="*/ 12 h 19"/>
                <a:gd name="T22" fmla="*/ 33 w 35"/>
                <a:gd name="T23" fmla="*/ 12 h 19"/>
                <a:gd name="T24" fmla="*/ 31 w 35"/>
                <a:gd name="T25" fmla="*/ 10 h 19"/>
                <a:gd name="T26" fmla="*/ 27 w 35"/>
                <a:gd name="T27" fmla="*/ 10 h 19"/>
                <a:gd name="T28" fmla="*/ 23 w 35"/>
                <a:gd name="T29" fmla="*/ 10 h 19"/>
                <a:gd name="T30" fmla="*/ 17 w 35"/>
                <a:gd name="T31" fmla="*/ 8 h 19"/>
                <a:gd name="T32" fmla="*/ 13 w 35"/>
                <a:gd name="T33" fmla="*/ 6 h 19"/>
                <a:gd name="T34" fmla="*/ 10 w 35"/>
                <a:gd name="T35" fmla="*/ 4 h 19"/>
                <a:gd name="T36" fmla="*/ 6 w 35"/>
                <a:gd name="T37" fmla="*/ 0 h 19"/>
                <a:gd name="T38" fmla="*/ 2 w 35"/>
                <a:gd name="T39" fmla="*/ 0 h 19"/>
                <a:gd name="T40" fmla="*/ 2 w 35"/>
                <a:gd name="T41" fmla="*/ 8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19"/>
                <a:gd name="T65" fmla="*/ 35 w 35"/>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19">
                  <a:moveTo>
                    <a:pt x="2" y="8"/>
                  </a:moveTo>
                  <a:lnTo>
                    <a:pt x="0" y="8"/>
                  </a:lnTo>
                  <a:lnTo>
                    <a:pt x="4" y="10"/>
                  </a:lnTo>
                  <a:lnTo>
                    <a:pt x="10" y="13"/>
                  </a:lnTo>
                  <a:lnTo>
                    <a:pt x="15" y="15"/>
                  </a:lnTo>
                  <a:lnTo>
                    <a:pt x="21" y="17"/>
                  </a:lnTo>
                  <a:lnTo>
                    <a:pt x="25" y="17"/>
                  </a:lnTo>
                  <a:lnTo>
                    <a:pt x="29" y="19"/>
                  </a:lnTo>
                  <a:lnTo>
                    <a:pt x="33" y="19"/>
                  </a:lnTo>
                  <a:lnTo>
                    <a:pt x="35" y="12"/>
                  </a:lnTo>
                  <a:lnTo>
                    <a:pt x="33" y="12"/>
                  </a:lnTo>
                  <a:lnTo>
                    <a:pt x="31" y="10"/>
                  </a:lnTo>
                  <a:lnTo>
                    <a:pt x="27" y="10"/>
                  </a:lnTo>
                  <a:lnTo>
                    <a:pt x="23" y="10"/>
                  </a:lnTo>
                  <a:lnTo>
                    <a:pt x="17" y="8"/>
                  </a:lnTo>
                  <a:lnTo>
                    <a:pt x="13" y="6"/>
                  </a:lnTo>
                  <a:lnTo>
                    <a:pt x="10" y="4"/>
                  </a:lnTo>
                  <a:lnTo>
                    <a:pt x="6" y="0"/>
                  </a:lnTo>
                  <a:lnTo>
                    <a:pt x="2" y="0"/>
                  </a:lnTo>
                  <a:lnTo>
                    <a:pt x="2"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2" name="Freeform 278"/>
            <p:cNvSpPr>
              <a:spLocks/>
            </p:cNvSpPr>
            <p:nvPr/>
          </p:nvSpPr>
          <p:spPr bwMode="auto">
            <a:xfrm>
              <a:off x="4655" y="1273"/>
              <a:ext cx="98" cy="171"/>
            </a:xfrm>
            <a:custGeom>
              <a:avLst/>
              <a:gdLst>
                <a:gd name="T0" fmla="*/ 2 w 98"/>
                <a:gd name="T1" fmla="*/ 0 h 171"/>
                <a:gd name="T2" fmla="*/ 2 w 98"/>
                <a:gd name="T3" fmla="*/ 4 h 171"/>
                <a:gd name="T4" fmla="*/ 2 w 98"/>
                <a:gd name="T5" fmla="*/ 8 h 171"/>
                <a:gd name="T6" fmla="*/ 0 w 98"/>
                <a:gd name="T7" fmla="*/ 12 h 171"/>
                <a:gd name="T8" fmla="*/ 0 w 98"/>
                <a:gd name="T9" fmla="*/ 16 h 171"/>
                <a:gd name="T10" fmla="*/ 0 w 98"/>
                <a:gd name="T11" fmla="*/ 19 h 171"/>
                <a:gd name="T12" fmla="*/ 0 w 98"/>
                <a:gd name="T13" fmla="*/ 23 h 171"/>
                <a:gd name="T14" fmla="*/ 0 w 98"/>
                <a:gd name="T15" fmla="*/ 27 h 171"/>
                <a:gd name="T16" fmla="*/ 0 w 98"/>
                <a:gd name="T17" fmla="*/ 31 h 171"/>
                <a:gd name="T18" fmla="*/ 2 w 98"/>
                <a:gd name="T19" fmla="*/ 85 h 171"/>
                <a:gd name="T20" fmla="*/ 2 w 98"/>
                <a:gd name="T21" fmla="*/ 98 h 171"/>
                <a:gd name="T22" fmla="*/ 6 w 98"/>
                <a:gd name="T23" fmla="*/ 112 h 171"/>
                <a:gd name="T24" fmla="*/ 9 w 98"/>
                <a:gd name="T25" fmla="*/ 123 h 171"/>
                <a:gd name="T26" fmla="*/ 15 w 98"/>
                <a:gd name="T27" fmla="*/ 135 h 171"/>
                <a:gd name="T28" fmla="*/ 23 w 98"/>
                <a:gd name="T29" fmla="*/ 146 h 171"/>
                <a:gd name="T30" fmla="*/ 32 w 98"/>
                <a:gd name="T31" fmla="*/ 156 h 171"/>
                <a:gd name="T32" fmla="*/ 42 w 98"/>
                <a:gd name="T33" fmla="*/ 163 h 171"/>
                <a:gd name="T34" fmla="*/ 52 w 98"/>
                <a:gd name="T35" fmla="*/ 171 h 171"/>
                <a:gd name="T36" fmla="*/ 63 w 98"/>
                <a:gd name="T37" fmla="*/ 154 h 171"/>
                <a:gd name="T38" fmla="*/ 73 w 98"/>
                <a:gd name="T39" fmla="*/ 133 h 171"/>
                <a:gd name="T40" fmla="*/ 80 w 98"/>
                <a:gd name="T41" fmla="*/ 112 h 171"/>
                <a:gd name="T42" fmla="*/ 88 w 98"/>
                <a:gd name="T43" fmla="*/ 90 h 171"/>
                <a:gd name="T44" fmla="*/ 94 w 98"/>
                <a:gd name="T45" fmla="*/ 69 h 171"/>
                <a:gd name="T46" fmla="*/ 98 w 98"/>
                <a:gd name="T47" fmla="*/ 48 h 171"/>
                <a:gd name="T48" fmla="*/ 96 w 98"/>
                <a:gd name="T49" fmla="*/ 27 h 171"/>
                <a:gd name="T50" fmla="*/ 94 w 98"/>
                <a:gd name="T51" fmla="*/ 8 h 171"/>
                <a:gd name="T52" fmla="*/ 2 w 98"/>
                <a:gd name="T53" fmla="*/ 0 h 1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8"/>
                <a:gd name="T82" fmla="*/ 0 h 171"/>
                <a:gd name="T83" fmla="*/ 98 w 98"/>
                <a:gd name="T84" fmla="*/ 171 h 1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8" h="171">
                  <a:moveTo>
                    <a:pt x="2" y="0"/>
                  </a:moveTo>
                  <a:lnTo>
                    <a:pt x="2" y="4"/>
                  </a:lnTo>
                  <a:lnTo>
                    <a:pt x="2" y="8"/>
                  </a:lnTo>
                  <a:lnTo>
                    <a:pt x="0" y="12"/>
                  </a:lnTo>
                  <a:lnTo>
                    <a:pt x="0" y="16"/>
                  </a:lnTo>
                  <a:lnTo>
                    <a:pt x="0" y="19"/>
                  </a:lnTo>
                  <a:lnTo>
                    <a:pt x="0" y="23"/>
                  </a:lnTo>
                  <a:lnTo>
                    <a:pt x="0" y="27"/>
                  </a:lnTo>
                  <a:lnTo>
                    <a:pt x="0" y="31"/>
                  </a:lnTo>
                  <a:lnTo>
                    <a:pt x="2" y="85"/>
                  </a:lnTo>
                  <a:lnTo>
                    <a:pt x="2" y="98"/>
                  </a:lnTo>
                  <a:lnTo>
                    <a:pt x="6" y="112"/>
                  </a:lnTo>
                  <a:lnTo>
                    <a:pt x="9" y="123"/>
                  </a:lnTo>
                  <a:lnTo>
                    <a:pt x="15" y="135"/>
                  </a:lnTo>
                  <a:lnTo>
                    <a:pt x="23" y="146"/>
                  </a:lnTo>
                  <a:lnTo>
                    <a:pt x="32" y="156"/>
                  </a:lnTo>
                  <a:lnTo>
                    <a:pt x="42" y="163"/>
                  </a:lnTo>
                  <a:lnTo>
                    <a:pt x="52" y="171"/>
                  </a:lnTo>
                  <a:lnTo>
                    <a:pt x="63" y="154"/>
                  </a:lnTo>
                  <a:lnTo>
                    <a:pt x="73" y="133"/>
                  </a:lnTo>
                  <a:lnTo>
                    <a:pt x="80" y="112"/>
                  </a:lnTo>
                  <a:lnTo>
                    <a:pt x="88" y="90"/>
                  </a:lnTo>
                  <a:lnTo>
                    <a:pt x="94" y="69"/>
                  </a:lnTo>
                  <a:lnTo>
                    <a:pt x="98" y="48"/>
                  </a:lnTo>
                  <a:lnTo>
                    <a:pt x="96" y="27"/>
                  </a:lnTo>
                  <a:lnTo>
                    <a:pt x="94" y="8"/>
                  </a:lnTo>
                  <a:lnTo>
                    <a:pt x="2" y="0"/>
                  </a:lnTo>
                  <a:close/>
                </a:path>
              </a:pathLst>
            </a:custGeom>
            <a:solidFill>
              <a:srgbClr val="35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3" name="Freeform 279"/>
            <p:cNvSpPr>
              <a:spLocks/>
            </p:cNvSpPr>
            <p:nvPr/>
          </p:nvSpPr>
          <p:spPr bwMode="auto">
            <a:xfrm>
              <a:off x="4651" y="1273"/>
              <a:ext cx="10" cy="31"/>
            </a:xfrm>
            <a:custGeom>
              <a:avLst/>
              <a:gdLst>
                <a:gd name="T0" fmla="*/ 8 w 10"/>
                <a:gd name="T1" fmla="*/ 31 h 31"/>
                <a:gd name="T2" fmla="*/ 8 w 10"/>
                <a:gd name="T3" fmla="*/ 31 h 31"/>
                <a:gd name="T4" fmla="*/ 8 w 10"/>
                <a:gd name="T5" fmla="*/ 19 h 31"/>
                <a:gd name="T6" fmla="*/ 10 w 10"/>
                <a:gd name="T7" fmla="*/ 10 h 31"/>
                <a:gd name="T8" fmla="*/ 10 w 10"/>
                <a:gd name="T9" fmla="*/ 2 h 31"/>
                <a:gd name="T10" fmla="*/ 2 w 10"/>
                <a:gd name="T11" fmla="*/ 0 h 31"/>
                <a:gd name="T12" fmla="*/ 0 w 10"/>
                <a:gd name="T13" fmla="*/ 8 h 31"/>
                <a:gd name="T14" fmla="*/ 0 w 10"/>
                <a:gd name="T15" fmla="*/ 19 h 31"/>
                <a:gd name="T16" fmla="*/ 0 w 10"/>
                <a:gd name="T17" fmla="*/ 31 h 31"/>
                <a:gd name="T18" fmla="*/ 0 w 10"/>
                <a:gd name="T19" fmla="*/ 31 h 31"/>
                <a:gd name="T20" fmla="*/ 8 w 10"/>
                <a:gd name="T21" fmla="*/ 3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31"/>
                <a:gd name="T35" fmla="*/ 10 w 1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31">
                  <a:moveTo>
                    <a:pt x="8" y="31"/>
                  </a:moveTo>
                  <a:lnTo>
                    <a:pt x="8" y="31"/>
                  </a:lnTo>
                  <a:lnTo>
                    <a:pt x="8" y="19"/>
                  </a:lnTo>
                  <a:lnTo>
                    <a:pt x="10" y="10"/>
                  </a:lnTo>
                  <a:lnTo>
                    <a:pt x="10" y="2"/>
                  </a:lnTo>
                  <a:lnTo>
                    <a:pt x="2" y="0"/>
                  </a:lnTo>
                  <a:lnTo>
                    <a:pt x="0" y="8"/>
                  </a:lnTo>
                  <a:lnTo>
                    <a:pt x="0" y="19"/>
                  </a:lnTo>
                  <a:lnTo>
                    <a:pt x="0" y="31"/>
                  </a:lnTo>
                  <a:lnTo>
                    <a:pt x="8"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4" name="Freeform 280"/>
            <p:cNvSpPr>
              <a:spLocks/>
            </p:cNvSpPr>
            <p:nvPr/>
          </p:nvSpPr>
          <p:spPr bwMode="auto">
            <a:xfrm>
              <a:off x="4651" y="1304"/>
              <a:ext cx="10" cy="54"/>
            </a:xfrm>
            <a:custGeom>
              <a:avLst/>
              <a:gdLst>
                <a:gd name="T0" fmla="*/ 10 w 10"/>
                <a:gd name="T1" fmla="*/ 54 h 54"/>
                <a:gd name="T2" fmla="*/ 10 w 10"/>
                <a:gd name="T3" fmla="*/ 54 h 54"/>
                <a:gd name="T4" fmla="*/ 8 w 10"/>
                <a:gd name="T5" fmla="*/ 0 h 54"/>
                <a:gd name="T6" fmla="*/ 0 w 10"/>
                <a:gd name="T7" fmla="*/ 0 h 54"/>
                <a:gd name="T8" fmla="*/ 2 w 10"/>
                <a:gd name="T9" fmla="*/ 54 h 54"/>
                <a:gd name="T10" fmla="*/ 2 w 10"/>
                <a:gd name="T11" fmla="*/ 54 h 54"/>
                <a:gd name="T12" fmla="*/ 10 w 10"/>
                <a:gd name="T13" fmla="*/ 54 h 54"/>
                <a:gd name="T14" fmla="*/ 0 60000 65536"/>
                <a:gd name="T15" fmla="*/ 0 60000 65536"/>
                <a:gd name="T16" fmla="*/ 0 60000 65536"/>
                <a:gd name="T17" fmla="*/ 0 60000 65536"/>
                <a:gd name="T18" fmla="*/ 0 60000 65536"/>
                <a:gd name="T19" fmla="*/ 0 60000 65536"/>
                <a:gd name="T20" fmla="*/ 0 60000 65536"/>
                <a:gd name="T21" fmla="*/ 0 w 10"/>
                <a:gd name="T22" fmla="*/ 0 h 54"/>
                <a:gd name="T23" fmla="*/ 10 w 1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54">
                  <a:moveTo>
                    <a:pt x="10" y="54"/>
                  </a:moveTo>
                  <a:lnTo>
                    <a:pt x="10" y="54"/>
                  </a:lnTo>
                  <a:lnTo>
                    <a:pt x="8" y="0"/>
                  </a:lnTo>
                  <a:lnTo>
                    <a:pt x="0" y="0"/>
                  </a:lnTo>
                  <a:lnTo>
                    <a:pt x="2"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5" name="Freeform 281"/>
            <p:cNvSpPr>
              <a:spLocks/>
            </p:cNvSpPr>
            <p:nvPr/>
          </p:nvSpPr>
          <p:spPr bwMode="auto">
            <a:xfrm>
              <a:off x="4653" y="1358"/>
              <a:ext cx="56" cy="90"/>
            </a:xfrm>
            <a:custGeom>
              <a:avLst/>
              <a:gdLst>
                <a:gd name="T0" fmla="*/ 56 w 56"/>
                <a:gd name="T1" fmla="*/ 82 h 90"/>
                <a:gd name="T2" fmla="*/ 40 w 56"/>
                <a:gd name="T3" fmla="*/ 71 h 90"/>
                <a:gd name="T4" fmla="*/ 27 w 56"/>
                <a:gd name="T5" fmla="*/ 55 h 90"/>
                <a:gd name="T6" fmla="*/ 17 w 56"/>
                <a:gd name="T7" fmla="*/ 38 h 90"/>
                <a:gd name="T8" fmla="*/ 13 w 56"/>
                <a:gd name="T9" fmla="*/ 28 h 90"/>
                <a:gd name="T10" fmla="*/ 10 w 56"/>
                <a:gd name="T11" fmla="*/ 19 h 90"/>
                <a:gd name="T12" fmla="*/ 8 w 56"/>
                <a:gd name="T13" fmla="*/ 9 h 90"/>
                <a:gd name="T14" fmla="*/ 8 w 56"/>
                <a:gd name="T15" fmla="*/ 0 h 90"/>
                <a:gd name="T16" fmla="*/ 0 w 56"/>
                <a:gd name="T17" fmla="*/ 0 h 90"/>
                <a:gd name="T18" fmla="*/ 0 w 56"/>
                <a:gd name="T19" fmla="*/ 11 h 90"/>
                <a:gd name="T20" fmla="*/ 2 w 56"/>
                <a:gd name="T21" fmla="*/ 21 h 90"/>
                <a:gd name="T22" fmla="*/ 6 w 56"/>
                <a:gd name="T23" fmla="*/ 32 h 90"/>
                <a:gd name="T24" fmla="*/ 10 w 56"/>
                <a:gd name="T25" fmla="*/ 42 h 90"/>
                <a:gd name="T26" fmla="*/ 21 w 56"/>
                <a:gd name="T27" fmla="*/ 61 h 90"/>
                <a:gd name="T28" fmla="*/ 34 w 56"/>
                <a:gd name="T29" fmla="*/ 76 h 90"/>
                <a:gd name="T30" fmla="*/ 52 w 56"/>
                <a:gd name="T31" fmla="*/ 90 h 90"/>
                <a:gd name="T32" fmla="*/ 52 w 56"/>
                <a:gd name="T33" fmla="*/ 90 h 90"/>
                <a:gd name="T34" fmla="*/ 54 w 56"/>
                <a:gd name="T35" fmla="*/ 88 h 90"/>
                <a:gd name="T36" fmla="*/ 54 w 56"/>
                <a:gd name="T37" fmla="*/ 88 h 90"/>
                <a:gd name="T38" fmla="*/ 54 w 56"/>
                <a:gd name="T39" fmla="*/ 86 h 90"/>
                <a:gd name="T40" fmla="*/ 54 w 56"/>
                <a:gd name="T41" fmla="*/ 86 h 90"/>
                <a:gd name="T42" fmla="*/ 56 w 56"/>
                <a:gd name="T43" fmla="*/ 84 h 90"/>
                <a:gd name="T44" fmla="*/ 56 w 56"/>
                <a:gd name="T45" fmla="*/ 84 h 90"/>
                <a:gd name="T46" fmla="*/ 56 w 56"/>
                <a:gd name="T47" fmla="*/ 82 h 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90"/>
                <a:gd name="T74" fmla="*/ 56 w 56"/>
                <a:gd name="T75" fmla="*/ 90 h 9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90">
                  <a:moveTo>
                    <a:pt x="56" y="82"/>
                  </a:moveTo>
                  <a:lnTo>
                    <a:pt x="40" y="71"/>
                  </a:lnTo>
                  <a:lnTo>
                    <a:pt x="27" y="55"/>
                  </a:lnTo>
                  <a:lnTo>
                    <a:pt x="17" y="38"/>
                  </a:lnTo>
                  <a:lnTo>
                    <a:pt x="13" y="28"/>
                  </a:lnTo>
                  <a:lnTo>
                    <a:pt x="10" y="19"/>
                  </a:lnTo>
                  <a:lnTo>
                    <a:pt x="8" y="9"/>
                  </a:lnTo>
                  <a:lnTo>
                    <a:pt x="8" y="0"/>
                  </a:lnTo>
                  <a:lnTo>
                    <a:pt x="0" y="0"/>
                  </a:lnTo>
                  <a:lnTo>
                    <a:pt x="0" y="11"/>
                  </a:lnTo>
                  <a:lnTo>
                    <a:pt x="2" y="21"/>
                  </a:lnTo>
                  <a:lnTo>
                    <a:pt x="6" y="32"/>
                  </a:lnTo>
                  <a:lnTo>
                    <a:pt x="10" y="42"/>
                  </a:lnTo>
                  <a:lnTo>
                    <a:pt x="21" y="61"/>
                  </a:lnTo>
                  <a:lnTo>
                    <a:pt x="34" y="76"/>
                  </a:lnTo>
                  <a:lnTo>
                    <a:pt x="52" y="90"/>
                  </a:lnTo>
                  <a:lnTo>
                    <a:pt x="54" y="88"/>
                  </a:lnTo>
                  <a:lnTo>
                    <a:pt x="54" y="86"/>
                  </a:lnTo>
                  <a:lnTo>
                    <a:pt x="56" y="84"/>
                  </a:lnTo>
                  <a:lnTo>
                    <a:pt x="56"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6" name="Freeform 282"/>
            <p:cNvSpPr>
              <a:spLocks/>
            </p:cNvSpPr>
            <p:nvPr/>
          </p:nvSpPr>
          <p:spPr bwMode="auto">
            <a:xfrm>
              <a:off x="4614" y="1273"/>
              <a:ext cx="139" cy="35"/>
            </a:xfrm>
            <a:custGeom>
              <a:avLst/>
              <a:gdLst>
                <a:gd name="T0" fmla="*/ 24 w 139"/>
                <a:gd name="T1" fmla="*/ 0 h 35"/>
                <a:gd name="T2" fmla="*/ 0 w 139"/>
                <a:gd name="T3" fmla="*/ 25 h 35"/>
                <a:gd name="T4" fmla="*/ 139 w 139"/>
                <a:gd name="T5" fmla="*/ 35 h 35"/>
                <a:gd name="T6" fmla="*/ 139 w 139"/>
                <a:gd name="T7" fmla="*/ 31 h 35"/>
                <a:gd name="T8" fmla="*/ 137 w 139"/>
                <a:gd name="T9" fmla="*/ 27 h 35"/>
                <a:gd name="T10" fmla="*/ 137 w 139"/>
                <a:gd name="T11" fmla="*/ 23 h 35"/>
                <a:gd name="T12" fmla="*/ 137 w 139"/>
                <a:gd name="T13" fmla="*/ 21 h 35"/>
                <a:gd name="T14" fmla="*/ 137 w 139"/>
                <a:gd name="T15" fmla="*/ 18 h 35"/>
                <a:gd name="T16" fmla="*/ 135 w 139"/>
                <a:gd name="T17" fmla="*/ 14 h 35"/>
                <a:gd name="T18" fmla="*/ 135 w 139"/>
                <a:gd name="T19" fmla="*/ 10 h 35"/>
                <a:gd name="T20" fmla="*/ 135 w 139"/>
                <a:gd name="T21" fmla="*/ 8 h 35"/>
                <a:gd name="T22" fmla="*/ 24 w 139"/>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5"/>
                <a:gd name="T38" fmla="*/ 139 w 139"/>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5">
                  <a:moveTo>
                    <a:pt x="24" y="0"/>
                  </a:moveTo>
                  <a:lnTo>
                    <a:pt x="0" y="25"/>
                  </a:lnTo>
                  <a:lnTo>
                    <a:pt x="139" y="35"/>
                  </a:lnTo>
                  <a:lnTo>
                    <a:pt x="139" y="31"/>
                  </a:lnTo>
                  <a:lnTo>
                    <a:pt x="137" y="27"/>
                  </a:lnTo>
                  <a:lnTo>
                    <a:pt x="137" y="23"/>
                  </a:lnTo>
                  <a:lnTo>
                    <a:pt x="137" y="21"/>
                  </a:lnTo>
                  <a:lnTo>
                    <a:pt x="137" y="18"/>
                  </a:lnTo>
                  <a:lnTo>
                    <a:pt x="135" y="14"/>
                  </a:lnTo>
                  <a:lnTo>
                    <a:pt x="135" y="10"/>
                  </a:lnTo>
                  <a:lnTo>
                    <a:pt x="135" y="8"/>
                  </a:lnTo>
                  <a:lnTo>
                    <a:pt x="24" y="0"/>
                  </a:lnTo>
                  <a:close/>
                </a:path>
              </a:pathLst>
            </a:custGeom>
            <a:solidFill>
              <a:srgbClr val="68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7" name="Freeform 283"/>
            <p:cNvSpPr>
              <a:spLocks/>
            </p:cNvSpPr>
            <p:nvPr/>
          </p:nvSpPr>
          <p:spPr bwMode="auto">
            <a:xfrm>
              <a:off x="4607" y="1273"/>
              <a:ext cx="36" cy="29"/>
            </a:xfrm>
            <a:custGeom>
              <a:avLst/>
              <a:gdLst>
                <a:gd name="T0" fmla="*/ 7 w 36"/>
                <a:gd name="T1" fmla="*/ 21 h 29"/>
                <a:gd name="T2" fmla="*/ 11 w 36"/>
                <a:gd name="T3" fmla="*/ 29 h 29"/>
                <a:gd name="T4" fmla="*/ 36 w 36"/>
                <a:gd name="T5" fmla="*/ 0 h 29"/>
                <a:gd name="T6" fmla="*/ 25 w 36"/>
                <a:gd name="T7" fmla="*/ 0 h 29"/>
                <a:gd name="T8" fmla="*/ 6 w 36"/>
                <a:gd name="T9" fmla="*/ 23 h 29"/>
                <a:gd name="T10" fmla="*/ 7 w 36"/>
                <a:gd name="T11" fmla="*/ 29 h 29"/>
                <a:gd name="T12" fmla="*/ 6 w 36"/>
                <a:gd name="T13" fmla="*/ 23 h 29"/>
                <a:gd name="T14" fmla="*/ 0 w 36"/>
                <a:gd name="T15" fmla="*/ 29 h 29"/>
                <a:gd name="T16" fmla="*/ 7 w 36"/>
                <a:gd name="T17" fmla="*/ 29 h 29"/>
                <a:gd name="T18" fmla="*/ 7 w 36"/>
                <a:gd name="T19" fmla="*/ 21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9"/>
                <a:gd name="T32" fmla="*/ 36 w 3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9">
                  <a:moveTo>
                    <a:pt x="7" y="21"/>
                  </a:moveTo>
                  <a:lnTo>
                    <a:pt x="11" y="29"/>
                  </a:lnTo>
                  <a:lnTo>
                    <a:pt x="36" y="0"/>
                  </a:lnTo>
                  <a:lnTo>
                    <a:pt x="25" y="0"/>
                  </a:lnTo>
                  <a:lnTo>
                    <a:pt x="6" y="23"/>
                  </a:lnTo>
                  <a:lnTo>
                    <a:pt x="7" y="29"/>
                  </a:lnTo>
                  <a:lnTo>
                    <a:pt x="6" y="23"/>
                  </a:lnTo>
                  <a:lnTo>
                    <a:pt x="0" y="29"/>
                  </a:lnTo>
                  <a:lnTo>
                    <a:pt x="7" y="29"/>
                  </a:lnTo>
                  <a:lnTo>
                    <a:pt x="7"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8" name="Freeform 284"/>
            <p:cNvSpPr>
              <a:spLocks/>
            </p:cNvSpPr>
            <p:nvPr/>
          </p:nvSpPr>
          <p:spPr bwMode="auto">
            <a:xfrm>
              <a:off x="4614" y="1294"/>
              <a:ext cx="139" cy="18"/>
            </a:xfrm>
            <a:custGeom>
              <a:avLst/>
              <a:gdLst>
                <a:gd name="T0" fmla="*/ 139 w 139"/>
                <a:gd name="T1" fmla="*/ 10 h 18"/>
                <a:gd name="T2" fmla="*/ 0 w 139"/>
                <a:gd name="T3" fmla="*/ 0 h 18"/>
                <a:gd name="T4" fmla="*/ 0 w 139"/>
                <a:gd name="T5" fmla="*/ 8 h 18"/>
                <a:gd name="T6" fmla="*/ 139 w 139"/>
                <a:gd name="T7" fmla="*/ 18 h 18"/>
                <a:gd name="T8" fmla="*/ 139 w 139"/>
                <a:gd name="T9" fmla="*/ 16 h 18"/>
                <a:gd name="T10" fmla="*/ 139 w 139"/>
                <a:gd name="T11" fmla="*/ 16 h 18"/>
                <a:gd name="T12" fmla="*/ 139 w 139"/>
                <a:gd name="T13" fmla="*/ 14 h 18"/>
                <a:gd name="T14" fmla="*/ 139 w 139"/>
                <a:gd name="T15" fmla="*/ 14 h 18"/>
                <a:gd name="T16" fmla="*/ 139 w 139"/>
                <a:gd name="T17" fmla="*/ 12 h 18"/>
                <a:gd name="T18" fmla="*/ 139 w 139"/>
                <a:gd name="T19" fmla="*/ 12 h 18"/>
                <a:gd name="T20" fmla="*/ 139 w 139"/>
                <a:gd name="T21" fmla="*/ 10 h 18"/>
                <a:gd name="T22" fmla="*/ 139 w 139"/>
                <a:gd name="T23" fmla="*/ 1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8"/>
                <a:gd name="T38" fmla="*/ 139 w 139"/>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8">
                  <a:moveTo>
                    <a:pt x="139" y="10"/>
                  </a:moveTo>
                  <a:lnTo>
                    <a:pt x="0" y="0"/>
                  </a:lnTo>
                  <a:lnTo>
                    <a:pt x="0" y="8"/>
                  </a:lnTo>
                  <a:lnTo>
                    <a:pt x="139" y="18"/>
                  </a:lnTo>
                  <a:lnTo>
                    <a:pt x="139" y="16"/>
                  </a:lnTo>
                  <a:lnTo>
                    <a:pt x="139" y="14"/>
                  </a:lnTo>
                  <a:lnTo>
                    <a:pt x="139" y="12"/>
                  </a:lnTo>
                  <a:lnTo>
                    <a:pt x="139"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49" name="Freeform 285"/>
            <p:cNvSpPr>
              <a:spLocks/>
            </p:cNvSpPr>
            <p:nvPr/>
          </p:nvSpPr>
          <p:spPr bwMode="auto">
            <a:xfrm>
              <a:off x="4676" y="1279"/>
              <a:ext cx="83" cy="209"/>
            </a:xfrm>
            <a:custGeom>
              <a:avLst/>
              <a:gdLst>
                <a:gd name="T0" fmla="*/ 6 w 83"/>
                <a:gd name="T1" fmla="*/ 209 h 209"/>
                <a:gd name="T2" fmla="*/ 10 w 83"/>
                <a:gd name="T3" fmla="*/ 207 h 209"/>
                <a:gd name="T4" fmla="*/ 23 w 83"/>
                <a:gd name="T5" fmla="*/ 188 h 209"/>
                <a:gd name="T6" fmla="*/ 36 w 83"/>
                <a:gd name="T7" fmla="*/ 165 h 209"/>
                <a:gd name="T8" fmla="*/ 52 w 83"/>
                <a:gd name="T9" fmla="*/ 140 h 209"/>
                <a:gd name="T10" fmla="*/ 63 w 83"/>
                <a:gd name="T11" fmla="*/ 113 h 209"/>
                <a:gd name="T12" fmla="*/ 73 w 83"/>
                <a:gd name="T13" fmla="*/ 84 h 209"/>
                <a:gd name="T14" fmla="*/ 81 w 83"/>
                <a:gd name="T15" fmla="*/ 56 h 209"/>
                <a:gd name="T16" fmla="*/ 83 w 83"/>
                <a:gd name="T17" fmla="*/ 40 h 209"/>
                <a:gd name="T18" fmla="*/ 83 w 83"/>
                <a:gd name="T19" fmla="*/ 27 h 209"/>
                <a:gd name="T20" fmla="*/ 81 w 83"/>
                <a:gd name="T21" fmla="*/ 13 h 209"/>
                <a:gd name="T22" fmla="*/ 77 w 83"/>
                <a:gd name="T23" fmla="*/ 0 h 209"/>
                <a:gd name="T24" fmla="*/ 67 w 83"/>
                <a:gd name="T25" fmla="*/ 2 h 209"/>
                <a:gd name="T26" fmla="*/ 69 w 83"/>
                <a:gd name="T27" fmla="*/ 15 h 209"/>
                <a:gd name="T28" fmla="*/ 71 w 83"/>
                <a:gd name="T29" fmla="*/ 27 h 209"/>
                <a:gd name="T30" fmla="*/ 71 w 83"/>
                <a:gd name="T31" fmla="*/ 40 h 209"/>
                <a:gd name="T32" fmla="*/ 69 w 83"/>
                <a:gd name="T33" fmla="*/ 54 h 209"/>
                <a:gd name="T34" fmla="*/ 63 w 83"/>
                <a:gd name="T35" fmla="*/ 81 h 209"/>
                <a:gd name="T36" fmla="*/ 54 w 83"/>
                <a:gd name="T37" fmla="*/ 109 h 209"/>
                <a:gd name="T38" fmla="*/ 40 w 83"/>
                <a:gd name="T39" fmla="*/ 136 h 209"/>
                <a:gd name="T40" fmla="*/ 27 w 83"/>
                <a:gd name="T41" fmla="*/ 159 h 209"/>
                <a:gd name="T42" fmla="*/ 13 w 83"/>
                <a:gd name="T43" fmla="*/ 182 h 209"/>
                <a:gd name="T44" fmla="*/ 0 w 83"/>
                <a:gd name="T45" fmla="*/ 200 h 209"/>
                <a:gd name="T46" fmla="*/ 6 w 83"/>
                <a:gd name="T47" fmla="*/ 198 h 209"/>
                <a:gd name="T48" fmla="*/ 6 w 83"/>
                <a:gd name="T49" fmla="*/ 209 h 209"/>
                <a:gd name="T50" fmla="*/ 8 w 83"/>
                <a:gd name="T51" fmla="*/ 209 h 209"/>
                <a:gd name="T52" fmla="*/ 10 w 83"/>
                <a:gd name="T53" fmla="*/ 207 h 209"/>
                <a:gd name="T54" fmla="*/ 6 w 83"/>
                <a:gd name="T55" fmla="*/ 209 h 2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209"/>
                <a:gd name="T86" fmla="*/ 83 w 83"/>
                <a:gd name="T87" fmla="*/ 209 h 2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209">
                  <a:moveTo>
                    <a:pt x="6" y="209"/>
                  </a:moveTo>
                  <a:lnTo>
                    <a:pt x="10" y="207"/>
                  </a:lnTo>
                  <a:lnTo>
                    <a:pt x="23" y="188"/>
                  </a:lnTo>
                  <a:lnTo>
                    <a:pt x="36" y="165"/>
                  </a:lnTo>
                  <a:lnTo>
                    <a:pt x="52" y="140"/>
                  </a:lnTo>
                  <a:lnTo>
                    <a:pt x="63" y="113"/>
                  </a:lnTo>
                  <a:lnTo>
                    <a:pt x="73" y="84"/>
                  </a:lnTo>
                  <a:lnTo>
                    <a:pt x="81" y="56"/>
                  </a:lnTo>
                  <a:lnTo>
                    <a:pt x="83" y="40"/>
                  </a:lnTo>
                  <a:lnTo>
                    <a:pt x="83" y="27"/>
                  </a:lnTo>
                  <a:lnTo>
                    <a:pt x="81" y="13"/>
                  </a:lnTo>
                  <a:lnTo>
                    <a:pt x="77" y="0"/>
                  </a:lnTo>
                  <a:lnTo>
                    <a:pt x="67" y="2"/>
                  </a:lnTo>
                  <a:lnTo>
                    <a:pt x="69" y="15"/>
                  </a:lnTo>
                  <a:lnTo>
                    <a:pt x="71" y="27"/>
                  </a:lnTo>
                  <a:lnTo>
                    <a:pt x="71" y="40"/>
                  </a:lnTo>
                  <a:lnTo>
                    <a:pt x="69" y="54"/>
                  </a:lnTo>
                  <a:lnTo>
                    <a:pt x="63" y="81"/>
                  </a:lnTo>
                  <a:lnTo>
                    <a:pt x="54" y="109"/>
                  </a:lnTo>
                  <a:lnTo>
                    <a:pt x="40" y="136"/>
                  </a:lnTo>
                  <a:lnTo>
                    <a:pt x="27" y="159"/>
                  </a:lnTo>
                  <a:lnTo>
                    <a:pt x="13" y="182"/>
                  </a:lnTo>
                  <a:lnTo>
                    <a:pt x="0" y="200"/>
                  </a:lnTo>
                  <a:lnTo>
                    <a:pt x="6" y="198"/>
                  </a:lnTo>
                  <a:lnTo>
                    <a:pt x="6" y="209"/>
                  </a:lnTo>
                  <a:lnTo>
                    <a:pt x="8" y="209"/>
                  </a:lnTo>
                  <a:lnTo>
                    <a:pt x="10" y="207"/>
                  </a:lnTo>
                  <a:lnTo>
                    <a:pt x="6" y="2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0" name="Freeform 286"/>
            <p:cNvSpPr>
              <a:spLocks/>
            </p:cNvSpPr>
            <p:nvPr/>
          </p:nvSpPr>
          <p:spPr bwMode="auto">
            <a:xfrm>
              <a:off x="4578" y="1264"/>
              <a:ext cx="104" cy="224"/>
            </a:xfrm>
            <a:custGeom>
              <a:avLst/>
              <a:gdLst>
                <a:gd name="T0" fmla="*/ 17 w 104"/>
                <a:gd name="T1" fmla="*/ 0 h 224"/>
                <a:gd name="T2" fmla="*/ 12 w 104"/>
                <a:gd name="T3" fmla="*/ 3 h 224"/>
                <a:gd name="T4" fmla="*/ 8 w 104"/>
                <a:gd name="T5" fmla="*/ 11 h 224"/>
                <a:gd name="T6" fmla="*/ 6 w 104"/>
                <a:gd name="T7" fmla="*/ 23 h 224"/>
                <a:gd name="T8" fmla="*/ 2 w 104"/>
                <a:gd name="T9" fmla="*/ 36 h 224"/>
                <a:gd name="T10" fmla="*/ 2 w 104"/>
                <a:gd name="T11" fmla="*/ 51 h 224"/>
                <a:gd name="T12" fmla="*/ 0 w 104"/>
                <a:gd name="T13" fmla="*/ 69 h 224"/>
                <a:gd name="T14" fmla="*/ 0 w 104"/>
                <a:gd name="T15" fmla="*/ 86 h 224"/>
                <a:gd name="T16" fmla="*/ 2 w 104"/>
                <a:gd name="T17" fmla="*/ 105 h 224"/>
                <a:gd name="T18" fmla="*/ 6 w 104"/>
                <a:gd name="T19" fmla="*/ 124 h 224"/>
                <a:gd name="T20" fmla="*/ 10 w 104"/>
                <a:gd name="T21" fmla="*/ 144 h 224"/>
                <a:gd name="T22" fmla="*/ 17 w 104"/>
                <a:gd name="T23" fmla="*/ 161 h 224"/>
                <a:gd name="T24" fmla="*/ 25 w 104"/>
                <a:gd name="T25" fmla="*/ 178 h 224"/>
                <a:gd name="T26" fmla="*/ 36 w 104"/>
                <a:gd name="T27" fmla="*/ 193 h 224"/>
                <a:gd name="T28" fmla="*/ 48 w 104"/>
                <a:gd name="T29" fmla="*/ 205 h 224"/>
                <a:gd name="T30" fmla="*/ 63 w 104"/>
                <a:gd name="T31" fmla="*/ 217 h 224"/>
                <a:gd name="T32" fmla="*/ 73 w 104"/>
                <a:gd name="T33" fmla="*/ 218 h 224"/>
                <a:gd name="T34" fmla="*/ 83 w 104"/>
                <a:gd name="T35" fmla="*/ 222 h 224"/>
                <a:gd name="T36" fmla="*/ 92 w 104"/>
                <a:gd name="T37" fmla="*/ 224 h 224"/>
                <a:gd name="T38" fmla="*/ 104 w 104"/>
                <a:gd name="T39" fmla="*/ 224 h 224"/>
                <a:gd name="T40" fmla="*/ 104 w 104"/>
                <a:gd name="T41" fmla="*/ 213 h 224"/>
                <a:gd name="T42" fmla="*/ 94 w 104"/>
                <a:gd name="T43" fmla="*/ 213 h 224"/>
                <a:gd name="T44" fmla="*/ 85 w 104"/>
                <a:gd name="T45" fmla="*/ 211 h 224"/>
                <a:gd name="T46" fmla="*/ 77 w 104"/>
                <a:gd name="T47" fmla="*/ 209 h 224"/>
                <a:gd name="T48" fmla="*/ 69 w 104"/>
                <a:gd name="T49" fmla="*/ 205 h 224"/>
                <a:gd name="T50" fmla="*/ 56 w 104"/>
                <a:gd name="T51" fmla="*/ 197 h 224"/>
                <a:gd name="T52" fmla="*/ 44 w 104"/>
                <a:gd name="T53" fmla="*/ 186 h 224"/>
                <a:gd name="T54" fmla="*/ 35 w 104"/>
                <a:gd name="T55" fmla="*/ 172 h 224"/>
                <a:gd name="T56" fmla="*/ 27 w 104"/>
                <a:gd name="T57" fmla="*/ 157 h 224"/>
                <a:gd name="T58" fmla="*/ 21 w 104"/>
                <a:gd name="T59" fmla="*/ 140 h 224"/>
                <a:gd name="T60" fmla="*/ 17 w 104"/>
                <a:gd name="T61" fmla="*/ 122 h 224"/>
                <a:gd name="T62" fmla="*/ 13 w 104"/>
                <a:gd name="T63" fmla="*/ 105 h 224"/>
                <a:gd name="T64" fmla="*/ 12 w 104"/>
                <a:gd name="T65" fmla="*/ 86 h 224"/>
                <a:gd name="T66" fmla="*/ 12 w 104"/>
                <a:gd name="T67" fmla="*/ 69 h 224"/>
                <a:gd name="T68" fmla="*/ 12 w 104"/>
                <a:gd name="T69" fmla="*/ 53 h 224"/>
                <a:gd name="T70" fmla="*/ 13 w 104"/>
                <a:gd name="T71" fmla="*/ 38 h 224"/>
                <a:gd name="T72" fmla="*/ 15 w 104"/>
                <a:gd name="T73" fmla="*/ 25 h 224"/>
                <a:gd name="T74" fmla="*/ 19 w 104"/>
                <a:gd name="T75" fmla="*/ 15 h 224"/>
                <a:gd name="T76" fmla="*/ 21 w 104"/>
                <a:gd name="T77" fmla="*/ 9 h 224"/>
                <a:gd name="T78" fmla="*/ 17 w 104"/>
                <a:gd name="T79" fmla="*/ 11 h 224"/>
                <a:gd name="T80" fmla="*/ 17 w 104"/>
                <a:gd name="T81" fmla="*/ 0 h 224"/>
                <a:gd name="T82" fmla="*/ 13 w 104"/>
                <a:gd name="T83" fmla="*/ 0 h 224"/>
                <a:gd name="T84" fmla="*/ 12 w 104"/>
                <a:gd name="T85" fmla="*/ 3 h 224"/>
                <a:gd name="T86" fmla="*/ 17 w 104"/>
                <a:gd name="T87" fmla="*/ 0 h 2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4"/>
                <a:gd name="T133" fmla="*/ 0 h 224"/>
                <a:gd name="T134" fmla="*/ 104 w 104"/>
                <a:gd name="T135" fmla="*/ 224 h 2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4" h="224">
                  <a:moveTo>
                    <a:pt x="17" y="0"/>
                  </a:moveTo>
                  <a:lnTo>
                    <a:pt x="12" y="3"/>
                  </a:lnTo>
                  <a:lnTo>
                    <a:pt x="8" y="11"/>
                  </a:lnTo>
                  <a:lnTo>
                    <a:pt x="6" y="23"/>
                  </a:lnTo>
                  <a:lnTo>
                    <a:pt x="2" y="36"/>
                  </a:lnTo>
                  <a:lnTo>
                    <a:pt x="2" y="51"/>
                  </a:lnTo>
                  <a:lnTo>
                    <a:pt x="0" y="69"/>
                  </a:lnTo>
                  <a:lnTo>
                    <a:pt x="0" y="86"/>
                  </a:lnTo>
                  <a:lnTo>
                    <a:pt x="2" y="105"/>
                  </a:lnTo>
                  <a:lnTo>
                    <a:pt x="6" y="124"/>
                  </a:lnTo>
                  <a:lnTo>
                    <a:pt x="10" y="144"/>
                  </a:lnTo>
                  <a:lnTo>
                    <a:pt x="17" y="161"/>
                  </a:lnTo>
                  <a:lnTo>
                    <a:pt x="25" y="178"/>
                  </a:lnTo>
                  <a:lnTo>
                    <a:pt x="36" y="193"/>
                  </a:lnTo>
                  <a:lnTo>
                    <a:pt x="48" y="205"/>
                  </a:lnTo>
                  <a:lnTo>
                    <a:pt x="63" y="217"/>
                  </a:lnTo>
                  <a:lnTo>
                    <a:pt x="73" y="218"/>
                  </a:lnTo>
                  <a:lnTo>
                    <a:pt x="83" y="222"/>
                  </a:lnTo>
                  <a:lnTo>
                    <a:pt x="92" y="224"/>
                  </a:lnTo>
                  <a:lnTo>
                    <a:pt x="104" y="224"/>
                  </a:lnTo>
                  <a:lnTo>
                    <a:pt x="104" y="213"/>
                  </a:lnTo>
                  <a:lnTo>
                    <a:pt x="94" y="213"/>
                  </a:lnTo>
                  <a:lnTo>
                    <a:pt x="85" y="211"/>
                  </a:lnTo>
                  <a:lnTo>
                    <a:pt x="77" y="209"/>
                  </a:lnTo>
                  <a:lnTo>
                    <a:pt x="69" y="205"/>
                  </a:lnTo>
                  <a:lnTo>
                    <a:pt x="56" y="197"/>
                  </a:lnTo>
                  <a:lnTo>
                    <a:pt x="44" y="186"/>
                  </a:lnTo>
                  <a:lnTo>
                    <a:pt x="35" y="172"/>
                  </a:lnTo>
                  <a:lnTo>
                    <a:pt x="27" y="157"/>
                  </a:lnTo>
                  <a:lnTo>
                    <a:pt x="21" y="140"/>
                  </a:lnTo>
                  <a:lnTo>
                    <a:pt x="17" y="122"/>
                  </a:lnTo>
                  <a:lnTo>
                    <a:pt x="13" y="105"/>
                  </a:lnTo>
                  <a:lnTo>
                    <a:pt x="12" y="86"/>
                  </a:lnTo>
                  <a:lnTo>
                    <a:pt x="12" y="69"/>
                  </a:lnTo>
                  <a:lnTo>
                    <a:pt x="12" y="53"/>
                  </a:lnTo>
                  <a:lnTo>
                    <a:pt x="13" y="38"/>
                  </a:lnTo>
                  <a:lnTo>
                    <a:pt x="15" y="25"/>
                  </a:lnTo>
                  <a:lnTo>
                    <a:pt x="19" y="15"/>
                  </a:lnTo>
                  <a:lnTo>
                    <a:pt x="21" y="9"/>
                  </a:lnTo>
                  <a:lnTo>
                    <a:pt x="17" y="11"/>
                  </a:lnTo>
                  <a:lnTo>
                    <a:pt x="17" y="0"/>
                  </a:lnTo>
                  <a:lnTo>
                    <a:pt x="13" y="0"/>
                  </a:lnTo>
                  <a:lnTo>
                    <a:pt x="12" y="3"/>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1" name="Freeform 287"/>
            <p:cNvSpPr>
              <a:spLocks/>
            </p:cNvSpPr>
            <p:nvPr/>
          </p:nvSpPr>
          <p:spPr bwMode="auto">
            <a:xfrm>
              <a:off x="4595" y="1264"/>
              <a:ext cx="158" cy="21"/>
            </a:xfrm>
            <a:custGeom>
              <a:avLst/>
              <a:gdLst>
                <a:gd name="T0" fmla="*/ 158 w 158"/>
                <a:gd name="T1" fmla="*/ 15 h 21"/>
                <a:gd name="T2" fmla="*/ 154 w 158"/>
                <a:gd name="T3" fmla="*/ 11 h 21"/>
                <a:gd name="T4" fmla="*/ 0 w 158"/>
                <a:gd name="T5" fmla="*/ 0 h 21"/>
                <a:gd name="T6" fmla="*/ 0 w 158"/>
                <a:gd name="T7" fmla="*/ 11 h 21"/>
                <a:gd name="T8" fmla="*/ 152 w 158"/>
                <a:gd name="T9" fmla="*/ 21 h 21"/>
                <a:gd name="T10" fmla="*/ 148 w 158"/>
                <a:gd name="T11" fmla="*/ 17 h 21"/>
                <a:gd name="T12" fmla="*/ 158 w 158"/>
                <a:gd name="T13" fmla="*/ 15 h 21"/>
                <a:gd name="T14" fmla="*/ 158 w 158"/>
                <a:gd name="T15" fmla="*/ 11 h 21"/>
                <a:gd name="T16" fmla="*/ 154 w 158"/>
                <a:gd name="T17" fmla="*/ 11 h 21"/>
                <a:gd name="T18" fmla="*/ 158 w 158"/>
                <a:gd name="T19" fmla="*/ 15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
                <a:gd name="T31" fmla="*/ 0 h 21"/>
                <a:gd name="T32" fmla="*/ 158 w 158"/>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 h="21">
                  <a:moveTo>
                    <a:pt x="158" y="15"/>
                  </a:moveTo>
                  <a:lnTo>
                    <a:pt x="154" y="11"/>
                  </a:lnTo>
                  <a:lnTo>
                    <a:pt x="0" y="0"/>
                  </a:lnTo>
                  <a:lnTo>
                    <a:pt x="0" y="11"/>
                  </a:lnTo>
                  <a:lnTo>
                    <a:pt x="152" y="21"/>
                  </a:lnTo>
                  <a:lnTo>
                    <a:pt x="148" y="17"/>
                  </a:lnTo>
                  <a:lnTo>
                    <a:pt x="158" y="15"/>
                  </a:lnTo>
                  <a:lnTo>
                    <a:pt x="158" y="11"/>
                  </a:lnTo>
                  <a:lnTo>
                    <a:pt x="154" y="11"/>
                  </a:lnTo>
                  <a:lnTo>
                    <a:pt x="1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2" name="Freeform 288"/>
            <p:cNvSpPr>
              <a:spLocks/>
            </p:cNvSpPr>
            <p:nvPr/>
          </p:nvSpPr>
          <p:spPr bwMode="auto">
            <a:xfrm>
              <a:off x="4236" y="1406"/>
              <a:ext cx="209" cy="157"/>
            </a:xfrm>
            <a:custGeom>
              <a:avLst/>
              <a:gdLst>
                <a:gd name="T0" fmla="*/ 100 w 209"/>
                <a:gd name="T1" fmla="*/ 27 h 157"/>
                <a:gd name="T2" fmla="*/ 54 w 209"/>
                <a:gd name="T3" fmla="*/ 28 h 157"/>
                <a:gd name="T4" fmla="*/ 42 w 209"/>
                <a:gd name="T5" fmla="*/ 30 h 157"/>
                <a:gd name="T6" fmla="*/ 33 w 209"/>
                <a:gd name="T7" fmla="*/ 34 h 157"/>
                <a:gd name="T8" fmla="*/ 23 w 209"/>
                <a:gd name="T9" fmla="*/ 40 h 157"/>
                <a:gd name="T10" fmla="*/ 14 w 209"/>
                <a:gd name="T11" fmla="*/ 48 h 157"/>
                <a:gd name="T12" fmla="*/ 8 w 209"/>
                <a:gd name="T13" fmla="*/ 57 h 157"/>
                <a:gd name="T14" fmla="*/ 2 w 209"/>
                <a:gd name="T15" fmla="*/ 67 h 157"/>
                <a:gd name="T16" fmla="*/ 0 w 209"/>
                <a:gd name="T17" fmla="*/ 78 h 157"/>
                <a:gd name="T18" fmla="*/ 0 w 209"/>
                <a:gd name="T19" fmla="*/ 90 h 157"/>
                <a:gd name="T20" fmla="*/ 2 w 209"/>
                <a:gd name="T21" fmla="*/ 101 h 157"/>
                <a:gd name="T22" fmla="*/ 6 w 209"/>
                <a:gd name="T23" fmla="*/ 113 h 157"/>
                <a:gd name="T24" fmla="*/ 12 w 209"/>
                <a:gd name="T25" fmla="*/ 122 h 157"/>
                <a:gd name="T26" fmla="*/ 19 w 209"/>
                <a:gd name="T27" fmla="*/ 130 h 157"/>
                <a:gd name="T28" fmla="*/ 29 w 209"/>
                <a:gd name="T29" fmla="*/ 136 h 157"/>
                <a:gd name="T30" fmla="*/ 39 w 209"/>
                <a:gd name="T31" fmla="*/ 142 h 157"/>
                <a:gd name="T32" fmla="*/ 50 w 209"/>
                <a:gd name="T33" fmla="*/ 144 h 157"/>
                <a:gd name="T34" fmla="*/ 62 w 209"/>
                <a:gd name="T35" fmla="*/ 144 h 157"/>
                <a:gd name="T36" fmla="*/ 108 w 209"/>
                <a:gd name="T37" fmla="*/ 142 h 157"/>
                <a:gd name="T38" fmla="*/ 209 w 209"/>
                <a:gd name="T39" fmla="*/ 157 h 157"/>
                <a:gd name="T40" fmla="*/ 209 w 209"/>
                <a:gd name="T41" fmla="*/ 0 h 157"/>
                <a:gd name="T42" fmla="*/ 100 w 209"/>
                <a:gd name="T43" fmla="*/ 27 h 1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157"/>
                <a:gd name="T68" fmla="*/ 209 w 209"/>
                <a:gd name="T69" fmla="*/ 157 h 1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157">
                  <a:moveTo>
                    <a:pt x="100" y="27"/>
                  </a:moveTo>
                  <a:lnTo>
                    <a:pt x="54" y="28"/>
                  </a:lnTo>
                  <a:lnTo>
                    <a:pt x="42" y="30"/>
                  </a:lnTo>
                  <a:lnTo>
                    <a:pt x="33" y="34"/>
                  </a:lnTo>
                  <a:lnTo>
                    <a:pt x="23" y="40"/>
                  </a:lnTo>
                  <a:lnTo>
                    <a:pt x="14" y="48"/>
                  </a:lnTo>
                  <a:lnTo>
                    <a:pt x="8" y="57"/>
                  </a:lnTo>
                  <a:lnTo>
                    <a:pt x="2" y="67"/>
                  </a:lnTo>
                  <a:lnTo>
                    <a:pt x="0" y="78"/>
                  </a:lnTo>
                  <a:lnTo>
                    <a:pt x="0" y="90"/>
                  </a:lnTo>
                  <a:lnTo>
                    <a:pt x="2" y="101"/>
                  </a:lnTo>
                  <a:lnTo>
                    <a:pt x="6" y="113"/>
                  </a:lnTo>
                  <a:lnTo>
                    <a:pt x="12" y="122"/>
                  </a:lnTo>
                  <a:lnTo>
                    <a:pt x="19" y="130"/>
                  </a:lnTo>
                  <a:lnTo>
                    <a:pt x="29" y="136"/>
                  </a:lnTo>
                  <a:lnTo>
                    <a:pt x="39" y="142"/>
                  </a:lnTo>
                  <a:lnTo>
                    <a:pt x="50" y="144"/>
                  </a:lnTo>
                  <a:lnTo>
                    <a:pt x="62" y="144"/>
                  </a:lnTo>
                  <a:lnTo>
                    <a:pt x="108" y="142"/>
                  </a:lnTo>
                  <a:lnTo>
                    <a:pt x="209" y="157"/>
                  </a:lnTo>
                  <a:lnTo>
                    <a:pt x="209" y="0"/>
                  </a:lnTo>
                  <a:lnTo>
                    <a:pt x="100" y="2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3" name="Freeform 289"/>
            <p:cNvSpPr>
              <a:spLocks/>
            </p:cNvSpPr>
            <p:nvPr/>
          </p:nvSpPr>
          <p:spPr bwMode="auto">
            <a:xfrm>
              <a:off x="4290" y="1429"/>
              <a:ext cx="46" cy="9"/>
            </a:xfrm>
            <a:custGeom>
              <a:avLst/>
              <a:gdLst>
                <a:gd name="T0" fmla="*/ 0 w 46"/>
                <a:gd name="T1" fmla="*/ 9 h 9"/>
                <a:gd name="T2" fmla="*/ 46 w 46"/>
                <a:gd name="T3" fmla="*/ 7 h 9"/>
                <a:gd name="T4" fmla="*/ 46 w 46"/>
                <a:gd name="T5" fmla="*/ 0 h 9"/>
                <a:gd name="T6" fmla="*/ 0 w 46"/>
                <a:gd name="T7" fmla="*/ 2 h 9"/>
                <a:gd name="T8" fmla="*/ 0 w 46"/>
                <a:gd name="T9" fmla="*/ 9 h 9"/>
                <a:gd name="T10" fmla="*/ 0 60000 65536"/>
                <a:gd name="T11" fmla="*/ 0 60000 65536"/>
                <a:gd name="T12" fmla="*/ 0 60000 65536"/>
                <a:gd name="T13" fmla="*/ 0 60000 65536"/>
                <a:gd name="T14" fmla="*/ 0 60000 65536"/>
                <a:gd name="T15" fmla="*/ 0 w 46"/>
                <a:gd name="T16" fmla="*/ 0 h 9"/>
                <a:gd name="T17" fmla="*/ 46 w 46"/>
                <a:gd name="T18" fmla="*/ 9 h 9"/>
              </a:gdLst>
              <a:ahLst/>
              <a:cxnLst>
                <a:cxn ang="T10">
                  <a:pos x="T0" y="T1"/>
                </a:cxn>
                <a:cxn ang="T11">
                  <a:pos x="T2" y="T3"/>
                </a:cxn>
                <a:cxn ang="T12">
                  <a:pos x="T4" y="T5"/>
                </a:cxn>
                <a:cxn ang="T13">
                  <a:pos x="T6" y="T7"/>
                </a:cxn>
                <a:cxn ang="T14">
                  <a:pos x="T8" y="T9"/>
                </a:cxn>
              </a:cxnLst>
              <a:rect l="T15" t="T16" r="T17" b="T18"/>
              <a:pathLst>
                <a:path w="46" h="9">
                  <a:moveTo>
                    <a:pt x="0" y="9"/>
                  </a:moveTo>
                  <a:lnTo>
                    <a:pt x="46" y="7"/>
                  </a:lnTo>
                  <a:lnTo>
                    <a:pt x="46" y="0"/>
                  </a:lnTo>
                  <a:lnTo>
                    <a:pt x="0" y="2"/>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4" name="Freeform 290"/>
            <p:cNvSpPr>
              <a:spLocks/>
            </p:cNvSpPr>
            <p:nvPr/>
          </p:nvSpPr>
          <p:spPr bwMode="auto">
            <a:xfrm>
              <a:off x="4232" y="1431"/>
              <a:ext cx="58" cy="65"/>
            </a:xfrm>
            <a:custGeom>
              <a:avLst/>
              <a:gdLst>
                <a:gd name="T0" fmla="*/ 8 w 58"/>
                <a:gd name="T1" fmla="*/ 65 h 65"/>
                <a:gd name="T2" fmla="*/ 8 w 58"/>
                <a:gd name="T3" fmla="*/ 53 h 65"/>
                <a:gd name="T4" fmla="*/ 10 w 58"/>
                <a:gd name="T5" fmla="*/ 44 h 65"/>
                <a:gd name="T6" fmla="*/ 16 w 58"/>
                <a:gd name="T7" fmla="*/ 34 h 65"/>
                <a:gd name="T8" fmla="*/ 21 w 58"/>
                <a:gd name="T9" fmla="*/ 25 h 65"/>
                <a:gd name="T10" fmla="*/ 29 w 58"/>
                <a:gd name="T11" fmla="*/ 19 h 65"/>
                <a:gd name="T12" fmla="*/ 37 w 58"/>
                <a:gd name="T13" fmla="*/ 13 h 65"/>
                <a:gd name="T14" fmla="*/ 48 w 58"/>
                <a:gd name="T15" fmla="*/ 9 h 65"/>
                <a:gd name="T16" fmla="*/ 58 w 58"/>
                <a:gd name="T17" fmla="*/ 7 h 65"/>
                <a:gd name="T18" fmla="*/ 58 w 58"/>
                <a:gd name="T19" fmla="*/ 0 h 65"/>
                <a:gd name="T20" fmla="*/ 46 w 58"/>
                <a:gd name="T21" fmla="*/ 2 h 65"/>
                <a:gd name="T22" fmla="*/ 35 w 58"/>
                <a:gd name="T23" fmla="*/ 5 h 65"/>
                <a:gd name="T24" fmla="*/ 23 w 58"/>
                <a:gd name="T25" fmla="*/ 11 h 65"/>
                <a:gd name="T26" fmla="*/ 16 w 58"/>
                <a:gd name="T27" fmla="*/ 21 h 65"/>
                <a:gd name="T28" fmla="*/ 8 w 58"/>
                <a:gd name="T29" fmla="*/ 30 h 65"/>
                <a:gd name="T30" fmla="*/ 2 w 58"/>
                <a:gd name="T31" fmla="*/ 40 h 65"/>
                <a:gd name="T32" fmla="*/ 0 w 58"/>
                <a:gd name="T33" fmla="*/ 51 h 65"/>
                <a:gd name="T34" fmla="*/ 0 w 58"/>
                <a:gd name="T35" fmla="*/ 65 h 65"/>
                <a:gd name="T36" fmla="*/ 8 w 58"/>
                <a:gd name="T37" fmla="*/ 65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8"/>
                <a:gd name="T58" fmla="*/ 0 h 65"/>
                <a:gd name="T59" fmla="*/ 58 w 58"/>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8" h="65">
                  <a:moveTo>
                    <a:pt x="8" y="65"/>
                  </a:moveTo>
                  <a:lnTo>
                    <a:pt x="8" y="53"/>
                  </a:lnTo>
                  <a:lnTo>
                    <a:pt x="10" y="44"/>
                  </a:lnTo>
                  <a:lnTo>
                    <a:pt x="16" y="34"/>
                  </a:lnTo>
                  <a:lnTo>
                    <a:pt x="21" y="25"/>
                  </a:lnTo>
                  <a:lnTo>
                    <a:pt x="29" y="19"/>
                  </a:lnTo>
                  <a:lnTo>
                    <a:pt x="37" y="13"/>
                  </a:lnTo>
                  <a:lnTo>
                    <a:pt x="48" y="9"/>
                  </a:lnTo>
                  <a:lnTo>
                    <a:pt x="58" y="7"/>
                  </a:lnTo>
                  <a:lnTo>
                    <a:pt x="58" y="0"/>
                  </a:lnTo>
                  <a:lnTo>
                    <a:pt x="46" y="2"/>
                  </a:lnTo>
                  <a:lnTo>
                    <a:pt x="35" y="5"/>
                  </a:lnTo>
                  <a:lnTo>
                    <a:pt x="23" y="11"/>
                  </a:lnTo>
                  <a:lnTo>
                    <a:pt x="16" y="21"/>
                  </a:lnTo>
                  <a:lnTo>
                    <a:pt x="8" y="30"/>
                  </a:lnTo>
                  <a:lnTo>
                    <a:pt x="2" y="40"/>
                  </a:lnTo>
                  <a:lnTo>
                    <a:pt x="0" y="51"/>
                  </a:lnTo>
                  <a:lnTo>
                    <a:pt x="0" y="65"/>
                  </a:lnTo>
                  <a:lnTo>
                    <a:pt x="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5" name="Freeform 291"/>
            <p:cNvSpPr>
              <a:spLocks/>
            </p:cNvSpPr>
            <p:nvPr/>
          </p:nvSpPr>
          <p:spPr bwMode="auto">
            <a:xfrm>
              <a:off x="4232" y="1496"/>
              <a:ext cx="8" cy="0"/>
            </a:xfrm>
            <a:custGeom>
              <a:avLst/>
              <a:gdLst>
                <a:gd name="T0" fmla="*/ 8 w 8"/>
                <a:gd name="T1" fmla="*/ 4 w 8"/>
                <a:gd name="T2" fmla="*/ 0 w 8"/>
                <a:gd name="T3" fmla="*/ 8 w 8"/>
                <a:gd name="T4" fmla="*/ 0 60000 65536"/>
                <a:gd name="T5" fmla="*/ 0 60000 65536"/>
                <a:gd name="T6" fmla="*/ 0 60000 65536"/>
                <a:gd name="T7" fmla="*/ 0 60000 65536"/>
                <a:gd name="T8" fmla="*/ 0 w 8"/>
                <a:gd name="T9" fmla="*/ 8 w 8"/>
              </a:gdLst>
              <a:ahLst/>
              <a:cxnLst>
                <a:cxn ang="T4">
                  <a:pos x="T0" y="0"/>
                </a:cxn>
                <a:cxn ang="T5">
                  <a:pos x="T1" y="0"/>
                </a:cxn>
                <a:cxn ang="T6">
                  <a:pos x="T2" y="0"/>
                </a:cxn>
                <a:cxn ang="T7">
                  <a:pos x="T3" y="0"/>
                </a:cxn>
              </a:cxnLst>
              <a:rect l="T8" t="0" r="T9" b="0"/>
              <a:pathLst>
                <a:path w="8">
                  <a:moveTo>
                    <a:pt x="8" y="0"/>
                  </a:moveTo>
                  <a:lnTo>
                    <a:pt x="4" y="0"/>
                  </a:lnTo>
                  <a:lnTo>
                    <a:pt x="0" y="0"/>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6" name="Freeform 292"/>
            <p:cNvSpPr>
              <a:spLocks/>
            </p:cNvSpPr>
            <p:nvPr/>
          </p:nvSpPr>
          <p:spPr bwMode="auto">
            <a:xfrm>
              <a:off x="4232" y="1496"/>
              <a:ext cx="66" cy="57"/>
            </a:xfrm>
            <a:custGeom>
              <a:avLst/>
              <a:gdLst>
                <a:gd name="T0" fmla="*/ 66 w 66"/>
                <a:gd name="T1" fmla="*/ 50 h 57"/>
                <a:gd name="T2" fmla="*/ 54 w 66"/>
                <a:gd name="T3" fmla="*/ 50 h 57"/>
                <a:gd name="T4" fmla="*/ 44 w 66"/>
                <a:gd name="T5" fmla="*/ 48 h 57"/>
                <a:gd name="T6" fmla="*/ 35 w 66"/>
                <a:gd name="T7" fmla="*/ 42 h 57"/>
                <a:gd name="T8" fmla="*/ 27 w 66"/>
                <a:gd name="T9" fmla="*/ 36 h 57"/>
                <a:gd name="T10" fmla="*/ 19 w 66"/>
                <a:gd name="T11" fmla="*/ 29 h 57"/>
                <a:gd name="T12" fmla="*/ 14 w 66"/>
                <a:gd name="T13" fmla="*/ 21 h 57"/>
                <a:gd name="T14" fmla="*/ 10 w 66"/>
                <a:gd name="T15" fmla="*/ 9 h 57"/>
                <a:gd name="T16" fmla="*/ 8 w 66"/>
                <a:gd name="T17" fmla="*/ 0 h 57"/>
                <a:gd name="T18" fmla="*/ 0 w 66"/>
                <a:gd name="T19" fmla="*/ 0 h 57"/>
                <a:gd name="T20" fmla="*/ 2 w 66"/>
                <a:gd name="T21" fmla="*/ 13 h 57"/>
                <a:gd name="T22" fmla="*/ 6 w 66"/>
                <a:gd name="T23" fmla="*/ 25 h 57"/>
                <a:gd name="T24" fmla="*/ 14 w 66"/>
                <a:gd name="T25" fmla="*/ 34 h 57"/>
                <a:gd name="T26" fmla="*/ 21 w 66"/>
                <a:gd name="T27" fmla="*/ 42 h 57"/>
                <a:gd name="T28" fmla="*/ 31 w 66"/>
                <a:gd name="T29" fmla="*/ 50 h 57"/>
                <a:gd name="T30" fmla="*/ 43 w 66"/>
                <a:gd name="T31" fmla="*/ 56 h 57"/>
                <a:gd name="T32" fmla="*/ 54 w 66"/>
                <a:gd name="T33" fmla="*/ 57 h 57"/>
                <a:gd name="T34" fmla="*/ 66 w 66"/>
                <a:gd name="T35" fmla="*/ 57 h 57"/>
                <a:gd name="T36" fmla="*/ 66 w 66"/>
                <a:gd name="T37" fmla="*/ 50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7"/>
                <a:gd name="T59" fmla="*/ 66 w 66"/>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7">
                  <a:moveTo>
                    <a:pt x="66" y="50"/>
                  </a:moveTo>
                  <a:lnTo>
                    <a:pt x="54" y="50"/>
                  </a:lnTo>
                  <a:lnTo>
                    <a:pt x="44" y="48"/>
                  </a:lnTo>
                  <a:lnTo>
                    <a:pt x="35" y="42"/>
                  </a:lnTo>
                  <a:lnTo>
                    <a:pt x="27" y="36"/>
                  </a:lnTo>
                  <a:lnTo>
                    <a:pt x="19" y="29"/>
                  </a:lnTo>
                  <a:lnTo>
                    <a:pt x="14" y="21"/>
                  </a:lnTo>
                  <a:lnTo>
                    <a:pt x="10" y="9"/>
                  </a:lnTo>
                  <a:lnTo>
                    <a:pt x="8" y="0"/>
                  </a:lnTo>
                  <a:lnTo>
                    <a:pt x="0" y="0"/>
                  </a:lnTo>
                  <a:lnTo>
                    <a:pt x="2" y="13"/>
                  </a:lnTo>
                  <a:lnTo>
                    <a:pt x="6" y="25"/>
                  </a:lnTo>
                  <a:lnTo>
                    <a:pt x="14" y="34"/>
                  </a:lnTo>
                  <a:lnTo>
                    <a:pt x="21" y="42"/>
                  </a:lnTo>
                  <a:lnTo>
                    <a:pt x="31" y="50"/>
                  </a:lnTo>
                  <a:lnTo>
                    <a:pt x="43" y="56"/>
                  </a:lnTo>
                  <a:lnTo>
                    <a:pt x="54" y="57"/>
                  </a:lnTo>
                  <a:lnTo>
                    <a:pt x="66" y="57"/>
                  </a:lnTo>
                  <a:lnTo>
                    <a:pt x="66"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7" name="Freeform 293"/>
            <p:cNvSpPr>
              <a:spLocks/>
            </p:cNvSpPr>
            <p:nvPr/>
          </p:nvSpPr>
          <p:spPr bwMode="auto">
            <a:xfrm>
              <a:off x="4298" y="1542"/>
              <a:ext cx="46" cy="11"/>
            </a:xfrm>
            <a:custGeom>
              <a:avLst/>
              <a:gdLst>
                <a:gd name="T0" fmla="*/ 46 w 46"/>
                <a:gd name="T1" fmla="*/ 2 h 11"/>
                <a:gd name="T2" fmla="*/ 44 w 46"/>
                <a:gd name="T3" fmla="*/ 0 h 11"/>
                <a:gd name="T4" fmla="*/ 0 w 46"/>
                <a:gd name="T5" fmla="*/ 4 h 11"/>
                <a:gd name="T6" fmla="*/ 0 w 46"/>
                <a:gd name="T7" fmla="*/ 11 h 11"/>
                <a:gd name="T8" fmla="*/ 46 w 46"/>
                <a:gd name="T9" fmla="*/ 10 h 11"/>
                <a:gd name="T10" fmla="*/ 44 w 46"/>
                <a:gd name="T11" fmla="*/ 10 h 11"/>
                <a:gd name="T12" fmla="*/ 46 w 46"/>
                <a:gd name="T13" fmla="*/ 2 h 11"/>
                <a:gd name="T14" fmla="*/ 0 60000 65536"/>
                <a:gd name="T15" fmla="*/ 0 60000 65536"/>
                <a:gd name="T16" fmla="*/ 0 60000 65536"/>
                <a:gd name="T17" fmla="*/ 0 60000 65536"/>
                <a:gd name="T18" fmla="*/ 0 60000 65536"/>
                <a:gd name="T19" fmla="*/ 0 60000 65536"/>
                <a:gd name="T20" fmla="*/ 0 60000 65536"/>
                <a:gd name="T21" fmla="*/ 0 w 46"/>
                <a:gd name="T22" fmla="*/ 0 h 11"/>
                <a:gd name="T23" fmla="*/ 46 w 4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11">
                  <a:moveTo>
                    <a:pt x="46" y="2"/>
                  </a:moveTo>
                  <a:lnTo>
                    <a:pt x="44" y="0"/>
                  </a:lnTo>
                  <a:lnTo>
                    <a:pt x="0" y="4"/>
                  </a:lnTo>
                  <a:lnTo>
                    <a:pt x="0" y="11"/>
                  </a:lnTo>
                  <a:lnTo>
                    <a:pt x="46" y="10"/>
                  </a:lnTo>
                  <a:lnTo>
                    <a:pt x="44" y="10"/>
                  </a:lnTo>
                  <a:lnTo>
                    <a:pt x="4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8" name="Freeform 294"/>
            <p:cNvSpPr>
              <a:spLocks/>
            </p:cNvSpPr>
            <p:nvPr/>
          </p:nvSpPr>
          <p:spPr bwMode="auto">
            <a:xfrm>
              <a:off x="4342" y="1544"/>
              <a:ext cx="107" cy="23"/>
            </a:xfrm>
            <a:custGeom>
              <a:avLst/>
              <a:gdLst>
                <a:gd name="T0" fmla="*/ 100 w 107"/>
                <a:gd name="T1" fmla="*/ 19 h 23"/>
                <a:gd name="T2" fmla="*/ 105 w 107"/>
                <a:gd name="T3" fmla="*/ 15 h 23"/>
                <a:gd name="T4" fmla="*/ 2 w 107"/>
                <a:gd name="T5" fmla="*/ 0 h 23"/>
                <a:gd name="T6" fmla="*/ 0 w 107"/>
                <a:gd name="T7" fmla="*/ 8 h 23"/>
                <a:gd name="T8" fmla="*/ 103 w 107"/>
                <a:gd name="T9" fmla="*/ 23 h 23"/>
                <a:gd name="T10" fmla="*/ 107 w 107"/>
                <a:gd name="T11" fmla="*/ 19 h 23"/>
                <a:gd name="T12" fmla="*/ 103 w 107"/>
                <a:gd name="T13" fmla="*/ 23 h 23"/>
                <a:gd name="T14" fmla="*/ 107 w 107"/>
                <a:gd name="T15" fmla="*/ 23 h 23"/>
                <a:gd name="T16" fmla="*/ 107 w 107"/>
                <a:gd name="T17" fmla="*/ 19 h 23"/>
                <a:gd name="T18" fmla="*/ 100 w 107"/>
                <a:gd name="T19" fmla="*/ 19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
                <a:gd name="T31" fmla="*/ 0 h 23"/>
                <a:gd name="T32" fmla="*/ 107 w 107"/>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 h="23">
                  <a:moveTo>
                    <a:pt x="100" y="19"/>
                  </a:moveTo>
                  <a:lnTo>
                    <a:pt x="105" y="15"/>
                  </a:lnTo>
                  <a:lnTo>
                    <a:pt x="2" y="0"/>
                  </a:lnTo>
                  <a:lnTo>
                    <a:pt x="0" y="8"/>
                  </a:lnTo>
                  <a:lnTo>
                    <a:pt x="103" y="23"/>
                  </a:lnTo>
                  <a:lnTo>
                    <a:pt x="107" y="19"/>
                  </a:lnTo>
                  <a:lnTo>
                    <a:pt x="103" y="23"/>
                  </a:lnTo>
                  <a:lnTo>
                    <a:pt x="107" y="23"/>
                  </a:lnTo>
                  <a:lnTo>
                    <a:pt x="107" y="19"/>
                  </a:lnTo>
                  <a:lnTo>
                    <a:pt x="10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59" name="Freeform 295"/>
            <p:cNvSpPr>
              <a:spLocks/>
            </p:cNvSpPr>
            <p:nvPr/>
          </p:nvSpPr>
          <p:spPr bwMode="auto">
            <a:xfrm>
              <a:off x="4442" y="1400"/>
              <a:ext cx="7" cy="163"/>
            </a:xfrm>
            <a:custGeom>
              <a:avLst/>
              <a:gdLst>
                <a:gd name="T0" fmla="*/ 5 w 7"/>
                <a:gd name="T1" fmla="*/ 10 h 163"/>
                <a:gd name="T2" fmla="*/ 0 w 7"/>
                <a:gd name="T3" fmla="*/ 6 h 163"/>
                <a:gd name="T4" fmla="*/ 0 w 7"/>
                <a:gd name="T5" fmla="*/ 163 h 163"/>
                <a:gd name="T6" fmla="*/ 7 w 7"/>
                <a:gd name="T7" fmla="*/ 163 h 163"/>
                <a:gd name="T8" fmla="*/ 7 w 7"/>
                <a:gd name="T9" fmla="*/ 6 h 163"/>
                <a:gd name="T10" fmla="*/ 3 w 7"/>
                <a:gd name="T11" fmla="*/ 2 h 163"/>
                <a:gd name="T12" fmla="*/ 7 w 7"/>
                <a:gd name="T13" fmla="*/ 6 h 163"/>
                <a:gd name="T14" fmla="*/ 7 w 7"/>
                <a:gd name="T15" fmla="*/ 0 h 163"/>
                <a:gd name="T16" fmla="*/ 3 w 7"/>
                <a:gd name="T17" fmla="*/ 2 h 163"/>
                <a:gd name="T18" fmla="*/ 5 w 7"/>
                <a:gd name="T19" fmla="*/ 10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63"/>
                <a:gd name="T32" fmla="*/ 7 w 7"/>
                <a:gd name="T33" fmla="*/ 163 h 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63">
                  <a:moveTo>
                    <a:pt x="5" y="10"/>
                  </a:moveTo>
                  <a:lnTo>
                    <a:pt x="0" y="6"/>
                  </a:lnTo>
                  <a:lnTo>
                    <a:pt x="0" y="163"/>
                  </a:lnTo>
                  <a:lnTo>
                    <a:pt x="7" y="163"/>
                  </a:lnTo>
                  <a:lnTo>
                    <a:pt x="7" y="6"/>
                  </a:lnTo>
                  <a:lnTo>
                    <a:pt x="3" y="2"/>
                  </a:lnTo>
                  <a:lnTo>
                    <a:pt x="7" y="6"/>
                  </a:lnTo>
                  <a:lnTo>
                    <a:pt x="7" y="0"/>
                  </a:lnTo>
                  <a:lnTo>
                    <a:pt x="3" y="2"/>
                  </a:lnTo>
                  <a:lnTo>
                    <a:pt x="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0" name="Freeform 296"/>
            <p:cNvSpPr>
              <a:spLocks/>
            </p:cNvSpPr>
            <p:nvPr/>
          </p:nvSpPr>
          <p:spPr bwMode="auto">
            <a:xfrm>
              <a:off x="4334" y="1402"/>
              <a:ext cx="113" cy="34"/>
            </a:xfrm>
            <a:custGeom>
              <a:avLst/>
              <a:gdLst>
                <a:gd name="T0" fmla="*/ 2 w 113"/>
                <a:gd name="T1" fmla="*/ 34 h 34"/>
                <a:gd name="T2" fmla="*/ 113 w 113"/>
                <a:gd name="T3" fmla="*/ 8 h 34"/>
                <a:gd name="T4" fmla="*/ 111 w 113"/>
                <a:gd name="T5" fmla="*/ 0 h 34"/>
                <a:gd name="T6" fmla="*/ 0 w 113"/>
                <a:gd name="T7" fmla="*/ 27 h 34"/>
                <a:gd name="T8" fmla="*/ 2 w 113"/>
                <a:gd name="T9" fmla="*/ 27 h 34"/>
                <a:gd name="T10" fmla="*/ 2 w 113"/>
                <a:gd name="T11" fmla="*/ 34 h 34"/>
                <a:gd name="T12" fmla="*/ 0 60000 65536"/>
                <a:gd name="T13" fmla="*/ 0 60000 65536"/>
                <a:gd name="T14" fmla="*/ 0 60000 65536"/>
                <a:gd name="T15" fmla="*/ 0 60000 65536"/>
                <a:gd name="T16" fmla="*/ 0 60000 65536"/>
                <a:gd name="T17" fmla="*/ 0 60000 65536"/>
                <a:gd name="T18" fmla="*/ 0 w 113"/>
                <a:gd name="T19" fmla="*/ 0 h 34"/>
                <a:gd name="T20" fmla="*/ 113 w 11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13" h="34">
                  <a:moveTo>
                    <a:pt x="2" y="34"/>
                  </a:moveTo>
                  <a:lnTo>
                    <a:pt x="113" y="8"/>
                  </a:lnTo>
                  <a:lnTo>
                    <a:pt x="111" y="0"/>
                  </a:lnTo>
                  <a:lnTo>
                    <a:pt x="0" y="27"/>
                  </a:lnTo>
                  <a:lnTo>
                    <a:pt x="2" y="27"/>
                  </a:lnTo>
                  <a:lnTo>
                    <a:pt x="2"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1" name="Freeform 297"/>
            <p:cNvSpPr>
              <a:spLocks/>
            </p:cNvSpPr>
            <p:nvPr/>
          </p:nvSpPr>
          <p:spPr bwMode="auto">
            <a:xfrm>
              <a:off x="4636" y="1580"/>
              <a:ext cx="215" cy="229"/>
            </a:xfrm>
            <a:custGeom>
              <a:avLst/>
              <a:gdLst>
                <a:gd name="T0" fmla="*/ 44 w 215"/>
                <a:gd name="T1" fmla="*/ 98 h 229"/>
                <a:gd name="T2" fmla="*/ 13 w 215"/>
                <a:gd name="T3" fmla="*/ 133 h 229"/>
                <a:gd name="T4" fmla="*/ 7 w 215"/>
                <a:gd name="T5" fmla="*/ 142 h 229"/>
                <a:gd name="T6" fmla="*/ 2 w 215"/>
                <a:gd name="T7" fmla="*/ 152 h 229"/>
                <a:gd name="T8" fmla="*/ 0 w 215"/>
                <a:gd name="T9" fmla="*/ 163 h 229"/>
                <a:gd name="T10" fmla="*/ 0 w 215"/>
                <a:gd name="T11" fmla="*/ 175 h 229"/>
                <a:gd name="T12" fmla="*/ 2 w 215"/>
                <a:gd name="T13" fmla="*/ 186 h 229"/>
                <a:gd name="T14" fmla="*/ 5 w 215"/>
                <a:gd name="T15" fmla="*/ 196 h 229"/>
                <a:gd name="T16" fmla="*/ 11 w 215"/>
                <a:gd name="T17" fmla="*/ 206 h 229"/>
                <a:gd name="T18" fmla="*/ 19 w 215"/>
                <a:gd name="T19" fmla="*/ 215 h 229"/>
                <a:gd name="T20" fmla="*/ 30 w 215"/>
                <a:gd name="T21" fmla="*/ 221 h 229"/>
                <a:gd name="T22" fmla="*/ 40 w 215"/>
                <a:gd name="T23" fmla="*/ 225 h 229"/>
                <a:gd name="T24" fmla="*/ 51 w 215"/>
                <a:gd name="T25" fmla="*/ 229 h 229"/>
                <a:gd name="T26" fmla="*/ 63 w 215"/>
                <a:gd name="T27" fmla="*/ 229 h 229"/>
                <a:gd name="T28" fmla="*/ 73 w 215"/>
                <a:gd name="T29" fmla="*/ 227 h 229"/>
                <a:gd name="T30" fmla="*/ 84 w 215"/>
                <a:gd name="T31" fmla="*/ 221 h 229"/>
                <a:gd name="T32" fmla="*/ 94 w 215"/>
                <a:gd name="T33" fmla="*/ 215 h 229"/>
                <a:gd name="T34" fmla="*/ 101 w 215"/>
                <a:gd name="T35" fmla="*/ 208 h 229"/>
                <a:gd name="T36" fmla="*/ 130 w 215"/>
                <a:gd name="T37" fmla="*/ 173 h 229"/>
                <a:gd name="T38" fmla="*/ 215 w 215"/>
                <a:gd name="T39" fmla="*/ 110 h 229"/>
                <a:gd name="T40" fmla="*/ 99 w 215"/>
                <a:gd name="T41" fmla="*/ 0 h 229"/>
                <a:gd name="T42" fmla="*/ 44 w 215"/>
                <a:gd name="T43" fmla="*/ 98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5"/>
                <a:gd name="T67" fmla="*/ 0 h 229"/>
                <a:gd name="T68" fmla="*/ 215 w 215"/>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5" h="229">
                  <a:moveTo>
                    <a:pt x="44" y="98"/>
                  </a:moveTo>
                  <a:lnTo>
                    <a:pt x="13" y="133"/>
                  </a:lnTo>
                  <a:lnTo>
                    <a:pt x="7" y="142"/>
                  </a:lnTo>
                  <a:lnTo>
                    <a:pt x="2" y="152"/>
                  </a:lnTo>
                  <a:lnTo>
                    <a:pt x="0" y="163"/>
                  </a:lnTo>
                  <a:lnTo>
                    <a:pt x="0" y="175"/>
                  </a:lnTo>
                  <a:lnTo>
                    <a:pt x="2" y="186"/>
                  </a:lnTo>
                  <a:lnTo>
                    <a:pt x="5" y="196"/>
                  </a:lnTo>
                  <a:lnTo>
                    <a:pt x="11" y="206"/>
                  </a:lnTo>
                  <a:lnTo>
                    <a:pt x="19" y="215"/>
                  </a:lnTo>
                  <a:lnTo>
                    <a:pt x="30" y="221"/>
                  </a:lnTo>
                  <a:lnTo>
                    <a:pt x="40" y="225"/>
                  </a:lnTo>
                  <a:lnTo>
                    <a:pt x="51" y="229"/>
                  </a:lnTo>
                  <a:lnTo>
                    <a:pt x="63" y="229"/>
                  </a:lnTo>
                  <a:lnTo>
                    <a:pt x="73" y="227"/>
                  </a:lnTo>
                  <a:lnTo>
                    <a:pt x="84" y="221"/>
                  </a:lnTo>
                  <a:lnTo>
                    <a:pt x="94" y="215"/>
                  </a:lnTo>
                  <a:lnTo>
                    <a:pt x="101" y="208"/>
                  </a:lnTo>
                  <a:lnTo>
                    <a:pt x="130" y="173"/>
                  </a:lnTo>
                  <a:lnTo>
                    <a:pt x="215" y="110"/>
                  </a:lnTo>
                  <a:lnTo>
                    <a:pt x="99" y="0"/>
                  </a:lnTo>
                  <a:lnTo>
                    <a:pt x="44" y="9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2" name="Freeform 298"/>
            <p:cNvSpPr>
              <a:spLocks/>
            </p:cNvSpPr>
            <p:nvPr/>
          </p:nvSpPr>
          <p:spPr bwMode="auto">
            <a:xfrm>
              <a:off x="4645" y="1676"/>
              <a:ext cx="37" cy="39"/>
            </a:xfrm>
            <a:custGeom>
              <a:avLst/>
              <a:gdLst>
                <a:gd name="T0" fmla="*/ 8 w 37"/>
                <a:gd name="T1" fmla="*/ 39 h 39"/>
                <a:gd name="T2" fmla="*/ 37 w 37"/>
                <a:gd name="T3" fmla="*/ 4 h 39"/>
                <a:gd name="T4" fmla="*/ 31 w 37"/>
                <a:gd name="T5" fmla="*/ 0 h 39"/>
                <a:gd name="T6" fmla="*/ 0 w 37"/>
                <a:gd name="T7" fmla="*/ 35 h 39"/>
                <a:gd name="T8" fmla="*/ 8 w 37"/>
                <a:gd name="T9" fmla="*/ 39 h 39"/>
                <a:gd name="T10" fmla="*/ 0 60000 65536"/>
                <a:gd name="T11" fmla="*/ 0 60000 65536"/>
                <a:gd name="T12" fmla="*/ 0 60000 65536"/>
                <a:gd name="T13" fmla="*/ 0 60000 65536"/>
                <a:gd name="T14" fmla="*/ 0 60000 65536"/>
                <a:gd name="T15" fmla="*/ 0 w 37"/>
                <a:gd name="T16" fmla="*/ 0 h 39"/>
                <a:gd name="T17" fmla="*/ 37 w 37"/>
                <a:gd name="T18" fmla="*/ 39 h 39"/>
              </a:gdLst>
              <a:ahLst/>
              <a:cxnLst>
                <a:cxn ang="T10">
                  <a:pos x="T0" y="T1"/>
                </a:cxn>
                <a:cxn ang="T11">
                  <a:pos x="T2" y="T3"/>
                </a:cxn>
                <a:cxn ang="T12">
                  <a:pos x="T4" y="T5"/>
                </a:cxn>
                <a:cxn ang="T13">
                  <a:pos x="T6" y="T7"/>
                </a:cxn>
                <a:cxn ang="T14">
                  <a:pos x="T8" y="T9"/>
                </a:cxn>
              </a:cxnLst>
              <a:rect l="T15" t="T16" r="T17" b="T18"/>
              <a:pathLst>
                <a:path w="37" h="39">
                  <a:moveTo>
                    <a:pt x="8" y="39"/>
                  </a:moveTo>
                  <a:lnTo>
                    <a:pt x="37" y="4"/>
                  </a:lnTo>
                  <a:lnTo>
                    <a:pt x="31" y="0"/>
                  </a:lnTo>
                  <a:lnTo>
                    <a:pt x="0" y="35"/>
                  </a:lnTo>
                  <a:lnTo>
                    <a:pt x="8"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3" name="Freeform 299"/>
            <p:cNvSpPr>
              <a:spLocks/>
            </p:cNvSpPr>
            <p:nvPr/>
          </p:nvSpPr>
          <p:spPr bwMode="auto">
            <a:xfrm>
              <a:off x="4632" y="1711"/>
              <a:ext cx="27" cy="86"/>
            </a:xfrm>
            <a:custGeom>
              <a:avLst/>
              <a:gdLst>
                <a:gd name="T0" fmla="*/ 27 w 27"/>
                <a:gd name="T1" fmla="*/ 80 h 86"/>
                <a:gd name="T2" fmla="*/ 19 w 27"/>
                <a:gd name="T3" fmla="*/ 73 h 86"/>
                <a:gd name="T4" fmla="*/ 13 w 27"/>
                <a:gd name="T5" fmla="*/ 63 h 86"/>
                <a:gd name="T6" fmla="*/ 9 w 27"/>
                <a:gd name="T7" fmla="*/ 54 h 86"/>
                <a:gd name="T8" fmla="*/ 7 w 27"/>
                <a:gd name="T9" fmla="*/ 44 h 86"/>
                <a:gd name="T10" fmla="*/ 7 w 27"/>
                <a:gd name="T11" fmla="*/ 32 h 86"/>
                <a:gd name="T12" fmla="*/ 9 w 27"/>
                <a:gd name="T13" fmla="*/ 23 h 86"/>
                <a:gd name="T14" fmla="*/ 13 w 27"/>
                <a:gd name="T15" fmla="*/ 13 h 86"/>
                <a:gd name="T16" fmla="*/ 21 w 27"/>
                <a:gd name="T17" fmla="*/ 4 h 86"/>
                <a:gd name="T18" fmla="*/ 13 w 27"/>
                <a:gd name="T19" fmla="*/ 0 h 86"/>
                <a:gd name="T20" fmla="*/ 7 w 27"/>
                <a:gd name="T21" fmla="*/ 9 h 86"/>
                <a:gd name="T22" fmla="*/ 2 w 27"/>
                <a:gd name="T23" fmla="*/ 21 h 86"/>
                <a:gd name="T24" fmla="*/ 0 w 27"/>
                <a:gd name="T25" fmla="*/ 32 h 86"/>
                <a:gd name="T26" fmla="*/ 0 w 27"/>
                <a:gd name="T27" fmla="*/ 44 h 86"/>
                <a:gd name="T28" fmla="*/ 2 w 27"/>
                <a:gd name="T29" fmla="*/ 55 h 86"/>
                <a:gd name="T30" fmla="*/ 6 w 27"/>
                <a:gd name="T31" fmla="*/ 67 h 86"/>
                <a:gd name="T32" fmla="*/ 11 w 27"/>
                <a:gd name="T33" fmla="*/ 77 h 86"/>
                <a:gd name="T34" fmla="*/ 21 w 27"/>
                <a:gd name="T35" fmla="*/ 86 h 86"/>
                <a:gd name="T36" fmla="*/ 27 w 27"/>
                <a:gd name="T37" fmla="*/ 80 h 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86"/>
                <a:gd name="T59" fmla="*/ 27 w 27"/>
                <a:gd name="T60" fmla="*/ 86 h 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86">
                  <a:moveTo>
                    <a:pt x="27" y="80"/>
                  </a:moveTo>
                  <a:lnTo>
                    <a:pt x="19" y="73"/>
                  </a:lnTo>
                  <a:lnTo>
                    <a:pt x="13" y="63"/>
                  </a:lnTo>
                  <a:lnTo>
                    <a:pt x="9" y="54"/>
                  </a:lnTo>
                  <a:lnTo>
                    <a:pt x="7" y="44"/>
                  </a:lnTo>
                  <a:lnTo>
                    <a:pt x="7" y="32"/>
                  </a:lnTo>
                  <a:lnTo>
                    <a:pt x="9" y="23"/>
                  </a:lnTo>
                  <a:lnTo>
                    <a:pt x="13" y="13"/>
                  </a:lnTo>
                  <a:lnTo>
                    <a:pt x="21" y="4"/>
                  </a:lnTo>
                  <a:lnTo>
                    <a:pt x="13" y="0"/>
                  </a:lnTo>
                  <a:lnTo>
                    <a:pt x="7" y="9"/>
                  </a:lnTo>
                  <a:lnTo>
                    <a:pt x="2" y="21"/>
                  </a:lnTo>
                  <a:lnTo>
                    <a:pt x="0" y="32"/>
                  </a:lnTo>
                  <a:lnTo>
                    <a:pt x="0" y="44"/>
                  </a:lnTo>
                  <a:lnTo>
                    <a:pt x="2" y="55"/>
                  </a:lnTo>
                  <a:lnTo>
                    <a:pt x="6" y="67"/>
                  </a:lnTo>
                  <a:lnTo>
                    <a:pt x="11" y="77"/>
                  </a:lnTo>
                  <a:lnTo>
                    <a:pt x="21" y="86"/>
                  </a:lnTo>
                  <a:lnTo>
                    <a:pt x="27"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4" name="Freeform 300"/>
            <p:cNvSpPr>
              <a:spLocks/>
            </p:cNvSpPr>
            <p:nvPr/>
          </p:nvSpPr>
          <p:spPr bwMode="auto">
            <a:xfrm>
              <a:off x="4653" y="1791"/>
              <a:ext cx="6" cy="6"/>
            </a:xfrm>
            <a:custGeom>
              <a:avLst/>
              <a:gdLst>
                <a:gd name="T0" fmla="*/ 6 w 6"/>
                <a:gd name="T1" fmla="*/ 0 h 6"/>
                <a:gd name="T2" fmla="*/ 2 w 6"/>
                <a:gd name="T3" fmla="*/ 4 h 6"/>
                <a:gd name="T4" fmla="*/ 0 w 6"/>
                <a:gd name="T5" fmla="*/ 6 h 6"/>
                <a:gd name="T6" fmla="*/ 6 w 6"/>
                <a:gd name="T7" fmla="*/ 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6" y="0"/>
                  </a:moveTo>
                  <a:lnTo>
                    <a:pt x="2" y="4"/>
                  </a:lnTo>
                  <a:lnTo>
                    <a:pt x="0" y="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5" name="Freeform 301"/>
            <p:cNvSpPr>
              <a:spLocks/>
            </p:cNvSpPr>
            <p:nvPr/>
          </p:nvSpPr>
          <p:spPr bwMode="auto">
            <a:xfrm>
              <a:off x="4653" y="1784"/>
              <a:ext cx="88" cy="28"/>
            </a:xfrm>
            <a:custGeom>
              <a:avLst/>
              <a:gdLst>
                <a:gd name="T0" fmla="*/ 81 w 88"/>
                <a:gd name="T1" fmla="*/ 0 h 28"/>
                <a:gd name="T2" fmla="*/ 73 w 88"/>
                <a:gd name="T3" fmla="*/ 7 h 28"/>
                <a:gd name="T4" fmla="*/ 65 w 88"/>
                <a:gd name="T5" fmla="*/ 15 h 28"/>
                <a:gd name="T6" fmla="*/ 56 w 88"/>
                <a:gd name="T7" fmla="*/ 19 h 28"/>
                <a:gd name="T8" fmla="*/ 46 w 88"/>
                <a:gd name="T9" fmla="*/ 21 h 28"/>
                <a:gd name="T10" fmla="*/ 34 w 88"/>
                <a:gd name="T11" fmla="*/ 19 h 28"/>
                <a:gd name="T12" fmla="*/ 25 w 88"/>
                <a:gd name="T13" fmla="*/ 17 h 28"/>
                <a:gd name="T14" fmla="*/ 15 w 88"/>
                <a:gd name="T15" fmla="*/ 13 h 28"/>
                <a:gd name="T16" fmla="*/ 6 w 88"/>
                <a:gd name="T17" fmla="*/ 7 h 28"/>
                <a:gd name="T18" fmla="*/ 0 w 88"/>
                <a:gd name="T19" fmla="*/ 13 h 28"/>
                <a:gd name="T20" fmla="*/ 11 w 88"/>
                <a:gd name="T21" fmla="*/ 21 h 28"/>
                <a:gd name="T22" fmla="*/ 23 w 88"/>
                <a:gd name="T23" fmla="*/ 25 h 28"/>
                <a:gd name="T24" fmla="*/ 34 w 88"/>
                <a:gd name="T25" fmla="*/ 28 h 28"/>
                <a:gd name="T26" fmla="*/ 46 w 88"/>
                <a:gd name="T27" fmla="*/ 28 h 28"/>
                <a:gd name="T28" fmla="*/ 58 w 88"/>
                <a:gd name="T29" fmla="*/ 27 h 28"/>
                <a:gd name="T30" fmla="*/ 69 w 88"/>
                <a:gd name="T31" fmla="*/ 21 h 28"/>
                <a:gd name="T32" fmla="*/ 79 w 88"/>
                <a:gd name="T33" fmla="*/ 15 h 28"/>
                <a:gd name="T34" fmla="*/ 88 w 88"/>
                <a:gd name="T35" fmla="*/ 5 h 28"/>
                <a:gd name="T36" fmla="*/ 81 w 8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28"/>
                <a:gd name="T59" fmla="*/ 88 w 88"/>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28">
                  <a:moveTo>
                    <a:pt x="81" y="0"/>
                  </a:moveTo>
                  <a:lnTo>
                    <a:pt x="73" y="7"/>
                  </a:lnTo>
                  <a:lnTo>
                    <a:pt x="65" y="15"/>
                  </a:lnTo>
                  <a:lnTo>
                    <a:pt x="56" y="19"/>
                  </a:lnTo>
                  <a:lnTo>
                    <a:pt x="46" y="21"/>
                  </a:lnTo>
                  <a:lnTo>
                    <a:pt x="34" y="19"/>
                  </a:lnTo>
                  <a:lnTo>
                    <a:pt x="25" y="17"/>
                  </a:lnTo>
                  <a:lnTo>
                    <a:pt x="15" y="13"/>
                  </a:lnTo>
                  <a:lnTo>
                    <a:pt x="6" y="7"/>
                  </a:lnTo>
                  <a:lnTo>
                    <a:pt x="0" y="13"/>
                  </a:lnTo>
                  <a:lnTo>
                    <a:pt x="11" y="21"/>
                  </a:lnTo>
                  <a:lnTo>
                    <a:pt x="23" y="25"/>
                  </a:lnTo>
                  <a:lnTo>
                    <a:pt x="34" y="28"/>
                  </a:lnTo>
                  <a:lnTo>
                    <a:pt x="46" y="28"/>
                  </a:lnTo>
                  <a:lnTo>
                    <a:pt x="58" y="27"/>
                  </a:lnTo>
                  <a:lnTo>
                    <a:pt x="69" y="21"/>
                  </a:lnTo>
                  <a:lnTo>
                    <a:pt x="79" y="15"/>
                  </a:lnTo>
                  <a:lnTo>
                    <a:pt x="88" y="5"/>
                  </a:lnTo>
                  <a:lnTo>
                    <a:pt x="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6" name="Freeform 302"/>
            <p:cNvSpPr>
              <a:spLocks/>
            </p:cNvSpPr>
            <p:nvPr/>
          </p:nvSpPr>
          <p:spPr bwMode="auto">
            <a:xfrm>
              <a:off x="4734" y="1749"/>
              <a:ext cx="36" cy="40"/>
            </a:xfrm>
            <a:custGeom>
              <a:avLst/>
              <a:gdLst>
                <a:gd name="T0" fmla="*/ 30 w 36"/>
                <a:gd name="T1" fmla="*/ 0 h 40"/>
                <a:gd name="T2" fmla="*/ 0 w 36"/>
                <a:gd name="T3" fmla="*/ 35 h 40"/>
                <a:gd name="T4" fmla="*/ 7 w 36"/>
                <a:gd name="T5" fmla="*/ 40 h 40"/>
                <a:gd name="T6" fmla="*/ 36 w 36"/>
                <a:gd name="T7" fmla="*/ 6 h 40"/>
                <a:gd name="T8" fmla="*/ 36 w 36"/>
                <a:gd name="T9" fmla="*/ 8 h 40"/>
                <a:gd name="T10" fmla="*/ 30 w 36"/>
                <a:gd name="T11" fmla="*/ 0 h 40"/>
                <a:gd name="T12" fmla="*/ 0 60000 65536"/>
                <a:gd name="T13" fmla="*/ 0 60000 65536"/>
                <a:gd name="T14" fmla="*/ 0 60000 65536"/>
                <a:gd name="T15" fmla="*/ 0 60000 65536"/>
                <a:gd name="T16" fmla="*/ 0 60000 65536"/>
                <a:gd name="T17" fmla="*/ 0 60000 65536"/>
                <a:gd name="T18" fmla="*/ 0 w 36"/>
                <a:gd name="T19" fmla="*/ 0 h 40"/>
                <a:gd name="T20" fmla="*/ 36 w 36"/>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6" h="40">
                  <a:moveTo>
                    <a:pt x="30" y="0"/>
                  </a:moveTo>
                  <a:lnTo>
                    <a:pt x="0" y="35"/>
                  </a:lnTo>
                  <a:lnTo>
                    <a:pt x="7" y="40"/>
                  </a:lnTo>
                  <a:lnTo>
                    <a:pt x="36" y="6"/>
                  </a:lnTo>
                  <a:lnTo>
                    <a:pt x="36" y="8"/>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7" name="Freeform 303"/>
            <p:cNvSpPr>
              <a:spLocks/>
            </p:cNvSpPr>
            <p:nvPr/>
          </p:nvSpPr>
          <p:spPr bwMode="auto">
            <a:xfrm>
              <a:off x="4764" y="1686"/>
              <a:ext cx="92" cy="71"/>
            </a:xfrm>
            <a:custGeom>
              <a:avLst/>
              <a:gdLst>
                <a:gd name="T0" fmla="*/ 83 w 92"/>
                <a:gd name="T1" fmla="*/ 6 h 71"/>
                <a:gd name="T2" fmla="*/ 83 w 92"/>
                <a:gd name="T3" fmla="*/ 0 h 71"/>
                <a:gd name="T4" fmla="*/ 0 w 92"/>
                <a:gd name="T5" fmla="*/ 63 h 71"/>
                <a:gd name="T6" fmla="*/ 6 w 92"/>
                <a:gd name="T7" fmla="*/ 71 h 71"/>
                <a:gd name="T8" fmla="*/ 89 w 92"/>
                <a:gd name="T9" fmla="*/ 8 h 71"/>
                <a:gd name="T10" fmla="*/ 89 w 92"/>
                <a:gd name="T11" fmla="*/ 0 h 71"/>
                <a:gd name="T12" fmla="*/ 89 w 92"/>
                <a:gd name="T13" fmla="*/ 8 h 71"/>
                <a:gd name="T14" fmla="*/ 92 w 92"/>
                <a:gd name="T15" fmla="*/ 4 h 71"/>
                <a:gd name="T16" fmla="*/ 89 w 92"/>
                <a:gd name="T17" fmla="*/ 0 h 71"/>
                <a:gd name="T18" fmla="*/ 83 w 92"/>
                <a:gd name="T19" fmla="*/ 6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2"/>
                <a:gd name="T31" fmla="*/ 0 h 71"/>
                <a:gd name="T32" fmla="*/ 92 w 92"/>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2" h="71">
                  <a:moveTo>
                    <a:pt x="83" y="6"/>
                  </a:moveTo>
                  <a:lnTo>
                    <a:pt x="83" y="0"/>
                  </a:lnTo>
                  <a:lnTo>
                    <a:pt x="0" y="63"/>
                  </a:lnTo>
                  <a:lnTo>
                    <a:pt x="6" y="71"/>
                  </a:lnTo>
                  <a:lnTo>
                    <a:pt x="89" y="8"/>
                  </a:lnTo>
                  <a:lnTo>
                    <a:pt x="89" y="0"/>
                  </a:lnTo>
                  <a:lnTo>
                    <a:pt x="89" y="8"/>
                  </a:lnTo>
                  <a:lnTo>
                    <a:pt x="92" y="4"/>
                  </a:lnTo>
                  <a:lnTo>
                    <a:pt x="89" y="0"/>
                  </a:lnTo>
                  <a:lnTo>
                    <a:pt x="8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8" name="Freeform 304"/>
            <p:cNvSpPr>
              <a:spLocks/>
            </p:cNvSpPr>
            <p:nvPr/>
          </p:nvSpPr>
          <p:spPr bwMode="auto">
            <a:xfrm>
              <a:off x="4732" y="1575"/>
              <a:ext cx="121" cy="117"/>
            </a:xfrm>
            <a:custGeom>
              <a:avLst/>
              <a:gdLst>
                <a:gd name="T0" fmla="*/ 7 w 121"/>
                <a:gd name="T1" fmla="*/ 7 h 117"/>
                <a:gd name="T2" fmla="*/ 2 w 121"/>
                <a:gd name="T3" fmla="*/ 7 h 117"/>
                <a:gd name="T4" fmla="*/ 115 w 121"/>
                <a:gd name="T5" fmla="*/ 117 h 117"/>
                <a:gd name="T6" fmla="*/ 121 w 121"/>
                <a:gd name="T7" fmla="*/ 111 h 117"/>
                <a:gd name="T8" fmla="*/ 7 w 121"/>
                <a:gd name="T9" fmla="*/ 1 h 117"/>
                <a:gd name="T10" fmla="*/ 0 w 121"/>
                <a:gd name="T11" fmla="*/ 3 h 117"/>
                <a:gd name="T12" fmla="*/ 7 w 121"/>
                <a:gd name="T13" fmla="*/ 1 h 117"/>
                <a:gd name="T14" fmla="*/ 3 w 121"/>
                <a:gd name="T15" fmla="*/ 0 h 117"/>
                <a:gd name="T16" fmla="*/ 0 w 121"/>
                <a:gd name="T17" fmla="*/ 3 h 117"/>
                <a:gd name="T18" fmla="*/ 7 w 121"/>
                <a:gd name="T19" fmla="*/ 7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17"/>
                <a:gd name="T32" fmla="*/ 121 w 121"/>
                <a:gd name="T33" fmla="*/ 117 h 1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17">
                  <a:moveTo>
                    <a:pt x="7" y="7"/>
                  </a:moveTo>
                  <a:lnTo>
                    <a:pt x="2" y="7"/>
                  </a:lnTo>
                  <a:lnTo>
                    <a:pt x="115" y="117"/>
                  </a:lnTo>
                  <a:lnTo>
                    <a:pt x="121" y="111"/>
                  </a:lnTo>
                  <a:lnTo>
                    <a:pt x="7" y="1"/>
                  </a:lnTo>
                  <a:lnTo>
                    <a:pt x="0" y="3"/>
                  </a:lnTo>
                  <a:lnTo>
                    <a:pt x="7" y="1"/>
                  </a:lnTo>
                  <a:lnTo>
                    <a:pt x="3" y="0"/>
                  </a:lnTo>
                  <a:lnTo>
                    <a:pt x="0" y="3"/>
                  </a:lnTo>
                  <a:lnTo>
                    <a:pt x="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69" name="Freeform 305"/>
            <p:cNvSpPr>
              <a:spLocks/>
            </p:cNvSpPr>
            <p:nvPr/>
          </p:nvSpPr>
          <p:spPr bwMode="auto">
            <a:xfrm>
              <a:off x="4676" y="1578"/>
              <a:ext cx="63" cy="102"/>
            </a:xfrm>
            <a:custGeom>
              <a:avLst/>
              <a:gdLst>
                <a:gd name="T0" fmla="*/ 6 w 63"/>
                <a:gd name="T1" fmla="*/ 102 h 102"/>
                <a:gd name="T2" fmla="*/ 63 w 63"/>
                <a:gd name="T3" fmla="*/ 4 h 102"/>
                <a:gd name="T4" fmla="*/ 56 w 63"/>
                <a:gd name="T5" fmla="*/ 0 h 102"/>
                <a:gd name="T6" fmla="*/ 0 w 63"/>
                <a:gd name="T7" fmla="*/ 98 h 102"/>
                <a:gd name="T8" fmla="*/ 6 w 63"/>
                <a:gd name="T9" fmla="*/ 102 h 102"/>
                <a:gd name="T10" fmla="*/ 0 60000 65536"/>
                <a:gd name="T11" fmla="*/ 0 60000 65536"/>
                <a:gd name="T12" fmla="*/ 0 60000 65536"/>
                <a:gd name="T13" fmla="*/ 0 60000 65536"/>
                <a:gd name="T14" fmla="*/ 0 60000 65536"/>
                <a:gd name="T15" fmla="*/ 0 w 63"/>
                <a:gd name="T16" fmla="*/ 0 h 102"/>
                <a:gd name="T17" fmla="*/ 63 w 63"/>
                <a:gd name="T18" fmla="*/ 102 h 102"/>
              </a:gdLst>
              <a:ahLst/>
              <a:cxnLst>
                <a:cxn ang="T10">
                  <a:pos x="T0" y="T1"/>
                </a:cxn>
                <a:cxn ang="T11">
                  <a:pos x="T2" y="T3"/>
                </a:cxn>
                <a:cxn ang="T12">
                  <a:pos x="T4" y="T5"/>
                </a:cxn>
                <a:cxn ang="T13">
                  <a:pos x="T6" y="T7"/>
                </a:cxn>
                <a:cxn ang="T14">
                  <a:pos x="T8" y="T9"/>
                </a:cxn>
              </a:cxnLst>
              <a:rect l="T15" t="T16" r="T17" b="T18"/>
              <a:pathLst>
                <a:path w="63" h="102">
                  <a:moveTo>
                    <a:pt x="6" y="102"/>
                  </a:moveTo>
                  <a:lnTo>
                    <a:pt x="63" y="4"/>
                  </a:lnTo>
                  <a:lnTo>
                    <a:pt x="56" y="0"/>
                  </a:lnTo>
                  <a:lnTo>
                    <a:pt x="0" y="98"/>
                  </a:lnTo>
                  <a:lnTo>
                    <a:pt x="6"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0" name="Freeform 318"/>
            <p:cNvSpPr>
              <a:spLocks/>
            </p:cNvSpPr>
            <p:nvPr/>
          </p:nvSpPr>
          <p:spPr bwMode="auto">
            <a:xfrm>
              <a:off x="5485" y="1433"/>
              <a:ext cx="61" cy="44"/>
            </a:xfrm>
            <a:custGeom>
              <a:avLst/>
              <a:gdLst>
                <a:gd name="T0" fmla="*/ 61 w 61"/>
                <a:gd name="T1" fmla="*/ 9 h 44"/>
                <a:gd name="T2" fmla="*/ 40 w 61"/>
                <a:gd name="T3" fmla="*/ 26 h 44"/>
                <a:gd name="T4" fmla="*/ 23 w 61"/>
                <a:gd name="T5" fmla="*/ 34 h 44"/>
                <a:gd name="T6" fmla="*/ 7 w 61"/>
                <a:gd name="T7" fmla="*/ 44 h 44"/>
                <a:gd name="T8" fmla="*/ 0 w 61"/>
                <a:gd name="T9" fmla="*/ 32 h 44"/>
                <a:gd name="T10" fmla="*/ 17 w 61"/>
                <a:gd name="T11" fmla="*/ 23 h 44"/>
                <a:gd name="T12" fmla="*/ 30 w 61"/>
                <a:gd name="T13" fmla="*/ 11 h 44"/>
                <a:gd name="T14" fmla="*/ 53 w 61"/>
                <a:gd name="T15" fmla="*/ 0 h 44"/>
                <a:gd name="T16" fmla="*/ 61 w 61"/>
                <a:gd name="T17" fmla="*/ 9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44"/>
                <a:gd name="T29" fmla="*/ 61 w 61"/>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44">
                  <a:moveTo>
                    <a:pt x="61" y="9"/>
                  </a:moveTo>
                  <a:lnTo>
                    <a:pt x="40" y="26"/>
                  </a:lnTo>
                  <a:lnTo>
                    <a:pt x="23" y="34"/>
                  </a:lnTo>
                  <a:lnTo>
                    <a:pt x="7" y="44"/>
                  </a:lnTo>
                  <a:lnTo>
                    <a:pt x="0" y="32"/>
                  </a:lnTo>
                  <a:lnTo>
                    <a:pt x="17" y="23"/>
                  </a:lnTo>
                  <a:lnTo>
                    <a:pt x="30" y="11"/>
                  </a:lnTo>
                  <a:lnTo>
                    <a:pt x="53" y="0"/>
                  </a:lnTo>
                  <a:lnTo>
                    <a:pt x="6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1" name="Freeform 319"/>
            <p:cNvSpPr>
              <a:spLocks/>
            </p:cNvSpPr>
            <p:nvPr/>
          </p:nvSpPr>
          <p:spPr bwMode="auto">
            <a:xfrm>
              <a:off x="5485" y="1433"/>
              <a:ext cx="61" cy="44"/>
            </a:xfrm>
            <a:custGeom>
              <a:avLst/>
              <a:gdLst>
                <a:gd name="T0" fmla="*/ 61 w 61"/>
                <a:gd name="T1" fmla="*/ 9 h 44"/>
                <a:gd name="T2" fmla="*/ 40 w 61"/>
                <a:gd name="T3" fmla="*/ 26 h 44"/>
                <a:gd name="T4" fmla="*/ 23 w 61"/>
                <a:gd name="T5" fmla="*/ 34 h 44"/>
                <a:gd name="T6" fmla="*/ 7 w 61"/>
                <a:gd name="T7" fmla="*/ 44 h 44"/>
                <a:gd name="T8" fmla="*/ 0 w 61"/>
                <a:gd name="T9" fmla="*/ 32 h 44"/>
                <a:gd name="T10" fmla="*/ 17 w 61"/>
                <a:gd name="T11" fmla="*/ 23 h 44"/>
                <a:gd name="T12" fmla="*/ 30 w 61"/>
                <a:gd name="T13" fmla="*/ 11 h 44"/>
                <a:gd name="T14" fmla="*/ 53 w 61"/>
                <a:gd name="T15" fmla="*/ 0 h 44"/>
                <a:gd name="T16" fmla="*/ 61 w 61"/>
                <a:gd name="T17" fmla="*/ 9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44"/>
                <a:gd name="T29" fmla="*/ 61 w 61"/>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44">
                  <a:moveTo>
                    <a:pt x="61" y="9"/>
                  </a:moveTo>
                  <a:lnTo>
                    <a:pt x="40" y="26"/>
                  </a:lnTo>
                  <a:lnTo>
                    <a:pt x="23" y="34"/>
                  </a:lnTo>
                  <a:lnTo>
                    <a:pt x="7" y="44"/>
                  </a:lnTo>
                  <a:lnTo>
                    <a:pt x="0" y="32"/>
                  </a:lnTo>
                  <a:lnTo>
                    <a:pt x="17" y="23"/>
                  </a:lnTo>
                  <a:lnTo>
                    <a:pt x="30" y="11"/>
                  </a:lnTo>
                  <a:lnTo>
                    <a:pt x="53" y="0"/>
                  </a:lnTo>
                  <a:lnTo>
                    <a:pt x="61" y="9"/>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572" name="Freeform 320"/>
            <p:cNvSpPr>
              <a:spLocks/>
            </p:cNvSpPr>
            <p:nvPr/>
          </p:nvSpPr>
          <p:spPr bwMode="auto">
            <a:xfrm>
              <a:off x="5342" y="1440"/>
              <a:ext cx="185" cy="131"/>
            </a:xfrm>
            <a:custGeom>
              <a:avLst/>
              <a:gdLst>
                <a:gd name="T0" fmla="*/ 185 w 185"/>
                <a:gd name="T1" fmla="*/ 21 h 131"/>
                <a:gd name="T2" fmla="*/ 14 w 185"/>
                <a:gd name="T3" fmla="*/ 131 h 131"/>
                <a:gd name="T4" fmla="*/ 0 w 185"/>
                <a:gd name="T5" fmla="*/ 108 h 131"/>
                <a:gd name="T6" fmla="*/ 171 w 185"/>
                <a:gd name="T7" fmla="*/ 0 h 131"/>
                <a:gd name="T8" fmla="*/ 185 w 185"/>
                <a:gd name="T9" fmla="*/ 21 h 131"/>
                <a:gd name="T10" fmla="*/ 0 60000 65536"/>
                <a:gd name="T11" fmla="*/ 0 60000 65536"/>
                <a:gd name="T12" fmla="*/ 0 60000 65536"/>
                <a:gd name="T13" fmla="*/ 0 60000 65536"/>
                <a:gd name="T14" fmla="*/ 0 60000 65536"/>
                <a:gd name="T15" fmla="*/ 0 w 185"/>
                <a:gd name="T16" fmla="*/ 0 h 131"/>
                <a:gd name="T17" fmla="*/ 185 w 185"/>
                <a:gd name="T18" fmla="*/ 131 h 131"/>
              </a:gdLst>
              <a:ahLst/>
              <a:cxnLst>
                <a:cxn ang="T10">
                  <a:pos x="T0" y="T1"/>
                </a:cxn>
                <a:cxn ang="T11">
                  <a:pos x="T2" y="T3"/>
                </a:cxn>
                <a:cxn ang="T12">
                  <a:pos x="T4" y="T5"/>
                </a:cxn>
                <a:cxn ang="T13">
                  <a:pos x="T6" y="T7"/>
                </a:cxn>
                <a:cxn ang="T14">
                  <a:pos x="T8" y="T9"/>
                </a:cxn>
              </a:cxnLst>
              <a:rect l="T15" t="T16" r="T17" b="T18"/>
              <a:pathLst>
                <a:path w="185" h="131">
                  <a:moveTo>
                    <a:pt x="185" y="21"/>
                  </a:moveTo>
                  <a:lnTo>
                    <a:pt x="14" y="131"/>
                  </a:lnTo>
                  <a:lnTo>
                    <a:pt x="0" y="108"/>
                  </a:lnTo>
                  <a:lnTo>
                    <a:pt x="171" y="0"/>
                  </a:lnTo>
                  <a:lnTo>
                    <a:pt x="185" y="2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3" name="Freeform 321"/>
            <p:cNvSpPr>
              <a:spLocks/>
            </p:cNvSpPr>
            <p:nvPr/>
          </p:nvSpPr>
          <p:spPr bwMode="auto">
            <a:xfrm>
              <a:off x="5342" y="1440"/>
              <a:ext cx="185" cy="131"/>
            </a:xfrm>
            <a:custGeom>
              <a:avLst/>
              <a:gdLst>
                <a:gd name="T0" fmla="*/ 185 w 185"/>
                <a:gd name="T1" fmla="*/ 21 h 131"/>
                <a:gd name="T2" fmla="*/ 14 w 185"/>
                <a:gd name="T3" fmla="*/ 131 h 131"/>
                <a:gd name="T4" fmla="*/ 0 w 185"/>
                <a:gd name="T5" fmla="*/ 108 h 131"/>
                <a:gd name="T6" fmla="*/ 171 w 185"/>
                <a:gd name="T7" fmla="*/ 0 h 131"/>
                <a:gd name="T8" fmla="*/ 185 w 185"/>
                <a:gd name="T9" fmla="*/ 21 h 131"/>
                <a:gd name="T10" fmla="*/ 0 60000 65536"/>
                <a:gd name="T11" fmla="*/ 0 60000 65536"/>
                <a:gd name="T12" fmla="*/ 0 60000 65536"/>
                <a:gd name="T13" fmla="*/ 0 60000 65536"/>
                <a:gd name="T14" fmla="*/ 0 60000 65536"/>
                <a:gd name="T15" fmla="*/ 0 w 185"/>
                <a:gd name="T16" fmla="*/ 0 h 131"/>
                <a:gd name="T17" fmla="*/ 185 w 185"/>
                <a:gd name="T18" fmla="*/ 131 h 131"/>
              </a:gdLst>
              <a:ahLst/>
              <a:cxnLst>
                <a:cxn ang="T10">
                  <a:pos x="T0" y="T1"/>
                </a:cxn>
                <a:cxn ang="T11">
                  <a:pos x="T2" y="T3"/>
                </a:cxn>
                <a:cxn ang="T12">
                  <a:pos x="T4" y="T5"/>
                </a:cxn>
                <a:cxn ang="T13">
                  <a:pos x="T6" y="T7"/>
                </a:cxn>
                <a:cxn ang="T14">
                  <a:pos x="T8" y="T9"/>
                </a:cxn>
              </a:cxnLst>
              <a:rect l="T15" t="T16" r="T17" b="T18"/>
              <a:pathLst>
                <a:path w="185" h="131">
                  <a:moveTo>
                    <a:pt x="185" y="21"/>
                  </a:moveTo>
                  <a:lnTo>
                    <a:pt x="14" y="131"/>
                  </a:lnTo>
                  <a:lnTo>
                    <a:pt x="0" y="108"/>
                  </a:lnTo>
                  <a:lnTo>
                    <a:pt x="171" y="0"/>
                  </a:lnTo>
                  <a:lnTo>
                    <a:pt x="185" y="21"/>
                  </a:lnTo>
                </a:path>
              </a:pathLst>
            </a:custGeom>
            <a:solidFill>
              <a:srgbClr val="FFC000"/>
            </a:solidFill>
            <a:ln w="6350">
              <a:solidFill>
                <a:srgbClr val="000000"/>
              </a:solidFill>
              <a:prstDash val="solid"/>
              <a:round/>
              <a:headEnd/>
              <a:tailEnd/>
            </a:ln>
          </p:spPr>
          <p:txBody>
            <a:bodyPr/>
            <a:lstStyle/>
            <a:p>
              <a:pPr defTabSz="685800">
                <a:defRPr/>
              </a:pPr>
              <a:endParaRPr lang="it-IT" sz="1350">
                <a:solidFill>
                  <a:prstClr val="black"/>
                </a:solidFill>
                <a:latin typeface="Calibri" panose="020F0502020204030204"/>
              </a:endParaRPr>
            </a:p>
          </p:txBody>
        </p:sp>
        <p:sp>
          <p:nvSpPr>
            <p:cNvPr id="574" name="Freeform 322"/>
            <p:cNvSpPr>
              <a:spLocks/>
            </p:cNvSpPr>
            <p:nvPr/>
          </p:nvSpPr>
          <p:spPr bwMode="auto">
            <a:xfrm>
              <a:off x="5170" y="1527"/>
              <a:ext cx="201" cy="165"/>
            </a:xfrm>
            <a:custGeom>
              <a:avLst/>
              <a:gdLst>
                <a:gd name="T0" fmla="*/ 197 w 201"/>
                <a:gd name="T1" fmla="*/ 67 h 165"/>
                <a:gd name="T2" fmla="*/ 46 w 201"/>
                <a:gd name="T3" fmla="*/ 163 h 165"/>
                <a:gd name="T4" fmla="*/ 44 w 201"/>
                <a:gd name="T5" fmla="*/ 165 h 165"/>
                <a:gd name="T6" fmla="*/ 40 w 201"/>
                <a:gd name="T7" fmla="*/ 165 h 165"/>
                <a:gd name="T8" fmla="*/ 38 w 201"/>
                <a:gd name="T9" fmla="*/ 165 h 165"/>
                <a:gd name="T10" fmla="*/ 36 w 201"/>
                <a:gd name="T11" fmla="*/ 165 h 165"/>
                <a:gd name="T12" fmla="*/ 34 w 201"/>
                <a:gd name="T13" fmla="*/ 163 h 165"/>
                <a:gd name="T14" fmla="*/ 32 w 201"/>
                <a:gd name="T15" fmla="*/ 163 h 165"/>
                <a:gd name="T16" fmla="*/ 30 w 201"/>
                <a:gd name="T17" fmla="*/ 161 h 165"/>
                <a:gd name="T18" fmla="*/ 28 w 201"/>
                <a:gd name="T19" fmla="*/ 159 h 165"/>
                <a:gd name="T20" fmla="*/ 0 w 201"/>
                <a:gd name="T21" fmla="*/ 115 h 165"/>
                <a:gd name="T22" fmla="*/ 0 w 201"/>
                <a:gd name="T23" fmla="*/ 113 h 165"/>
                <a:gd name="T24" fmla="*/ 0 w 201"/>
                <a:gd name="T25" fmla="*/ 111 h 165"/>
                <a:gd name="T26" fmla="*/ 0 w 201"/>
                <a:gd name="T27" fmla="*/ 109 h 165"/>
                <a:gd name="T28" fmla="*/ 0 w 201"/>
                <a:gd name="T29" fmla="*/ 105 h 165"/>
                <a:gd name="T30" fmla="*/ 0 w 201"/>
                <a:gd name="T31" fmla="*/ 103 h 165"/>
                <a:gd name="T32" fmla="*/ 1 w 201"/>
                <a:gd name="T33" fmla="*/ 101 h 165"/>
                <a:gd name="T34" fmla="*/ 1 w 201"/>
                <a:gd name="T35" fmla="*/ 99 h 165"/>
                <a:gd name="T36" fmla="*/ 3 w 201"/>
                <a:gd name="T37" fmla="*/ 97 h 165"/>
                <a:gd name="T38" fmla="*/ 155 w 201"/>
                <a:gd name="T39" fmla="*/ 1 h 165"/>
                <a:gd name="T40" fmla="*/ 157 w 201"/>
                <a:gd name="T41" fmla="*/ 1 h 165"/>
                <a:gd name="T42" fmla="*/ 161 w 201"/>
                <a:gd name="T43" fmla="*/ 1 h 165"/>
                <a:gd name="T44" fmla="*/ 163 w 201"/>
                <a:gd name="T45" fmla="*/ 0 h 165"/>
                <a:gd name="T46" fmla="*/ 165 w 201"/>
                <a:gd name="T47" fmla="*/ 1 h 165"/>
                <a:gd name="T48" fmla="*/ 167 w 201"/>
                <a:gd name="T49" fmla="*/ 1 h 165"/>
                <a:gd name="T50" fmla="*/ 169 w 201"/>
                <a:gd name="T51" fmla="*/ 3 h 165"/>
                <a:gd name="T52" fmla="*/ 170 w 201"/>
                <a:gd name="T53" fmla="*/ 3 h 165"/>
                <a:gd name="T54" fmla="*/ 172 w 201"/>
                <a:gd name="T55" fmla="*/ 5 h 165"/>
                <a:gd name="T56" fmla="*/ 199 w 201"/>
                <a:gd name="T57" fmla="*/ 49 h 165"/>
                <a:gd name="T58" fmla="*/ 201 w 201"/>
                <a:gd name="T59" fmla="*/ 51 h 165"/>
                <a:gd name="T60" fmla="*/ 201 w 201"/>
                <a:gd name="T61" fmla="*/ 55 h 165"/>
                <a:gd name="T62" fmla="*/ 201 w 201"/>
                <a:gd name="T63" fmla="*/ 57 h 165"/>
                <a:gd name="T64" fmla="*/ 201 w 201"/>
                <a:gd name="T65" fmla="*/ 59 h 165"/>
                <a:gd name="T66" fmla="*/ 201 w 201"/>
                <a:gd name="T67" fmla="*/ 61 h 165"/>
                <a:gd name="T68" fmla="*/ 199 w 201"/>
                <a:gd name="T69" fmla="*/ 63 h 165"/>
                <a:gd name="T70" fmla="*/ 199 w 201"/>
                <a:gd name="T71" fmla="*/ 65 h 165"/>
                <a:gd name="T72" fmla="*/ 197 w 201"/>
                <a:gd name="T73" fmla="*/ 67 h 1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1"/>
                <a:gd name="T112" fmla="*/ 0 h 165"/>
                <a:gd name="T113" fmla="*/ 201 w 201"/>
                <a:gd name="T114" fmla="*/ 165 h 1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1" h="165">
                  <a:moveTo>
                    <a:pt x="197" y="67"/>
                  </a:moveTo>
                  <a:lnTo>
                    <a:pt x="46" y="163"/>
                  </a:lnTo>
                  <a:lnTo>
                    <a:pt x="44" y="165"/>
                  </a:lnTo>
                  <a:lnTo>
                    <a:pt x="40" y="165"/>
                  </a:lnTo>
                  <a:lnTo>
                    <a:pt x="38" y="165"/>
                  </a:lnTo>
                  <a:lnTo>
                    <a:pt x="36" y="165"/>
                  </a:lnTo>
                  <a:lnTo>
                    <a:pt x="34" y="163"/>
                  </a:lnTo>
                  <a:lnTo>
                    <a:pt x="32" y="163"/>
                  </a:lnTo>
                  <a:lnTo>
                    <a:pt x="30" y="161"/>
                  </a:lnTo>
                  <a:lnTo>
                    <a:pt x="28" y="159"/>
                  </a:lnTo>
                  <a:lnTo>
                    <a:pt x="0" y="115"/>
                  </a:lnTo>
                  <a:lnTo>
                    <a:pt x="0" y="113"/>
                  </a:lnTo>
                  <a:lnTo>
                    <a:pt x="0" y="111"/>
                  </a:lnTo>
                  <a:lnTo>
                    <a:pt x="0" y="109"/>
                  </a:lnTo>
                  <a:lnTo>
                    <a:pt x="0" y="105"/>
                  </a:lnTo>
                  <a:lnTo>
                    <a:pt x="0" y="103"/>
                  </a:lnTo>
                  <a:lnTo>
                    <a:pt x="1" y="101"/>
                  </a:lnTo>
                  <a:lnTo>
                    <a:pt x="1" y="99"/>
                  </a:lnTo>
                  <a:lnTo>
                    <a:pt x="3" y="97"/>
                  </a:lnTo>
                  <a:lnTo>
                    <a:pt x="155" y="1"/>
                  </a:lnTo>
                  <a:lnTo>
                    <a:pt x="157" y="1"/>
                  </a:lnTo>
                  <a:lnTo>
                    <a:pt x="161" y="1"/>
                  </a:lnTo>
                  <a:lnTo>
                    <a:pt x="163" y="0"/>
                  </a:lnTo>
                  <a:lnTo>
                    <a:pt x="165" y="1"/>
                  </a:lnTo>
                  <a:lnTo>
                    <a:pt x="167" y="1"/>
                  </a:lnTo>
                  <a:lnTo>
                    <a:pt x="169" y="3"/>
                  </a:lnTo>
                  <a:lnTo>
                    <a:pt x="170" y="3"/>
                  </a:lnTo>
                  <a:lnTo>
                    <a:pt x="172" y="5"/>
                  </a:lnTo>
                  <a:lnTo>
                    <a:pt x="199" y="49"/>
                  </a:lnTo>
                  <a:lnTo>
                    <a:pt x="201" y="51"/>
                  </a:lnTo>
                  <a:lnTo>
                    <a:pt x="201" y="55"/>
                  </a:lnTo>
                  <a:lnTo>
                    <a:pt x="201" y="57"/>
                  </a:lnTo>
                  <a:lnTo>
                    <a:pt x="201" y="59"/>
                  </a:lnTo>
                  <a:lnTo>
                    <a:pt x="201" y="61"/>
                  </a:lnTo>
                  <a:lnTo>
                    <a:pt x="199" y="63"/>
                  </a:lnTo>
                  <a:lnTo>
                    <a:pt x="199" y="65"/>
                  </a:lnTo>
                  <a:lnTo>
                    <a:pt x="197" y="6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5" name="Freeform 323"/>
            <p:cNvSpPr>
              <a:spLocks/>
            </p:cNvSpPr>
            <p:nvPr/>
          </p:nvSpPr>
          <p:spPr bwMode="auto">
            <a:xfrm>
              <a:off x="5170" y="1527"/>
              <a:ext cx="201" cy="165"/>
            </a:xfrm>
            <a:custGeom>
              <a:avLst/>
              <a:gdLst>
                <a:gd name="T0" fmla="*/ 197 w 201"/>
                <a:gd name="T1" fmla="*/ 67 h 165"/>
                <a:gd name="T2" fmla="*/ 46 w 201"/>
                <a:gd name="T3" fmla="*/ 163 h 165"/>
                <a:gd name="T4" fmla="*/ 44 w 201"/>
                <a:gd name="T5" fmla="*/ 165 h 165"/>
                <a:gd name="T6" fmla="*/ 40 w 201"/>
                <a:gd name="T7" fmla="*/ 165 h 165"/>
                <a:gd name="T8" fmla="*/ 38 w 201"/>
                <a:gd name="T9" fmla="*/ 165 h 165"/>
                <a:gd name="T10" fmla="*/ 36 w 201"/>
                <a:gd name="T11" fmla="*/ 165 h 165"/>
                <a:gd name="T12" fmla="*/ 34 w 201"/>
                <a:gd name="T13" fmla="*/ 163 h 165"/>
                <a:gd name="T14" fmla="*/ 32 w 201"/>
                <a:gd name="T15" fmla="*/ 163 h 165"/>
                <a:gd name="T16" fmla="*/ 30 w 201"/>
                <a:gd name="T17" fmla="*/ 161 h 165"/>
                <a:gd name="T18" fmla="*/ 28 w 201"/>
                <a:gd name="T19" fmla="*/ 159 h 165"/>
                <a:gd name="T20" fmla="*/ 0 w 201"/>
                <a:gd name="T21" fmla="*/ 115 h 165"/>
                <a:gd name="T22" fmla="*/ 0 w 201"/>
                <a:gd name="T23" fmla="*/ 113 h 165"/>
                <a:gd name="T24" fmla="*/ 0 w 201"/>
                <a:gd name="T25" fmla="*/ 111 h 165"/>
                <a:gd name="T26" fmla="*/ 0 w 201"/>
                <a:gd name="T27" fmla="*/ 109 h 165"/>
                <a:gd name="T28" fmla="*/ 0 w 201"/>
                <a:gd name="T29" fmla="*/ 105 h 165"/>
                <a:gd name="T30" fmla="*/ 0 w 201"/>
                <a:gd name="T31" fmla="*/ 103 h 165"/>
                <a:gd name="T32" fmla="*/ 1 w 201"/>
                <a:gd name="T33" fmla="*/ 101 h 165"/>
                <a:gd name="T34" fmla="*/ 1 w 201"/>
                <a:gd name="T35" fmla="*/ 99 h 165"/>
                <a:gd name="T36" fmla="*/ 3 w 201"/>
                <a:gd name="T37" fmla="*/ 97 h 165"/>
                <a:gd name="T38" fmla="*/ 155 w 201"/>
                <a:gd name="T39" fmla="*/ 1 h 165"/>
                <a:gd name="T40" fmla="*/ 157 w 201"/>
                <a:gd name="T41" fmla="*/ 1 h 165"/>
                <a:gd name="T42" fmla="*/ 161 w 201"/>
                <a:gd name="T43" fmla="*/ 1 h 165"/>
                <a:gd name="T44" fmla="*/ 163 w 201"/>
                <a:gd name="T45" fmla="*/ 0 h 165"/>
                <a:gd name="T46" fmla="*/ 165 w 201"/>
                <a:gd name="T47" fmla="*/ 1 h 165"/>
                <a:gd name="T48" fmla="*/ 167 w 201"/>
                <a:gd name="T49" fmla="*/ 1 h 165"/>
                <a:gd name="T50" fmla="*/ 169 w 201"/>
                <a:gd name="T51" fmla="*/ 3 h 165"/>
                <a:gd name="T52" fmla="*/ 170 w 201"/>
                <a:gd name="T53" fmla="*/ 3 h 165"/>
                <a:gd name="T54" fmla="*/ 172 w 201"/>
                <a:gd name="T55" fmla="*/ 5 h 165"/>
                <a:gd name="T56" fmla="*/ 199 w 201"/>
                <a:gd name="T57" fmla="*/ 49 h 165"/>
                <a:gd name="T58" fmla="*/ 201 w 201"/>
                <a:gd name="T59" fmla="*/ 51 h 165"/>
                <a:gd name="T60" fmla="*/ 201 w 201"/>
                <a:gd name="T61" fmla="*/ 55 h 165"/>
                <a:gd name="T62" fmla="*/ 201 w 201"/>
                <a:gd name="T63" fmla="*/ 57 h 165"/>
                <a:gd name="T64" fmla="*/ 201 w 201"/>
                <a:gd name="T65" fmla="*/ 59 h 165"/>
                <a:gd name="T66" fmla="*/ 201 w 201"/>
                <a:gd name="T67" fmla="*/ 61 h 165"/>
                <a:gd name="T68" fmla="*/ 199 w 201"/>
                <a:gd name="T69" fmla="*/ 63 h 165"/>
                <a:gd name="T70" fmla="*/ 199 w 201"/>
                <a:gd name="T71" fmla="*/ 65 h 165"/>
                <a:gd name="T72" fmla="*/ 197 w 201"/>
                <a:gd name="T73" fmla="*/ 67 h 1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1"/>
                <a:gd name="T112" fmla="*/ 0 h 165"/>
                <a:gd name="T113" fmla="*/ 201 w 201"/>
                <a:gd name="T114" fmla="*/ 165 h 1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1" h="165">
                  <a:moveTo>
                    <a:pt x="197" y="67"/>
                  </a:moveTo>
                  <a:lnTo>
                    <a:pt x="46" y="163"/>
                  </a:lnTo>
                  <a:lnTo>
                    <a:pt x="44" y="165"/>
                  </a:lnTo>
                  <a:lnTo>
                    <a:pt x="40" y="165"/>
                  </a:lnTo>
                  <a:lnTo>
                    <a:pt x="38" y="165"/>
                  </a:lnTo>
                  <a:lnTo>
                    <a:pt x="36" y="165"/>
                  </a:lnTo>
                  <a:lnTo>
                    <a:pt x="34" y="163"/>
                  </a:lnTo>
                  <a:lnTo>
                    <a:pt x="32" y="163"/>
                  </a:lnTo>
                  <a:lnTo>
                    <a:pt x="30" y="161"/>
                  </a:lnTo>
                  <a:lnTo>
                    <a:pt x="28" y="159"/>
                  </a:lnTo>
                  <a:lnTo>
                    <a:pt x="0" y="115"/>
                  </a:lnTo>
                  <a:lnTo>
                    <a:pt x="0" y="113"/>
                  </a:lnTo>
                  <a:lnTo>
                    <a:pt x="0" y="111"/>
                  </a:lnTo>
                  <a:lnTo>
                    <a:pt x="0" y="109"/>
                  </a:lnTo>
                  <a:lnTo>
                    <a:pt x="0" y="105"/>
                  </a:lnTo>
                  <a:lnTo>
                    <a:pt x="0" y="103"/>
                  </a:lnTo>
                  <a:lnTo>
                    <a:pt x="1" y="101"/>
                  </a:lnTo>
                  <a:lnTo>
                    <a:pt x="1" y="99"/>
                  </a:lnTo>
                  <a:lnTo>
                    <a:pt x="3" y="97"/>
                  </a:lnTo>
                  <a:lnTo>
                    <a:pt x="155" y="1"/>
                  </a:lnTo>
                  <a:lnTo>
                    <a:pt x="157" y="1"/>
                  </a:lnTo>
                  <a:lnTo>
                    <a:pt x="161" y="1"/>
                  </a:lnTo>
                  <a:lnTo>
                    <a:pt x="163" y="0"/>
                  </a:lnTo>
                  <a:lnTo>
                    <a:pt x="165" y="1"/>
                  </a:lnTo>
                  <a:lnTo>
                    <a:pt x="167" y="1"/>
                  </a:lnTo>
                  <a:lnTo>
                    <a:pt x="169" y="3"/>
                  </a:lnTo>
                  <a:lnTo>
                    <a:pt x="170" y="3"/>
                  </a:lnTo>
                  <a:lnTo>
                    <a:pt x="172" y="5"/>
                  </a:lnTo>
                  <a:lnTo>
                    <a:pt x="199" y="49"/>
                  </a:lnTo>
                  <a:lnTo>
                    <a:pt x="201" y="51"/>
                  </a:lnTo>
                  <a:lnTo>
                    <a:pt x="201" y="55"/>
                  </a:lnTo>
                  <a:lnTo>
                    <a:pt x="201" y="57"/>
                  </a:lnTo>
                  <a:lnTo>
                    <a:pt x="201" y="59"/>
                  </a:lnTo>
                  <a:lnTo>
                    <a:pt x="201" y="61"/>
                  </a:lnTo>
                  <a:lnTo>
                    <a:pt x="199" y="63"/>
                  </a:lnTo>
                  <a:lnTo>
                    <a:pt x="199" y="65"/>
                  </a:lnTo>
                  <a:lnTo>
                    <a:pt x="197" y="67"/>
                  </a:lnTo>
                </a:path>
              </a:pathLst>
            </a:custGeom>
            <a:solidFill>
              <a:srgbClr val="FFC000"/>
            </a:solidFill>
            <a:ln w="6350">
              <a:solidFill>
                <a:srgbClr val="000000"/>
              </a:solidFill>
              <a:prstDash val="solid"/>
              <a:round/>
              <a:headEnd/>
              <a:tailEnd/>
            </a:ln>
          </p:spPr>
          <p:txBody>
            <a:bodyPr/>
            <a:lstStyle/>
            <a:p>
              <a:pPr defTabSz="685800">
                <a:defRPr/>
              </a:pPr>
              <a:endParaRPr lang="it-IT" sz="1350">
                <a:solidFill>
                  <a:prstClr val="black"/>
                </a:solidFill>
                <a:latin typeface="Calibri" panose="020F0502020204030204"/>
              </a:endParaRPr>
            </a:p>
          </p:txBody>
        </p:sp>
        <p:sp>
          <p:nvSpPr>
            <p:cNvPr id="576" name="Freeform 324"/>
            <p:cNvSpPr>
              <a:spLocks/>
            </p:cNvSpPr>
            <p:nvPr/>
          </p:nvSpPr>
          <p:spPr bwMode="auto">
            <a:xfrm>
              <a:off x="5204" y="1578"/>
              <a:ext cx="156" cy="102"/>
            </a:xfrm>
            <a:custGeom>
              <a:avLst/>
              <a:gdLst>
                <a:gd name="T0" fmla="*/ 152 w 156"/>
                <a:gd name="T1" fmla="*/ 10 h 102"/>
                <a:gd name="T2" fmla="*/ 8 w 156"/>
                <a:gd name="T3" fmla="*/ 102 h 102"/>
                <a:gd name="T4" fmla="*/ 8 w 156"/>
                <a:gd name="T5" fmla="*/ 102 h 102"/>
                <a:gd name="T6" fmla="*/ 6 w 156"/>
                <a:gd name="T7" fmla="*/ 102 h 102"/>
                <a:gd name="T8" fmla="*/ 6 w 156"/>
                <a:gd name="T9" fmla="*/ 102 h 102"/>
                <a:gd name="T10" fmla="*/ 4 w 156"/>
                <a:gd name="T11" fmla="*/ 102 h 102"/>
                <a:gd name="T12" fmla="*/ 2 w 156"/>
                <a:gd name="T13" fmla="*/ 102 h 102"/>
                <a:gd name="T14" fmla="*/ 2 w 156"/>
                <a:gd name="T15" fmla="*/ 102 h 102"/>
                <a:gd name="T16" fmla="*/ 2 w 156"/>
                <a:gd name="T17" fmla="*/ 100 h 102"/>
                <a:gd name="T18" fmla="*/ 0 w 156"/>
                <a:gd name="T19" fmla="*/ 100 h 102"/>
                <a:gd name="T20" fmla="*/ 0 w 156"/>
                <a:gd name="T21" fmla="*/ 100 h 102"/>
                <a:gd name="T22" fmla="*/ 0 w 156"/>
                <a:gd name="T23" fmla="*/ 98 h 102"/>
                <a:gd name="T24" fmla="*/ 0 w 156"/>
                <a:gd name="T25" fmla="*/ 98 h 102"/>
                <a:gd name="T26" fmla="*/ 0 w 156"/>
                <a:gd name="T27" fmla="*/ 96 h 102"/>
                <a:gd name="T28" fmla="*/ 0 w 156"/>
                <a:gd name="T29" fmla="*/ 96 h 102"/>
                <a:gd name="T30" fmla="*/ 0 w 156"/>
                <a:gd name="T31" fmla="*/ 94 h 102"/>
                <a:gd name="T32" fmla="*/ 0 w 156"/>
                <a:gd name="T33" fmla="*/ 94 h 102"/>
                <a:gd name="T34" fmla="*/ 2 w 156"/>
                <a:gd name="T35" fmla="*/ 92 h 102"/>
                <a:gd name="T36" fmla="*/ 2 w 156"/>
                <a:gd name="T37" fmla="*/ 92 h 102"/>
                <a:gd name="T38" fmla="*/ 146 w 156"/>
                <a:gd name="T39" fmla="*/ 0 h 102"/>
                <a:gd name="T40" fmla="*/ 148 w 156"/>
                <a:gd name="T41" fmla="*/ 0 h 102"/>
                <a:gd name="T42" fmla="*/ 148 w 156"/>
                <a:gd name="T43" fmla="*/ 0 h 102"/>
                <a:gd name="T44" fmla="*/ 150 w 156"/>
                <a:gd name="T45" fmla="*/ 0 h 102"/>
                <a:gd name="T46" fmla="*/ 152 w 156"/>
                <a:gd name="T47" fmla="*/ 0 h 102"/>
                <a:gd name="T48" fmla="*/ 152 w 156"/>
                <a:gd name="T49" fmla="*/ 0 h 102"/>
                <a:gd name="T50" fmla="*/ 154 w 156"/>
                <a:gd name="T51" fmla="*/ 0 h 102"/>
                <a:gd name="T52" fmla="*/ 154 w 156"/>
                <a:gd name="T53" fmla="*/ 2 h 102"/>
                <a:gd name="T54" fmla="*/ 154 w 156"/>
                <a:gd name="T55" fmla="*/ 2 h 102"/>
                <a:gd name="T56" fmla="*/ 154 w 156"/>
                <a:gd name="T57" fmla="*/ 2 h 102"/>
                <a:gd name="T58" fmla="*/ 156 w 156"/>
                <a:gd name="T59" fmla="*/ 4 h 102"/>
                <a:gd name="T60" fmla="*/ 156 w 156"/>
                <a:gd name="T61" fmla="*/ 4 h 102"/>
                <a:gd name="T62" fmla="*/ 156 w 156"/>
                <a:gd name="T63" fmla="*/ 6 h 102"/>
                <a:gd name="T64" fmla="*/ 156 w 156"/>
                <a:gd name="T65" fmla="*/ 6 h 102"/>
                <a:gd name="T66" fmla="*/ 156 w 156"/>
                <a:gd name="T67" fmla="*/ 8 h 102"/>
                <a:gd name="T68" fmla="*/ 154 w 156"/>
                <a:gd name="T69" fmla="*/ 8 h 102"/>
                <a:gd name="T70" fmla="*/ 154 w 156"/>
                <a:gd name="T71" fmla="*/ 10 h 102"/>
                <a:gd name="T72" fmla="*/ 152 w 156"/>
                <a:gd name="T73" fmla="*/ 10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6"/>
                <a:gd name="T112" fmla="*/ 0 h 102"/>
                <a:gd name="T113" fmla="*/ 156 w 156"/>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6" h="102">
                  <a:moveTo>
                    <a:pt x="152" y="10"/>
                  </a:moveTo>
                  <a:lnTo>
                    <a:pt x="8" y="102"/>
                  </a:lnTo>
                  <a:lnTo>
                    <a:pt x="6" y="102"/>
                  </a:lnTo>
                  <a:lnTo>
                    <a:pt x="4" y="102"/>
                  </a:lnTo>
                  <a:lnTo>
                    <a:pt x="2" y="102"/>
                  </a:lnTo>
                  <a:lnTo>
                    <a:pt x="2" y="100"/>
                  </a:lnTo>
                  <a:lnTo>
                    <a:pt x="0" y="100"/>
                  </a:lnTo>
                  <a:lnTo>
                    <a:pt x="0" y="98"/>
                  </a:lnTo>
                  <a:lnTo>
                    <a:pt x="0" y="96"/>
                  </a:lnTo>
                  <a:lnTo>
                    <a:pt x="0" y="94"/>
                  </a:lnTo>
                  <a:lnTo>
                    <a:pt x="2" y="92"/>
                  </a:lnTo>
                  <a:lnTo>
                    <a:pt x="146" y="0"/>
                  </a:lnTo>
                  <a:lnTo>
                    <a:pt x="148" y="0"/>
                  </a:lnTo>
                  <a:lnTo>
                    <a:pt x="150" y="0"/>
                  </a:lnTo>
                  <a:lnTo>
                    <a:pt x="152" y="0"/>
                  </a:lnTo>
                  <a:lnTo>
                    <a:pt x="154" y="0"/>
                  </a:lnTo>
                  <a:lnTo>
                    <a:pt x="154" y="2"/>
                  </a:lnTo>
                  <a:lnTo>
                    <a:pt x="156" y="4"/>
                  </a:lnTo>
                  <a:lnTo>
                    <a:pt x="156" y="6"/>
                  </a:lnTo>
                  <a:lnTo>
                    <a:pt x="156" y="8"/>
                  </a:lnTo>
                  <a:lnTo>
                    <a:pt x="154" y="8"/>
                  </a:lnTo>
                  <a:lnTo>
                    <a:pt x="154" y="10"/>
                  </a:lnTo>
                  <a:lnTo>
                    <a:pt x="15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7" name="Freeform 325"/>
            <p:cNvSpPr>
              <a:spLocks/>
            </p:cNvSpPr>
            <p:nvPr/>
          </p:nvSpPr>
          <p:spPr bwMode="auto">
            <a:xfrm>
              <a:off x="5204" y="1578"/>
              <a:ext cx="156" cy="102"/>
            </a:xfrm>
            <a:custGeom>
              <a:avLst/>
              <a:gdLst>
                <a:gd name="T0" fmla="*/ 152 w 156"/>
                <a:gd name="T1" fmla="*/ 10 h 102"/>
                <a:gd name="T2" fmla="*/ 8 w 156"/>
                <a:gd name="T3" fmla="*/ 102 h 102"/>
                <a:gd name="T4" fmla="*/ 8 w 156"/>
                <a:gd name="T5" fmla="*/ 102 h 102"/>
                <a:gd name="T6" fmla="*/ 6 w 156"/>
                <a:gd name="T7" fmla="*/ 102 h 102"/>
                <a:gd name="T8" fmla="*/ 6 w 156"/>
                <a:gd name="T9" fmla="*/ 102 h 102"/>
                <a:gd name="T10" fmla="*/ 4 w 156"/>
                <a:gd name="T11" fmla="*/ 102 h 102"/>
                <a:gd name="T12" fmla="*/ 2 w 156"/>
                <a:gd name="T13" fmla="*/ 102 h 102"/>
                <a:gd name="T14" fmla="*/ 2 w 156"/>
                <a:gd name="T15" fmla="*/ 102 h 102"/>
                <a:gd name="T16" fmla="*/ 2 w 156"/>
                <a:gd name="T17" fmla="*/ 100 h 102"/>
                <a:gd name="T18" fmla="*/ 0 w 156"/>
                <a:gd name="T19" fmla="*/ 100 h 102"/>
                <a:gd name="T20" fmla="*/ 0 w 156"/>
                <a:gd name="T21" fmla="*/ 100 h 102"/>
                <a:gd name="T22" fmla="*/ 0 w 156"/>
                <a:gd name="T23" fmla="*/ 98 h 102"/>
                <a:gd name="T24" fmla="*/ 0 w 156"/>
                <a:gd name="T25" fmla="*/ 98 h 102"/>
                <a:gd name="T26" fmla="*/ 0 w 156"/>
                <a:gd name="T27" fmla="*/ 96 h 102"/>
                <a:gd name="T28" fmla="*/ 0 w 156"/>
                <a:gd name="T29" fmla="*/ 96 h 102"/>
                <a:gd name="T30" fmla="*/ 0 w 156"/>
                <a:gd name="T31" fmla="*/ 94 h 102"/>
                <a:gd name="T32" fmla="*/ 0 w 156"/>
                <a:gd name="T33" fmla="*/ 94 h 102"/>
                <a:gd name="T34" fmla="*/ 2 w 156"/>
                <a:gd name="T35" fmla="*/ 92 h 102"/>
                <a:gd name="T36" fmla="*/ 2 w 156"/>
                <a:gd name="T37" fmla="*/ 92 h 102"/>
                <a:gd name="T38" fmla="*/ 146 w 156"/>
                <a:gd name="T39" fmla="*/ 0 h 102"/>
                <a:gd name="T40" fmla="*/ 148 w 156"/>
                <a:gd name="T41" fmla="*/ 0 h 102"/>
                <a:gd name="T42" fmla="*/ 148 w 156"/>
                <a:gd name="T43" fmla="*/ 0 h 102"/>
                <a:gd name="T44" fmla="*/ 150 w 156"/>
                <a:gd name="T45" fmla="*/ 0 h 102"/>
                <a:gd name="T46" fmla="*/ 152 w 156"/>
                <a:gd name="T47" fmla="*/ 0 h 102"/>
                <a:gd name="T48" fmla="*/ 152 w 156"/>
                <a:gd name="T49" fmla="*/ 0 h 102"/>
                <a:gd name="T50" fmla="*/ 154 w 156"/>
                <a:gd name="T51" fmla="*/ 0 h 102"/>
                <a:gd name="T52" fmla="*/ 154 w 156"/>
                <a:gd name="T53" fmla="*/ 2 h 102"/>
                <a:gd name="T54" fmla="*/ 154 w 156"/>
                <a:gd name="T55" fmla="*/ 2 h 102"/>
                <a:gd name="T56" fmla="*/ 154 w 156"/>
                <a:gd name="T57" fmla="*/ 2 h 102"/>
                <a:gd name="T58" fmla="*/ 156 w 156"/>
                <a:gd name="T59" fmla="*/ 4 h 102"/>
                <a:gd name="T60" fmla="*/ 156 w 156"/>
                <a:gd name="T61" fmla="*/ 4 h 102"/>
                <a:gd name="T62" fmla="*/ 156 w 156"/>
                <a:gd name="T63" fmla="*/ 6 h 102"/>
                <a:gd name="T64" fmla="*/ 156 w 156"/>
                <a:gd name="T65" fmla="*/ 6 h 102"/>
                <a:gd name="T66" fmla="*/ 156 w 156"/>
                <a:gd name="T67" fmla="*/ 8 h 102"/>
                <a:gd name="T68" fmla="*/ 154 w 156"/>
                <a:gd name="T69" fmla="*/ 8 h 102"/>
                <a:gd name="T70" fmla="*/ 154 w 156"/>
                <a:gd name="T71" fmla="*/ 10 h 102"/>
                <a:gd name="T72" fmla="*/ 152 w 156"/>
                <a:gd name="T73" fmla="*/ 10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6"/>
                <a:gd name="T112" fmla="*/ 0 h 102"/>
                <a:gd name="T113" fmla="*/ 156 w 156"/>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6" h="102">
                  <a:moveTo>
                    <a:pt x="152" y="10"/>
                  </a:moveTo>
                  <a:lnTo>
                    <a:pt x="8" y="102"/>
                  </a:lnTo>
                  <a:lnTo>
                    <a:pt x="6" y="102"/>
                  </a:lnTo>
                  <a:lnTo>
                    <a:pt x="4" y="102"/>
                  </a:lnTo>
                  <a:lnTo>
                    <a:pt x="2" y="102"/>
                  </a:lnTo>
                  <a:lnTo>
                    <a:pt x="2" y="100"/>
                  </a:lnTo>
                  <a:lnTo>
                    <a:pt x="0" y="100"/>
                  </a:lnTo>
                  <a:lnTo>
                    <a:pt x="0" y="98"/>
                  </a:lnTo>
                  <a:lnTo>
                    <a:pt x="0" y="96"/>
                  </a:lnTo>
                  <a:lnTo>
                    <a:pt x="0" y="94"/>
                  </a:lnTo>
                  <a:lnTo>
                    <a:pt x="2" y="92"/>
                  </a:lnTo>
                  <a:lnTo>
                    <a:pt x="146" y="0"/>
                  </a:lnTo>
                  <a:lnTo>
                    <a:pt x="148" y="0"/>
                  </a:lnTo>
                  <a:lnTo>
                    <a:pt x="150" y="0"/>
                  </a:lnTo>
                  <a:lnTo>
                    <a:pt x="152" y="0"/>
                  </a:lnTo>
                  <a:lnTo>
                    <a:pt x="154" y="0"/>
                  </a:lnTo>
                  <a:lnTo>
                    <a:pt x="154" y="2"/>
                  </a:lnTo>
                  <a:lnTo>
                    <a:pt x="156" y="4"/>
                  </a:lnTo>
                  <a:lnTo>
                    <a:pt x="156" y="6"/>
                  </a:lnTo>
                  <a:lnTo>
                    <a:pt x="156" y="8"/>
                  </a:lnTo>
                  <a:lnTo>
                    <a:pt x="154" y="8"/>
                  </a:lnTo>
                  <a:lnTo>
                    <a:pt x="154" y="10"/>
                  </a:lnTo>
                  <a:lnTo>
                    <a:pt x="152" y="1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578" name="Freeform 326"/>
            <p:cNvSpPr>
              <a:spLocks/>
            </p:cNvSpPr>
            <p:nvPr/>
          </p:nvSpPr>
          <p:spPr bwMode="auto">
            <a:xfrm>
              <a:off x="5191" y="1557"/>
              <a:ext cx="155" cy="104"/>
            </a:xfrm>
            <a:custGeom>
              <a:avLst/>
              <a:gdLst>
                <a:gd name="T0" fmla="*/ 153 w 155"/>
                <a:gd name="T1" fmla="*/ 12 h 104"/>
                <a:gd name="T2" fmla="*/ 9 w 155"/>
                <a:gd name="T3" fmla="*/ 102 h 104"/>
                <a:gd name="T4" fmla="*/ 7 w 155"/>
                <a:gd name="T5" fmla="*/ 104 h 104"/>
                <a:gd name="T6" fmla="*/ 7 w 155"/>
                <a:gd name="T7" fmla="*/ 104 h 104"/>
                <a:gd name="T8" fmla="*/ 5 w 155"/>
                <a:gd name="T9" fmla="*/ 104 h 104"/>
                <a:gd name="T10" fmla="*/ 4 w 155"/>
                <a:gd name="T11" fmla="*/ 104 h 104"/>
                <a:gd name="T12" fmla="*/ 4 w 155"/>
                <a:gd name="T13" fmla="*/ 104 h 104"/>
                <a:gd name="T14" fmla="*/ 2 w 155"/>
                <a:gd name="T15" fmla="*/ 102 h 104"/>
                <a:gd name="T16" fmla="*/ 2 w 155"/>
                <a:gd name="T17" fmla="*/ 102 h 104"/>
                <a:gd name="T18" fmla="*/ 2 w 155"/>
                <a:gd name="T19" fmla="*/ 100 h 104"/>
                <a:gd name="T20" fmla="*/ 2 w 155"/>
                <a:gd name="T21" fmla="*/ 100 h 104"/>
                <a:gd name="T22" fmla="*/ 0 w 155"/>
                <a:gd name="T23" fmla="*/ 100 h 104"/>
                <a:gd name="T24" fmla="*/ 0 w 155"/>
                <a:gd name="T25" fmla="*/ 98 h 104"/>
                <a:gd name="T26" fmla="*/ 0 w 155"/>
                <a:gd name="T27" fmla="*/ 98 h 104"/>
                <a:gd name="T28" fmla="*/ 0 w 155"/>
                <a:gd name="T29" fmla="*/ 96 h 104"/>
                <a:gd name="T30" fmla="*/ 0 w 155"/>
                <a:gd name="T31" fmla="*/ 96 h 104"/>
                <a:gd name="T32" fmla="*/ 2 w 155"/>
                <a:gd name="T33" fmla="*/ 94 h 104"/>
                <a:gd name="T34" fmla="*/ 2 w 155"/>
                <a:gd name="T35" fmla="*/ 94 h 104"/>
                <a:gd name="T36" fmla="*/ 4 w 155"/>
                <a:gd name="T37" fmla="*/ 92 h 104"/>
                <a:gd name="T38" fmla="*/ 148 w 155"/>
                <a:gd name="T39" fmla="*/ 2 h 104"/>
                <a:gd name="T40" fmla="*/ 148 w 155"/>
                <a:gd name="T41" fmla="*/ 0 h 104"/>
                <a:gd name="T42" fmla="*/ 149 w 155"/>
                <a:gd name="T43" fmla="*/ 0 h 104"/>
                <a:gd name="T44" fmla="*/ 149 w 155"/>
                <a:gd name="T45" fmla="*/ 0 h 104"/>
                <a:gd name="T46" fmla="*/ 151 w 155"/>
                <a:gd name="T47" fmla="*/ 0 h 104"/>
                <a:gd name="T48" fmla="*/ 151 w 155"/>
                <a:gd name="T49" fmla="*/ 0 h 104"/>
                <a:gd name="T50" fmla="*/ 153 w 155"/>
                <a:gd name="T51" fmla="*/ 2 h 104"/>
                <a:gd name="T52" fmla="*/ 153 w 155"/>
                <a:gd name="T53" fmla="*/ 2 h 104"/>
                <a:gd name="T54" fmla="*/ 155 w 155"/>
                <a:gd name="T55" fmla="*/ 4 h 104"/>
                <a:gd name="T56" fmla="*/ 155 w 155"/>
                <a:gd name="T57" fmla="*/ 4 h 104"/>
                <a:gd name="T58" fmla="*/ 155 w 155"/>
                <a:gd name="T59" fmla="*/ 4 h 104"/>
                <a:gd name="T60" fmla="*/ 155 w 155"/>
                <a:gd name="T61" fmla="*/ 6 h 104"/>
                <a:gd name="T62" fmla="*/ 155 w 155"/>
                <a:gd name="T63" fmla="*/ 6 h 104"/>
                <a:gd name="T64" fmla="*/ 155 w 155"/>
                <a:gd name="T65" fmla="*/ 8 h 104"/>
                <a:gd name="T66" fmla="*/ 155 w 155"/>
                <a:gd name="T67" fmla="*/ 8 h 104"/>
                <a:gd name="T68" fmla="*/ 155 w 155"/>
                <a:gd name="T69" fmla="*/ 10 h 104"/>
                <a:gd name="T70" fmla="*/ 153 w 155"/>
                <a:gd name="T71" fmla="*/ 10 h 104"/>
                <a:gd name="T72" fmla="*/ 153 w 155"/>
                <a:gd name="T73" fmla="*/ 12 h 10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104"/>
                <a:gd name="T113" fmla="*/ 155 w 155"/>
                <a:gd name="T114" fmla="*/ 104 h 10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104">
                  <a:moveTo>
                    <a:pt x="153" y="12"/>
                  </a:moveTo>
                  <a:lnTo>
                    <a:pt x="9" y="102"/>
                  </a:lnTo>
                  <a:lnTo>
                    <a:pt x="7" y="104"/>
                  </a:lnTo>
                  <a:lnTo>
                    <a:pt x="5" y="104"/>
                  </a:lnTo>
                  <a:lnTo>
                    <a:pt x="4" y="104"/>
                  </a:lnTo>
                  <a:lnTo>
                    <a:pt x="2" y="102"/>
                  </a:lnTo>
                  <a:lnTo>
                    <a:pt x="2" y="100"/>
                  </a:lnTo>
                  <a:lnTo>
                    <a:pt x="0" y="100"/>
                  </a:lnTo>
                  <a:lnTo>
                    <a:pt x="0" y="98"/>
                  </a:lnTo>
                  <a:lnTo>
                    <a:pt x="0" y="96"/>
                  </a:lnTo>
                  <a:lnTo>
                    <a:pt x="2" y="94"/>
                  </a:lnTo>
                  <a:lnTo>
                    <a:pt x="4" y="92"/>
                  </a:lnTo>
                  <a:lnTo>
                    <a:pt x="148" y="2"/>
                  </a:lnTo>
                  <a:lnTo>
                    <a:pt x="148" y="0"/>
                  </a:lnTo>
                  <a:lnTo>
                    <a:pt x="149" y="0"/>
                  </a:lnTo>
                  <a:lnTo>
                    <a:pt x="151" y="0"/>
                  </a:lnTo>
                  <a:lnTo>
                    <a:pt x="153" y="2"/>
                  </a:lnTo>
                  <a:lnTo>
                    <a:pt x="155" y="4"/>
                  </a:lnTo>
                  <a:lnTo>
                    <a:pt x="155" y="6"/>
                  </a:lnTo>
                  <a:lnTo>
                    <a:pt x="155" y="8"/>
                  </a:lnTo>
                  <a:lnTo>
                    <a:pt x="155" y="10"/>
                  </a:lnTo>
                  <a:lnTo>
                    <a:pt x="153" y="10"/>
                  </a:lnTo>
                  <a:lnTo>
                    <a:pt x="15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79" name="Freeform 327"/>
            <p:cNvSpPr>
              <a:spLocks/>
            </p:cNvSpPr>
            <p:nvPr/>
          </p:nvSpPr>
          <p:spPr bwMode="auto">
            <a:xfrm>
              <a:off x="5191" y="1557"/>
              <a:ext cx="155" cy="104"/>
            </a:xfrm>
            <a:custGeom>
              <a:avLst/>
              <a:gdLst>
                <a:gd name="T0" fmla="*/ 153 w 155"/>
                <a:gd name="T1" fmla="*/ 12 h 104"/>
                <a:gd name="T2" fmla="*/ 9 w 155"/>
                <a:gd name="T3" fmla="*/ 102 h 104"/>
                <a:gd name="T4" fmla="*/ 7 w 155"/>
                <a:gd name="T5" fmla="*/ 104 h 104"/>
                <a:gd name="T6" fmla="*/ 7 w 155"/>
                <a:gd name="T7" fmla="*/ 104 h 104"/>
                <a:gd name="T8" fmla="*/ 5 w 155"/>
                <a:gd name="T9" fmla="*/ 104 h 104"/>
                <a:gd name="T10" fmla="*/ 4 w 155"/>
                <a:gd name="T11" fmla="*/ 104 h 104"/>
                <a:gd name="T12" fmla="*/ 4 w 155"/>
                <a:gd name="T13" fmla="*/ 104 h 104"/>
                <a:gd name="T14" fmla="*/ 2 w 155"/>
                <a:gd name="T15" fmla="*/ 102 h 104"/>
                <a:gd name="T16" fmla="*/ 2 w 155"/>
                <a:gd name="T17" fmla="*/ 102 h 104"/>
                <a:gd name="T18" fmla="*/ 2 w 155"/>
                <a:gd name="T19" fmla="*/ 100 h 104"/>
                <a:gd name="T20" fmla="*/ 2 w 155"/>
                <a:gd name="T21" fmla="*/ 100 h 104"/>
                <a:gd name="T22" fmla="*/ 0 w 155"/>
                <a:gd name="T23" fmla="*/ 100 h 104"/>
                <a:gd name="T24" fmla="*/ 0 w 155"/>
                <a:gd name="T25" fmla="*/ 98 h 104"/>
                <a:gd name="T26" fmla="*/ 0 w 155"/>
                <a:gd name="T27" fmla="*/ 98 h 104"/>
                <a:gd name="T28" fmla="*/ 0 w 155"/>
                <a:gd name="T29" fmla="*/ 96 h 104"/>
                <a:gd name="T30" fmla="*/ 0 w 155"/>
                <a:gd name="T31" fmla="*/ 96 h 104"/>
                <a:gd name="T32" fmla="*/ 2 w 155"/>
                <a:gd name="T33" fmla="*/ 94 h 104"/>
                <a:gd name="T34" fmla="*/ 2 w 155"/>
                <a:gd name="T35" fmla="*/ 94 h 104"/>
                <a:gd name="T36" fmla="*/ 4 w 155"/>
                <a:gd name="T37" fmla="*/ 92 h 104"/>
                <a:gd name="T38" fmla="*/ 148 w 155"/>
                <a:gd name="T39" fmla="*/ 2 h 104"/>
                <a:gd name="T40" fmla="*/ 148 w 155"/>
                <a:gd name="T41" fmla="*/ 0 h 104"/>
                <a:gd name="T42" fmla="*/ 149 w 155"/>
                <a:gd name="T43" fmla="*/ 0 h 104"/>
                <a:gd name="T44" fmla="*/ 149 w 155"/>
                <a:gd name="T45" fmla="*/ 0 h 104"/>
                <a:gd name="T46" fmla="*/ 151 w 155"/>
                <a:gd name="T47" fmla="*/ 0 h 104"/>
                <a:gd name="T48" fmla="*/ 151 w 155"/>
                <a:gd name="T49" fmla="*/ 0 h 104"/>
                <a:gd name="T50" fmla="*/ 153 w 155"/>
                <a:gd name="T51" fmla="*/ 2 h 104"/>
                <a:gd name="T52" fmla="*/ 153 w 155"/>
                <a:gd name="T53" fmla="*/ 2 h 104"/>
                <a:gd name="T54" fmla="*/ 155 w 155"/>
                <a:gd name="T55" fmla="*/ 4 h 104"/>
                <a:gd name="T56" fmla="*/ 155 w 155"/>
                <a:gd name="T57" fmla="*/ 4 h 104"/>
                <a:gd name="T58" fmla="*/ 155 w 155"/>
                <a:gd name="T59" fmla="*/ 4 h 104"/>
                <a:gd name="T60" fmla="*/ 155 w 155"/>
                <a:gd name="T61" fmla="*/ 6 h 104"/>
                <a:gd name="T62" fmla="*/ 155 w 155"/>
                <a:gd name="T63" fmla="*/ 6 h 104"/>
                <a:gd name="T64" fmla="*/ 155 w 155"/>
                <a:gd name="T65" fmla="*/ 8 h 104"/>
                <a:gd name="T66" fmla="*/ 155 w 155"/>
                <a:gd name="T67" fmla="*/ 8 h 104"/>
                <a:gd name="T68" fmla="*/ 155 w 155"/>
                <a:gd name="T69" fmla="*/ 10 h 104"/>
                <a:gd name="T70" fmla="*/ 153 w 155"/>
                <a:gd name="T71" fmla="*/ 10 h 104"/>
                <a:gd name="T72" fmla="*/ 153 w 155"/>
                <a:gd name="T73" fmla="*/ 12 h 10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104"/>
                <a:gd name="T113" fmla="*/ 155 w 155"/>
                <a:gd name="T114" fmla="*/ 104 h 10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104">
                  <a:moveTo>
                    <a:pt x="153" y="12"/>
                  </a:moveTo>
                  <a:lnTo>
                    <a:pt x="9" y="102"/>
                  </a:lnTo>
                  <a:lnTo>
                    <a:pt x="7" y="104"/>
                  </a:lnTo>
                  <a:lnTo>
                    <a:pt x="5" y="104"/>
                  </a:lnTo>
                  <a:lnTo>
                    <a:pt x="4" y="104"/>
                  </a:lnTo>
                  <a:lnTo>
                    <a:pt x="2" y="102"/>
                  </a:lnTo>
                  <a:lnTo>
                    <a:pt x="2" y="100"/>
                  </a:lnTo>
                  <a:lnTo>
                    <a:pt x="0" y="100"/>
                  </a:lnTo>
                  <a:lnTo>
                    <a:pt x="0" y="98"/>
                  </a:lnTo>
                  <a:lnTo>
                    <a:pt x="0" y="96"/>
                  </a:lnTo>
                  <a:lnTo>
                    <a:pt x="2" y="94"/>
                  </a:lnTo>
                  <a:lnTo>
                    <a:pt x="4" y="92"/>
                  </a:lnTo>
                  <a:lnTo>
                    <a:pt x="148" y="2"/>
                  </a:lnTo>
                  <a:lnTo>
                    <a:pt x="148" y="0"/>
                  </a:lnTo>
                  <a:lnTo>
                    <a:pt x="149" y="0"/>
                  </a:lnTo>
                  <a:lnTo>
                    <a:pt x="151" y="0"/>
                  </a:lnTo>
                  <a:lnTo>
                    <a:pt x="153" y="2"/>
                  </a:lnTo>
                  <a:lnTo>
                    <a:pt x="155" y="4"/>
                  </a:lnTo>
                  <a:lnTo>
                    <a:pt x="155" y="6"/>
                  </a:lnTo>
                  <a:lnTo>
                    <a:pt x="155" y="8"/>
                  </a:lnTo>
                  <a:lnTo>
                    <a:pt x="155" y="10"/>
                  </a:lnTo>
                  <a:lnTo>
                    <a:pt x="153" y="10"/>
                  </a:lnTo>
                  <a:lnTo>
                    <a:pt x="153" y="1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580" name="Freeform 328"/>
            <p:cNvSpPr>
              <a:spLocks/>
            </p:cNvSpPr>
            <p:nvPr/>
          </p:nvSpPr>
          <p:spPr bwMode="auto">
            <a:xfrm>
              <a:off x="5179" y="1538"/>
              <a:ext cx="156" cy="102"/>
            </a:xfrm>
            <a:custGeom>
              <a:avLst/>
              <a:gdLst>
                <a:gd name="T0" fmla="*/ 152 w 156"/>
                <a:gd name="T1" fmla="*/ 10 h 102"/>
                <a:gd name="T2" fmla="*/ 8 w 156"/>
                <a:gd name="T3" fmla="*/ 102 h 102"/>
                <a:gd name="T4" fmla="*/ 8 w 156"/>
                <a:gd name="T5" fmla="*/ 102 h 102"/>
                <a:gd name="T6" fmla="*/ 6 w 156"/>
                <a:gd name="T7" fmla="*/ 102 h 102"/>
                <a:gd name="T8" fmla="*/ 4 w 156"/>
                <a:gd name="T9" fmla="*/ 102 h 102"/>
                <a:gd name="T10" fmla="*/ 4 w 156"/>
                <a:gd name="T11" fmla="*/ 102 h 102"/>
                <a:gd name="T12" fmla="*/ 2 w 156"/>
                <a:gd name="T13" fmla="*/ 102 h 102"/>
                <a:gd name="T14" fmla="*/ 2 w 156"/>
                <a:gd name="T15" fmla="*/ 102 h 102"/>
                <a:gd name="T16" fmla="*/ 0 w 156"/>
                <a:gd name="T17" fmla="*/ 102 h 102"/>
                <a:gd name="T18" fmla="*/ 0 w 156"/>
                <a:gd name="T19" fmla="*/ 100 h 102"/>
                <a:gd name="T20" fmla="*/ 0 w 156"/>
                <a:gd name="T21" fmla="*/ 100 h 102"/>
                <a:gd name="T22" fmla="*/ 0 w 156"/>
                <a:gd name="T23" fmla="*/ 100 h 102"/>
                <a:gd name="T24" fmla="*/ 0 w 156"/>
                <a:gd name="T25" fmla="*/ 98 h 102"/>
                <a:gd name="T26" fmla="*/ 0 w 156"/>
                <a:gd name="T27" fmla="*/ 96 h 102"/>
                <a:gd name="T28" fmla="*/ 0 w 156"/>
                <a:gd name="T29" fmla="*/ 96 h 102"/>
                <a:gd name="T30" fmla="*/ 0 w 156"/>
                <a:gd name="T31" fmla="*/ 94 h 102"/>
                <a:gd name="T32" fmla="*/ 0 w 156"/>
                <a:gd name="T33" fmla="*/ 94 h 102"/>
                <a:gd name="T34" fmla="*/ 0 w 156"/>
                <a:gd name="T35" fmla="*/ 92 h 102"/>
                <a:gd name="T36" fmla="*/ 2 w 156"/>
                <a:gd name="T37" fmla="*/ 92 h 102"/>
                <a:gd name="T38" fmla="*/ 146 w 156"/>
                <a:gd name="T39" fmla="*/ 0 h 102"/>
                <a:gd name="T40" fmla="*/ 148 w 156"/>
                <a:gd name="T41" fmla="*/ 0 h 102"/>
                <a:gd name="T42" fmla="*/ 148 w 156"/>
                <a:gd name="T43" fmla="*/ 0 h 102"/>
                <a:gd name="T44" fmla="*/ 150 w 156"/>
                <a:gd name="T45" fmla="*/ 0 h 102"/>
                <a:gd name="T46" fmla="*/ 150 w 156"/>
                <a:gd name="T47" fmla="*/ 0 h 102"/>
                <a:gd name="T48" fmla="*/ 152 w 156"/>
                <a:gd name="T49" fmla="*/ 0 h 102"/>
                <a:gd name="T50" fmla="*/ 152 w 156"/>
                <a:gd name="T51" fmla="*/ 0 h 102"/>
                <a:gd name="T52" fmla="*/ 154 w 156"/>
                <a:gd name="T53" fmla="*/ 2 h 102"/>
                <a:gd name="T54" fmla="*/ 154 w 156"/>
                <a:gd name="T55" fmla="*/ 2 h 102"/>
                <a:gd name="T56" fmla="*/ 154 w 156"/>
                <a:gd name="T57" fmla="*/ 4 h 102"/>
                <a:gd name="T58" fmla="*/ 156 w 156"/>
                <a:gd name="T59" fmla="*/ 4 h 102"/>
                <a:gd name="T60" fmla="*/ 156 w 156"/>
                <a:gd name="T61" fmla="*/ 6 h 102"/>
                <a:gd name="T62" fmla="*/ 156 w 156"/>
                <a:gd name="T63" fmla="*/ 6 h 102"/>
                <a:gd name="T64" fmla="*/ 154 w 156"/>
                <a:gd name="T65" fmla="*/ 8 h 102"/>
                <a:gd name="T66" fmla="*/ 154 w 156"/>
                <a:gd name="T67" fmla="*/ 8 h 102"/>
                <a:gd name="T68" fmla="*/ 154 w 156"/>
                <a:gd name="T69" fmla="*/ 10 h 102"/>
                <a:gd name="T70" fmla="*/ 152 w 156"/>
                <a:gd name="T71" fmla="*/ 10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6"/>
                <a:gd name="T109" fmla="*/ 0 h 102"/>
                <a:gd name="T110" fmla="*/ 156 w 156"/>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6" h="102">
                  <a:moveTo>
                    <a:pt x="152" y="10"/>
                  </a:moveTo>
                  <a:lnTo>
                    <a:pt x="8" y="102"/>
                  </a:lnTo>
                  <a:lnTo>
                    <a:pt x="6" y="102"/>
                  </a:lnTo>
                  <a:lnTo>
                    <a:pt x="4" y="102"/>
                  </a:lnTo>
                  <a:lnTo>
                    <a:pt x="2" y="102"/>
                  </a:lnTo>
                  <a:lnTo>
                    <a:pt x="0" y="102"/>
                  </a:lnTo>
                  <a:lnTo>
                    <a:pt x="0" y="100"/>
                  </a:lnTo>
                  <a:lnTo>
                    <a:pt x="0" y="98"/>
                  </a:lnTo>
                  <a:lnTo>
                    <a:pt x="0" y="96"/>
                  </a:lnTo>
                  <a:lnTo>
                    <a:pt x="0" y="94"/>
                  </a:lnTo>
                  <a:lnTo>
                    <a:pt x="0" y="92"/>
                  </a:lnTo>
                  <a:lnTo>
                    <a:pt x="2" y="92"/>
                  </a:lnTo>
                  <a:lnTo>
                    <a:pt x="146" y="0"/>
                  </a:lnTo>
                  <a:lnTo>
                    <a:pt x="148" y="0"/>
                  </a:lnTo>
                  <a:lnTo>
                    <a:pt x="150" y="0"/>
                  </a:lnTo>
                  <a:lnTo>
                    <a:pt x="152" y="0"/>
                  </a:lnTo>
                  <a:lnTo>
                    <a:pt x="154" y="2"/>
                  </a:lnTo>
                  <a:lnTo>
                    <a:pt x="154" y="4"/>
                  </a:lnTo>
                  <a:lnTo>
                    <a:pt x="156" y="4"/>
                  </a:lnTo>
                  <a:lnTo>
                    <a:pt x="156" y="6"/>
                  </a:lnTo>
                  <a:lnTo>
                    <a:pt x="154" y="8"/>
                  </a:lnTo>
                  <a:lnTo>
                    <a:pt x="154" y="10"/>
                  </a:lnTo>
                  <a:lnTo>
                    <a:pt x="15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1" name="Freeform 329"/>
            <p:cNvSpPr>
              <a:spLocks/>
            </p:cNvSpPr>
            <p:nvPr/>
          </p:nvSpPr>
          <p:spPr bwMode="auto">
            <a:xfrm>
              <a:off x="5179" y="1538"/>
              <a:ext cx="156" cy="102"/>
            </a:xfrm>
            <a:custGeom>
              <a:avLst/>
              <a:gdLst>
                <a:gd name="T0" fmla="*/ 152 w 156"/>
                <a:gd name="T1" fmla="*/ 10 h 102"/>
                <a:gd name="T2" fmla="*/ 8 w 156"/>
                <a:gd name="T3" fmla="*/ 102 h 102"/>
                <a:gd name="T4" fmla="*/ 8 w 156"/>
                <a:gd name="T5" fmla="*/ 102 h 102"/>
                <a:gd name="T6" fmla="*/ 6 w 156"/>
                <a:gd name="T7" fmla="*/ 102 h 102"/>
                <a:gd name="T8" fmla="*/ 4 w 156"/>
                <a:gd name="T9" fmla="*/ 102 h 102"/>
                <a:gd name="T10" fmla="*/ 4 w 156"/>
                <a:gd name="T11" fmla="*/ 102 h 102"/>
                <a:gd name="T12" fmla="*/ 2 w 156"/>
                <a:gd name="T13" fmla="*/ 102 h 102"/>
                <a:gd name="T14" fmla="*/ 2 w 156"/>
                <a:gd name="T15" fmla="*/ 102 h 102"/>
                <a:gd name="T16" fmla="*/ 0 w 156"/>
                <a:gd name="T17" fmla="*/ 102 h 102"/>
                <a:gd name="T18" fmla="*/ 0 w 156"/>
                <a:gd name="T19" fmla="*/ 100 h 102"/>
                <a:gd name="T20" fmla="*/ 0 w 156"/>
                <a:gd name="T21" fmla="*/ 100 h 102"/>
                <a:gd name="T22" fmla="*/ 0 w 156"/>
                <a:gd name="T23" fmla="*/ 100 h 102"/>
                <a:gd name="T24" fmla="*/ 0 w 156"/>
                <a:gd name="T25" fmla="*/ 98 h 102"/>
                <a:gd name="T26" fmla="*/ 0 w 156"/>
                <a:gd name="T27" fmla="*/ 96 h 102"/>
                <a:gd name="T28" fmla="*/ 0 w 156"/>
                <a:gd name="T29" fmla="*/ 96 h 102"/>
                <a:gd name="T30" fmla="*/ 0 w 156"/>
                <a:gd name="T31" fmla="*/ 94 h 102"/>
                <a:gd name="T32" fmla="*/ 0 w 156"/>
                <a:gd name="T33" fmla="*/ 94 h 102"/>
                <a:gd name="T34" fmla="*/ 0 w 156"/>
                <a:gd name="T35" fmla="*/ 92 h 102"/>
                <a:gd name="T36" fmla="*/ 2 w 156"/>
                <a:gd name="T37" fmla="*/ 92 h 102"/>
                <a:gd name="T38" fmla="*/ 146 w 156"/>
                <a:gd name="T39" fmla="*/ 0 h 102"/>
                <a:gd name="T40" fmla="*/ 148 w 156"/>
                <a:gd name="T41" fmla="*/ 0 h 102"/>
                <a:gd name="T42" fmla="*/ 148 w 156"/>
                <a:gd name="T43" fmla="*/ 0 h 102"/>
                <a:gd name="T44" fmla="*/ 150 w 156"/>
                <a:gd name="T45" fmla="*/ 0 h 102"/>
                <a:gd name="T46" fmla="*/ 150 w 156"/>
                <a:gd name="T47" fmla="*/ 0 h 102"/>
                <a:gd name="T48" fmla="*/ 152 w 156"/>
                <a:gd name="T49" fmla="*/ 0 h 102"/>
                <a:gd name="T50" fmla="*/ 152 w 156"/>
                <a:gd name="T51" fmla="*/ 0 h 102"/>
                <a:gd name="T52" fmla="*/ 154 w 156"/>
                <a:gd name="T53" fmla="*/ 2 h 102"/>
                <a:gd name="T54" fmla="*/ 154 w 156"/>
                <a:gd name="T55" fmla="*/ 2 h 102"/>
                <a:gd name="T56" fmla="*/ 154 w 156"/>
                <a:gd name="T57" fmla="*/ 2 h 102"/>
                <a:gd name="T58" fmla="*/ 154 w 156"/>
                <a:gd name="T59" fmla="*/ 4 h 102"/>
                <a:gd name="T60" fmla="*/ 156 w 156"/>
                <a:gd name="T61" fmla="*/ 4 h 102"/>
                <a:gd name="T62" fmla="*/ 156 w 156"/>
                <a:gd name="T63" fmla="*/ 6 h 102"/>
                <a:gd name="T64" fmla="*/ 156 w 156"/>
                <a:gd name="T65" fmla="*/ 6 h 102"/>
                <a:gd name="T66" fmla="*/ 154 w 156"/>
                <a:gd name="T67" fmla="*/ 8 h 102"/>
                <a:gd name="T68" fmla="*/ 154 w 156"/>
                <a:gd name="T69" fmla="*/ 8 h 102"/>
                <a:gd name="T70" fmla="*/ 154 w 156"/>
                <a:gd name="T71" fmla="*/ 10 h 102"/>
                <a:gd name="T72" fmla="*/ 152 w 156"/>
                <a:gd name="T73" fmla="*/ 10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6"/>
                <a:gd name="T112" fmla="*/ 0 h 102"/>
                <a:gd name="T113" fmla="*/ 156 w 156"/>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6" h="102">
                  <a:moveTo>
                    <a:pt x="152" y="10"/>
                  </a:moveTo>
                  <a:lnTo>
                    <a:pt x="8" y="102"/>
                  </a:lnTo>
                  <a:lnTo>
                    <a:pt x="6" y="102"/>
                  </a:lnTo>
                  <a:lnTo>
                    <a:pt x="4" y="102"/>
                  </a:lnTo>
                  <a:lnTo>
                    <a:pt x="2" y="102"/>
                  </a:lnTo>
                  <a:lnTo>
                    <a:pt x="0" y="102"/>
                  </a:lnTo>
                  <a:lnTo>
                    <a:pt x="0" y="100"/>
                  </a:lnTo>
                  <a:lnTo>
                    <a:pt x="0" y="98"/>
                  </a:lnTo>
                  <a:lnTo>
                    <a:pt x="0" y="96"/>
                  </a:lnTo>
                  <a:lnTo>
                    <a:pt x="0" y="94"/>
                  </a:lnTo>
                  <a:lnTo>
                    <a:pt x="0" y="92"/>
                  </a:lnTo>
                  <a:lnTo>
                    <a:pt x="2" y="92"/>
                  </a:lnTo>
                  <a:lnTo>
                    <a:pt x="146" y="0"/>
                  </a:lnTo>
                  <a:lnTo>
                    <a:pt x="148" y="0"/>
                  </a:lnTo>
                  <a:lnTo>
                    <a:pt x="150" y="0"/>
                  </a:lnTo>
                  <a:lnTo>
                    <a:pt x="152" y="0"/>
                  </a:lnTo>
                  <a:lnTo>
                    <a:pt x="154" y="2"/>
                  </a:lnTo>
                  <a:lnTo>
                    <a:pt x="154" y="4"/>
                  </a:lnTo>
                  <a:lnTo>
                    <a:pt x="156" y="4"/>
                  </a:lnTo>
                  <a:lnTo>
                    <a:pt x="156" y="6"/>
                  </a:lnTo>
                  <a:lnTo>
                    <a:pt x="154" y="8"/>
                  </a:lnTo>
                  <a:lnTo>
                    <a:pt x="154" y="10"/>
                  </a:lnTo>
                  <a:lnTo>
                    <a:pt x="152" y="1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582" name="Freeform 334"/>
            <p:cNvSpPr>
              <a:spLocks/>
            </p:cNvSpPr>
            <p:nvPr/>
          </p:nvSpPr>
          <p:spPr bwMode="auto">
            <a:xfrm>
              <a:off x="4745" y="2588"/>
              <a:ext cx="202" cy="25"/>
            </a:xfrm>
            <a:custGeom>
              <a:avLst/>
              <a:gdLst>
                <a:gd name="T0" fmla="*/ 202 w 202"/>
                <a:gd name="T1" fmla="*/ 0 h 25"/>
                <a:gd name="T2" fmla="*/ 175 w 202"/>
                <a:gd name="T3" fmla="*/ 2 h 25"/>
                <a:gd name="T4" fmla="*/ 150 w 202"/>
                <a:gd name="T5" fmla="*/ 4 h 25"/>
                <a:gd name="T6" fmla="*/ 125 w 202"/>
                <a:gd name="T7" fmla="*/ 6 h 25"/>
                <a:gd name="T8" fmla="*/ 100 w 202"/>
                <a:gd name="T9" fmla="*/ 9 h 25"/>
                <a:gd name="T10" fmla="*/ 75 w 202"/>
                <a:gd name="T11" fmla="*/ 11 h 25"/>
                <a:gd name="T12" fmla="*/ 50 w 202"/>
                <a:gd name="T13" fmla="*/ 13 h 25"/>
                <a:gd name="T14" fmla="*/ 25 w 202"/>
                <a:gd name="T15" fmla="*/ 13 h 25"/>
                <a:gd name="T16" fmla="*/ 0 w 202"/>
                <a:gd name="T17" fmla="*/ 13 h 25"/>
                <a:gd name="T18" fmla="*/ 0 w 202"/>
                <a:gd name="T19" fmla="*/ 23 h 25"/>
                <a:gd name="T20" fmla="*/ 14 w 202"/>
                <a:gd name="T21" fmla="*/ 23 h 25"/>
                <a:gd name="T22" fmla="*/ 27 w 202"/>
                <a:gd name="T23" fmla="*/ 25 h 25"/>
                <a:gd name="T24" fmla="*/ 42 w 202"/>
                <a:gd name="T25" fmla="*/ 25 h 25"/>
                <a:gd name="T26" fmla="*/ 60 w 202"/>
                <a:gd name="T27" fmla="*/ 23 h 25"/>
                <a:gd name="T28" fmla="*/ 77 w 202"/>
                <a:gd name="T29" fmla="*/ 23 h 25"/>
                <a:gd name="T30" fmla="*/ 98 w 202"/>
                <a:gd name="T31" fmla="*/ 21 h 25"/>
                <a:gd name="T32" fmla="*/ 119 w 202"/>
                <a:gd name="T33" fmla="*/ 17 h 25"/>
                <a:gd name="T34" fmla="*/ 142 w 202"/>
                <a:gd name="T35" fmla="*/ 15 h 25"/>
                <a:gd name="T36" fmla="*/ 142 w 202"/>
                <a:gd name="T37" fmla="*/ 23 h 25"/>
                <a:gd name="T38" fmla="*/ 202 w 202"/>
                <a:gd name="T39" fmla="*/ 23 h 25"/>
                <a:gd name="T40" fmla="*/ 202 w 202"/>
                <a:gd name="T41" fmla="*/ 0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
                <a:gd name="T64" fmla="*/ 0 h 25"/>
                <a:gd name="T65" fmla="*/ 202 w 202"/>
                <a:gd name="T66" fmla="*/ 25 h 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 h="25">
                  <a:moveTo>
                    <a:pt x="202" y="0"/>
                  </a:moveTo>
                  <a:lnTo>
                    <a:pt x="175" y="2"/>
                  </a:lnTo>
                  <a:lnTo>
                    <a:pt x="150" y="4"/>
                  </a:lnTo>
                  <a:lnTo>
                    <a:pt x="125" y="6"/>
                  </a:lnTo>
                  <a:lnTo>
                    <a:pt x="100" y="9"/>
                  </a:lnTo>
                  <a:lnTo>
                    <a:pt x="75" y="11"/>
                  </a:lnTo>
                  <a:lnTo>
                    <a:pt x="50" y="13"/>
                  </a:lnTo>
                  <a:lnTo>
                    <a:pt x="25" y="13"/>
                  </a:lnTo>
                  <a:lnTo>
                    <a:pt x="0" y="13"/>
                  </a:lnTo>
                  <a:lnTo>
                    <a:pt x="0" y="23"/>
                  </a:lnTo>
                  <a:lnTo>
                    <a:pt x="14" y="23"/>
                  </a:lnTo>
                  <a:lnTo>
                    <a:pt x="27" y="25"/>
                  </a:lnTo>
                  <a:lnTo>
                    <a:pt x="42" y="25"/>
                  </a:lnTo>
                  <a:lnTo>
                    <a:pt x="60" y="23"/>
                  </a:lnTo>
                  <a:lnTo>
                    <a:pt x="77" y="23"/>
                  </a:lnTo>
                  <a:lnTo>
                    <a:pt x="98" y="21"/>
                  </a:lnTo>
                  <a:lnTo>
                    <a:pt x="119" y="17"/>
                  </a:lnTo>
                  <a:lnTo>
                    <a:pt x="142" y="15"/>
                  </a:lnTo>
                  <a:lnTo>
                    <a:pt x="142" y="23"/>
                  </a:lnTo>
                  <a:lnTo>
                    <a:pt x="202" y="23"/>
                  </a:lnTo>
                  <a:lnTo>
                    <a:pt x="202"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3" name="Freeform 335"/>
            <p:cNvSpPr>
              <a:spLocks/>
            </p:cNvSpPr>
            <p:nvPr/>
          </p:nvSpPr>
          <p:spPr bwMode="auto">
            <a:xfrm>
              <a:off x="4741" y="2584"/>
              <a:ext cx="206" cy="21"/>
            </a:xfrm>
            <a:custGeom>
              <a:avLst/>
              <a:gdLst>
                <a:gd name="T0" fmla="*/ 8 w 206"/>
                <a:gd name="T1" fmla="*/ 17 h 21"/>
                <a:gd name="T2" fmla="*/ 4 w 206"/>
                <a:gd name="T3" fmla="*/ 21 h 21"/>
                <a:gd name="T4" fmla="*/ 29 w 206"/>
                <a:gd name="T5" fmla="*/ 21 h 21"/>
                <a:gd name="T6" fmla="*/ 54 w 206"/>
                <a:gd name="T7" fmla="*/ 21 h 21"/>
                <a:gd name="T8" fmla="*/ 79 w 206"/>
                <a:gd name="T9" fmla="*/ 19 h 21"/>
                <a:gd name="T10" fmla="*/ 104 w 206"/>
                <a:gd name="T11" fmla="*/ 17 h 21"/>
                <a:gd name="T12" fmla="*/ 129 w 206"/>
                <a:gd name="T13" fmla="*/ 15 h 21"/>
                <a:gd name="T14" fmla="*/ 156 w 206"/>
                <a:gd name="T15" fmla="*/ 11 h 21"/>
                <a:gd name="T16" fmla="*/ 181 w 206"/>
                <a:gd name="T17" fmla="*/ 10 h 21"/>
                <a:gd name="T18" fmla="*/ 206 w 206"/>
                <a:gd name="T19" fmla="*/ 8 h 21"/>
                <a:gd name="T20" fmla="*/ 204 w 206"/>
                <a:gd name="T21" fmla="*/ 0 h 21"/>
                <a:gd name="T22" fmla="*/ 179 w 206"/>
                <a:gd name="T23" fmla="*/ 2 h 21"/>
                <a:gd name="T24" fmla="*/ 154 w 206"/>
                <a:gd name="T25" fmla="*/ 4 h 21"/>
                <a:gd name="T26" fmla="*/ 129 w 206"/>
                <a:gd name="T27" fmla="*/ 6 h 21"/>
                <a:gd name="T28" fmla="*/ 104 w 206"/>
                <a:gd name="T29" fmla="*/ 10 h 21"/>
                <a:gd name="T30" fmla="*/ 79 w 206"/>
                <a:gd name="T31" fmla="*/ 11 h 21"/>
                <a:gd name="T32" fmla="*/ 54 w 206"/>
                <a:gd name="T33" fmla="*/ 11 h 21"/>
                <a:gd name="T34" fmla="*/ 29 w 206"/>
                <a:gd name="T35" fmla="*/ 13 h 21"/>
                <a:gd name="T36" fmla="*/ 4 w 206"/>
                <a:gd name="T37" fmla="*/ 13 h 21"/>
                <a:gd name="T38" fmla="*/ 0 w 206"/>
                <a:gd name="T39" fmla="*/ 17 h 21"/>
                <a:gd name="T40" fmla="*/ 4 w 206"/>
                <a:gd name="T41" fmla="*/ 13 h 21"/>
                <a:gd name="T42" fmla="*/ 0 w 206"/>
                <a:gd name="T43" fmla="*/ 13 h 21"/>
                <a:gd name="T44" fmla="*/ 0 w 206"/>
                <a:gd name="T45" fmla="*/ 17 h 21"/>
                <a:gd name="T46" fmla="*/ 8 w 206"/>
                <a:gd name="T47" fmla="*/ 17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
                <a:gd name="T73" fmla="*/ 0 h 21"/>
                <a:gd name="T74" fmla="*/ 206 w 20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 h="21">
                  <a:moveTo>
                    <a:pt x="8" y="17"/>
                  </a:moveTo>
                  <a:lnTo>
                    <a:pt x="4" y="21"/>
                  </a:lnTo>
                  <a:lnTo>
                    <a:pt x="29" y="21"/>
                  </a:lnTo>
                  <a:lnTo>
                    <a:pt x="54" y="21"/>
                  </a:lnTo>
                  <a:lnTo>
                    <a:pt x="79" y="19"/>
                  </a:lnTo>
                  <a:lnTo>
                    <a:pt x="104" y="17"/>
                  </a:lnTo>
                  <a:lnTo>
                    <a:pt x="129" y="15"/>
                  </a:lnTo>
                  <a:lnTo>
                    <a:pt x="156" y="11"/>
                  </a:lnTo>
                  <a:lnTo>
                    <a:pt x="181" y="10"/>
                  </a:lnTo>
                  <a:lnTo>
                    <a:pt x="206" y="8"/>
                  </a:lnTo>
                  <a:lnTo>
                    <a:pt x="204" y="0"/>
                  </a:lnTo>
                  <a:lnTo>
                    <a:pt x="179" y="2"/>
                  </a:lnTo>
                  <a:lnTo>
                    <a:pt x="154" y="4"/>
                  </a:lnTo>
                  <a:lnTo>
                    <a:pt x="129" y="6"/>
                  </a:lnTo>
                  <a:lnTo>
                    <a:pt x="104" y="10"/>
                  </a:lnTo>
                  <a:lnTo>
                    <a:pt x="79" y="11"/>
                  </a:lnTo>
                  <a:lnTo>
                    <a:pt x="54" y="11"/>
                  </a:lnTo>
                  <a:lnTo>
                    <a:pt x="29" y="13"/>
                  </a:lnTo>
                  <a:lnTo>
                    <a:pt x="4" y="13"/>
                  </a:lnTo>
                  <a:lnTo>
                    <a:pt x="0" y="17"/>
                  </a:lnTo>
                  <a:lnTo>
                    <a:pt x="4" y="13"/>
                  </a:lnTo>
                  <a:lnTo>
                    <a:pt x="0" y="13"/>
                  </a:lnTo>
                  <a:lnTo>
                    <a:pt x="0" y="17"/>
                  </a:lnTo>
                  <a:lnTo>
                    <a:pt x="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4" name="Freeform 336"/>
            <p:cNvSpPr>
              <a:spLocks/>
            </p:cNvSpPr>
            <p:nvPr/>
          </p:nvSpPr>
          <p:spPr bwMode="auto">
            <a:xfrm>
              <a:off x="4741" y="2601"/>
              <a:ext cx="8" cy="14"/>
            </a:xfrm>
            <a:custGeom>
              <a:avLst/>
              <a:gdLst>
                <a:gd name="T0" fmla="*/ 4 w 8"/>
                <a:gd name="T1" fmla="*/ 6 h 14"/>
                <a:gd name="T2" fmla="*/ 8 w 8"/>
                <a:gd name="T3" fmla="*/ 10 h 14"/>
                <a:gd name="T4" fmla="*/ 8 w 8"/>
                <a:gd name="T5" fmla="*/ 0 h 14"/>
                <a:gd name="T6" fmla="*/ 0 w 8"/>
                <a:gd name="T7" fmla="*/ 0 h 14"/>
                <a:gd name="T8" fmla="*/ 0 w 8"/>
                <a:gd name="T9" fmla="*/ 10 h 14"/>
                <a:gd name="T10" fmla="*/ 4 w 8"/>
                <a:gd name="T11" fmla="*/ 14 h 14"/>
                <a:gd name="T12" fmla="*/ 0 w 8"/>
                <a:gd name="T13" fmla="*/ 10 h 14"/>
                <a:gd name="T14" fmla="*/ 0 w 8"/>
                <a:gd name="T15" fmla="*/ 12 h 14"/>
                <a:gd name="T16" fmla="*/ 4 w 8"/>
                <a:gd name="T17" fmla="*/ 14 h 14"/>
                <a:gd name="T18" fmla="*/ 4 w 8"/>
                <a:gd name="T19" fmla="*/ 6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4"/>
                <a:gd name="T32" fmla="*/ 8 w 8"/>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4">
                  <a:moveTo>
                    <a:pt x="4" y="6"/>
                  </a:moveTo>
                  <a:lnTo>
                    <a:pt x="8" y="10"/>
                  </a:lnTo>
                  <a:lnTo>
                    <a:pt x="8" y="0"/>
                  </a:lnTo>
                  <a:lnTo>
                    <a:pt x="0" y="0"/>
                  </a:lnTo>
                  <a:lnTo>
                    <a:pt x="0" y="10"/>
                  </a:lnTo>
                  <a:lnTo>
                    <a:pt x="4" y="14"/>
                  </a:lnTo>
                  <a:lnTo>
                    <a:pt x="0" y="10"/>
                  </a:lnTo>
                  <a:lnTo>
                    <a:pt x="0" y="12"/>
                  </a:lnTo>
                  <a:lnTo>
                    <a:pt x="4" y="14"/>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5" name="Freeform 337"/>
            <p:cNvSpPr>
              <a:spLocks/>
            </p:cNvSpPr>
            <p:nvPr/>
          </p:nvSpPr>
          <p:spPr bwMode="auto">
            <a:xfrm>
              <a:off x="4745" y="2597"/>
              <a:ext cx="146" cy="20"/>
            </a:xfrm>
            <a:custGeom>
              <a:avLst/>
              <a:gdLst>
                <a:gd name="T0" fmla="*/ 146 w 146"/>
                <a:gd name="T1" fmla="*/ 6 h 20"/>
                <a:gd name="T2" fmla="*/ 140 w 146"/>
                <a:gd name="T3" fmla="*/ 2 h 20"/>
                <a:gd name="T4" fmla="*/ 117 w 146"/>
                <a:gd name="T5" fmla="*/ 4 h 20"/>
                <a:gd name="T6" fmla="*/ 96 w 146"/>
                <a:gd name="T7" fmla="*/ 8 h 20"/>
                <a:gd name="T8" fmla="*/ 77 w 146"/>
                <a:gd name="T9" fmla="*/ 10 h 20"/>
                <a:gd name="T10" fmla="*/ 60 w 146"/>
                <a:gd name="T11" fmla="*/ 10 h 20"/>
                <a:gd name="T12" fmla="*/ 42 w 146"/>
                <a:gd name="T13" fmla="*/ 10 h 20"/>
                <a:gd name="T14" fmla="*/ 27 w 146"/>
                <a:gd name="T15" fmla="*/ 10 h 20"/>
                <a:gd name="T16" fmla="*/ 14 w 146"/>
                <a:gd name="T17" fmla="*/ 10 h 20"/>
                <a:gd name="T18" fmla="*/ 0 w 146"/>
                <a:gd name="T19" fmla="*/ 10 h 20"/>
                <a:gd name="T20" fmla="*/ 0 w 146"/>
                <a:gd name="T21" fmla="*/ 18 h 20"/>
                <a:gd name="T22" fmla="*/ 14 w 146"/>
                <a:gd name="T23" fmla="*/ 18 h 20"/>
                <a:gd name="T24" fmla="*/ 27 w 146"/>
                <a:gd name="T25" fmla="*/ 20 h 20"/>
                <a:gd name="T26" fmla="*/ 42 w 146"/>
                <a:gd name="T27" fmla="*/ 20 h 20"/>
                <a:gd name="T28" fmla="*/ 60 w 146"/>
                <a:gd name="T29" fmla="*/ 18 h 20"/>
                <a:gd name="T30" fmla="*/ 77 w 146"/>
                <a:gd name="T31" fmla="*/ 18 h 20"/>
                <a:gd name="T32" fmla="*/ 98 w 146"/>
                <a:gd name="T33" fmla="*/ 16 h 20"/>
                <a:gd name="T34" fmla="*/ 119 w 146"/>
                <a:gd name="T35" fmla="*/ 12 h 20"/>
                <a:gd name="T36" fmla="*/ 142 w 146"/>
                <a:gd name="T37" fmla="*/ 10 h 20"/>
                <a:gd name="T38" fmla="*/ 138 w 146"/>
                <a:gd name="T39" fmla="*/ 6 h 20"/>
                <a:gd name="T40" fmla="*/ 146 w 146"/>
                <a:gd name="T41" fmla="*/ 6 h 20"/>
                <a:gd name="T42" fmla="*/ 146 w 146"/>
                <a:gd name="T43" fmla="*/ 0 h 20"/>
                <a:gd name="T44" fmla="*/ 140 w 146"/>
                <a:gd name="T45" fmla="*/ 2 h 20"/>
                <a:gd name="T46" fmla="*/ 146 w 146"/>
                <a:gd name="T47" fmla="*/ 6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20"/>
                <a:gd name="T74" fmla="*/ 146 w 146"/>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20">
                  <a:moveTo>
                    <a:pt x="146" y="6"/>
                  </a:moveTo>
                  <a:lnTo>
                    <a:pt x="140" y="2"/>
                  </a:lnTo>
                  <a:lnTo>
                    <a:pt x="117" y="4"/>
                  </a:lnTo>
                  <a:lnTo>
                    <a:pt x="96" y="8"/>
                  </a:lnTo>
                  <a:lnTo>
                    <a:pt x="77" y="10"/>
                  </a:lnTo>
                  <a:lnTo>
                    <a:pt x="60" y="10"/>
                  </a:lnTo>
                  <a:lnTo>
                    <a:pt x="42" y="10"/>
                  </a:lnTo>
                  <a:lnTo>
                    <a:pt x="27" y="10"/>
                  </a:lnTo>
                  <a:lnTo>
                    <a:pt x="14" y="10"/>
                  </a:lnTo>
                  <a:lnTo>
                    <a:pt x="0" y="10"/>
                  </a:lnTo>
                  <a:lnTo>
                    <a:pt x="0" y="18"/>
                  </a:lnTo>
                  <a:lnTo>
                    <a:pt x="14" y="18"/>
                  </a:lnTo>
                  <a:lnTo>
                    <a:pt x="27" y="20"/>
                  </a:lnTo>
                  <a:lnTo>
                    <a:pt x="42" y="20"/>
                  </a:lnTo>
                  <a:lnTo>
                    <a:pt x="60" y="18"/>
                  </a:lnTo>
                  <a:lnTo>
                    <a:pt x="77" y="18"/>
                  </a:lnTo>
                  <a:lnTo>
                    <a:pt x="98" y="16"/>
                  </a:lnTo>
                  <a:lnTo>
                    <a:pt x="119" y="12"/>
                  </a:lnTo>
                  <a:lnTo>
                    <a:pt x="142" y="10"/>
                  </a:lnTo>
                  <a:lnTo>
                    <a:pt x="138" y="6"/>
                  </a:lnTo>
                  <a:lnTo>
                    <a:pt x="146" y="6"/>
                  </a:lnTo>
                  <a:lnTo>
                    <a:pt x="146" y="0"/>
                  </a:lnTo>
                  <a:lnTo>
                    <a:pt x="140" y="2"/>
                  </a:lnTo>
                  <a:lnTo>
                    <a:pt x="14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6" name="Freeform 338"/>
            <p:cNvSpPr>
              <a:spLocks/>
            </p:cNvSpPr>
            <p:nvPr/>
          </p:nvSpPr>
          <p:spPr bwMode="auto">
            <a:xfrm>
              <a:off x="4883" y="2603"/>
              <a:ext cx="8" cy="12"/>
            </a:xfrm>
            <a:custGeom>
              <a:avLst/>
              <a:gdLst>
                <a:gd name="T0" fmla="*/ 4 w 8"/>
                <a:gd name="T1" fmla="*/ 4 h 12"/>
                <a:gd name="T2" fmla="*/ 8 w 8"/>
                <a:gd name="T3" fmla="*/ 8 h 12"/>
                <a:gd name="T4" fmla="*/ 8 w 8"/>
                <a:gd name="T5" fmla="*/ 0 h 12"/>
                <a:gd name="T6" fmla="*/ 0 w 8"/>
                <a:gd name="T7" fmla="*/ 0 h 12"/>
                <a:gd name="T8" fmla="*/ 0 w 8"/>
                <a:gd name="T9" fmla="*/ 8 h 12"/>
                <a:gd name="T10" fmla="*/ 4 w 8"/>
                <a:gd name="T11" fmla="*/ 12 h 12"/>
                <a:gd name="T12" fmla="*/ 0 w 8"/>
                <a:gd name="T13" fmla="*/ 8 h 12"/>
                <a:gd name="T14" fmla="*/ 0 w 8"/>
                <a:gd name="T15" fmla="*/ 12 h 12"/>
                <a:gd name="T16" fmla="*/ 4 w 8"/>
                <a:gd name="T17" fmla="*/ 12 h 12"/>
                <a:gd name="T18" fmla="*/ 4 w 8"/>
                <a:gd name="T19" fmla="*/ 4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4" y="4"/>
                  </a:moveTo>
                  <a:lnTo>
                    <a:pt x="8" y="8"/>
                  </a:lnTo>
                  <a:lnTo>
                    <a:pt x="8" y="0"/>
                  </a:lnTo>
                  <a:lnTo>
                    <a:pt x="0" y="0"/>
                  </a:lnTo>
                  <a:lnTo>
                    <a:pt x="0" y="8"/>
                  </a:lnTo>
                  <a:lnTo>
                    <a:pt x="4" y="12"/>
                  </a:lnTo>
                  <a:lnTo>
                    <a:pt x="0" y="8"/>
                  </a:lnTo>
                  <a:lnTo>
                    <a:pt x="0" y="12"/>
                  </a:lnTo>
                  <a:lnTo>
                    <a:pt x="4" y="12"/>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7" name="Freeform 339"/>
            <p:cNvSpPr>
              <a:spLocks/>
            </p:cNvSpPr>
            <p:nvPr/>
          </p:nvSpPr>
          <p:spPr bwMode="auto">
            <a:xfrm>
              <a:off x="4887" y="2607"/>
              <a:ext cx="64" cy="8"/>
            </a:xfrm>
            <a:custGeom>
              <a:avLst/>
              <a:gdLst>
                <a:gd name="T0" fmla="*/ 54 w 64"/>
                <a:gd name="T1" fmla="*/ 4 h 8"/>
                <a:gd name="T2" fmla="*/ 60 w 64"/>
                <a:gd name="T3" fmla="*/ 0 h 8"/>
                <a:gd name="T4" fmla="*/ 0 w 64"/>
                <a:gd name="T5" fmla="*/ 0 h 8"/>
                <a:gd name="T6" fmla="*/ 0 w 64"/>
                <a:gd name="T7" fmla="*/ 8 h 8"/>
                <a:gd name="T8" fmla="*/ 60 w 64"/>
                <a:gd name="T9" fmla="*/ 8 h 8"/>
                <a:gd name="T10" fmla="*/ 64 w 64"/>
                <a:gd name="T11" fmla="*/ 4 h 8"/>
                <a:gd name="T12" fmla="*/ 60 w 64"/>
                <a:gd name="T13" fmla="*/ 8 h 8"/>
                <a:gd name="T14" fmla="*/ 64 w 64"/>
                <a:gd name="T15" fmla="*/ 8 h 8"/>
                <a:gd name="T16" fmla="*/ 64 w 64"/>
                <a:gd name="T17" fmla="*/ 4 h 8"/>
                <a:gd name="T18" fmla="*/ 54 w 64"/>
                <a:gd name="T19" fmla="*/ 4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8"/>
                <a:gd name="T32" fmla="*/ 64 w 64"/>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8">
                  <a:moveTo>
                    <a:pt x="54" y="4"/>
                  </a:moveTo>
                  <a:lnTo>
                    <a:pt x="60" y="0"/>
                  </a:lnTo>
                  <a:lnTo>
                    <a:pt x="0" y="0"/>
                  </a:lnTo>
                  <a:lnTo>
                    <a:pt x="0" y="8"/>
                  </a:lnTo>
                  <a:lnTo>
                    <a:pt x="60" y="8"/>
                  </a:lnTo>
                  <a:lnTo>
                    <a:pt x="64" y="4"/>
                  </a:lnTo>
                  <a:lnTo>
                    <a:pt x="60" y="8"/>
                  </a:lnTo>
                  <a:lnTo>
                    <a:pt x="64" y="8"/>
                  </a:lnTo>
                  <a:lnTo>
                    <a:pt x="64" y="4"/>
                  </a:lnTo>
                  <a:lnTo>
                    <a:pt x="5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8" name="Freeform 340"/>
            <p:cNvSpPr>
              <a:spLocks/>
            </p:cNvSpPr>
            <p:nvPr/>
          </p:nvSpPr>
          <p:spPr bwMode="auto">
            <a:xfrm>
              <a:off x="4941" y="2584"/>
              <a:ext cx="10" cy="27"/>
            </a:xfrm>
            <a:custGeom>
              <a:avLst/>
              <a:gdLst>
                <a:gd name="T0" fmla="*/ 6 w 10"/>
                <a:gd name="T1" fmla="*/ 8 h 27"/>
                <a:gd name="T2" fmla="*/ 0 w 10"/>
                <a:gd name="T3" fmla="*/ 4 h 27"/>
                <a:gd name="T4" fmla="*/ 0 w 10"/>
                <a:gd name="T5" fmla="*/ 27 h 27"/>
                <a:gd name="T6" fmla="*/ 10 w 10"/>
                <a:gd name="T7" fmla="*/ 27 h 27"/>
                <a:gd name="T8" fmla="*/ 10 w 10"/>
                <a:gd name="T9" fmla="*/ 4 h 27"/>
                <a:gd name="T10" fmla="*/ 4 w 10"/>
                <a:gd name="T11" fmla="*/ 0 h 27"/>
                <a:gd name="T12" fmla="*/ 10 w 10"/>
                <a:gd name="T13" fmla="*/ 4 h 27"/>
                <a:gd name="T14" fmla="*/ 10 w 10"/>
                <a:gd name="T15" fmla="*/ 0 h 27"/>
                <a:gd name="T16" fmla="*/ 4 w 10"/>
                <a:gd name="T17" fmla="*/ 0 h 27"/>
                <a:gd name="T18" fmla="*/ 6 w 10"/>
                <a:gd name="T19" fmla="*/ 8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7"/>
                <a:gd name="T32" fmla="*/ 10 w 1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7">
                  <a:moveTo>
                    <a:pt x="6" y="8"/>
                  </a:moveTo>
                  <a:lnTo>
                    <a:pt x="0" y="4"/>
                  </a:lnTo>
                  <a:lnTo>
                    <a:pt x="0" y="27"/>
                  </a:lnTo>
                  <a:lnTo>
                    <a:pt x="10" y="27"/>
                  </a:lnTo>
                  <a:lnTo>
                    <a:pt x="10" y="4"/>
                  </a:lnTo>
                  <a:lnTo>
                    <a:pt x="4" y="0"/>
                  </a:lnTo>
                  <a:lnTo>
                    <a:pt x="10" y="4"/>
                  </a:lnTo>
                  <a:lnTo>
                    <a:pt x="10" y="0"/>
                  </a:lnTo>
                  <a:lnTo>
                    <a:pt x="4" y="0"/>
                  </a:lnTo>
                  <a:lnTo>
                    <a:pt x="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89" name="Freeform 341"/>
            <p:cNvSpPr>
              <a:spLocks/>
            </p:cNvSpPr>
            <p:nvPr/>
          </p:nvSpPr>
          <p:spPr bwMode="auto">
            <a:xfrm>
              <a:off x="4469" y="2594"/>
              <a:ext cx="201" cy="23"/>
            </a:xfrm>
            <a:custGeom>
              <a:avLst/>
              <a:gdLst>
                <a:gd name="T0" fmla="*/ 201 w 201"/>
                <a:gd name="T1" fmla="*/ 0 h 23"/>
                <a:gd name="T2" fmla="*/ 176 w 201"/>
                <a:gd name="T3" fmla="*/ 1 h 23"/>
                <a:gd name="T4" fmla="*/ 151 w 201"/>
                <a:gd name="T5" fmla="*/ 3 h 23"/>
                <a:gd name="T6" fmla="*/ 126 w 201"/>
                <a:gd name="T7" fmla="*/ 5 h 23"/>
                <a:gd name="T8" fmla="*/ 101 w 201"/>
                <a:gd name="T9" fmla="*/ 9 h 23"/>
                <a:gd name="T10" fmla="*/ 74 w 201"/>
                <a:gd name="T11" fmla="*/ 11 h 23"/>
                <a:gd name="T12" fmla="*/ 49 w 201"/>
                <a:gd name="T13" fmla="*/ 11 h 23"/>
                <a:gd name="T14" fmla="*/ 24 w 201"/>
                <a:gd name="T15" fmla="*/ 13 h 23"/>
                <a:gd name="T16" fmla="*/ 0 w 201"/>
                <a:gd name="T17" fmla="*/ 13 h 23"/>
                <a:gd name="T18" fmla="*/ 0 w 201"/>
                <a:gd name="T19" fmla="*/ 21 h 23"/>
                <a:gd name="T20" fmla="*/ 13 w 201"/>
                <a:gd name="T21" fmla="*/ 23 h 23"/>
                <a:gd name="T22" fmla="*/ 26 w 201"/>
                <a:gd name="T23" fmla="*/ 23 h 23"/>
                <a:gd name="T24" fmla="*/ 42 w 201"/>
                <a:gd name="T25" fmla="*/ 23 h 23"/>
                <a:gd name="T26" fmla="*/ 59 w 201"/>
                <a:gd name="T27" fmla="*/ 23 h 23"/>
                <a:gd name="T28" fmla="*/ 78 w 201"/>
                <a:gd name="T29" fmla="*/ 21 h 23"/>
                <a:gd name="T30" fmla="*/ 97 w 201"/>
                <a:gd name="T31" fmla="*/ 21 h 23"/>
                <a:gd name="T32" fmla="*/ 119 w 201"/>
                <a:gd name="T33" fmla="*/ 17 h 23"/>
                <a:gd name="T34" fmla="*/ 142 w 201"/>
                <a:gd name="T35" fmla="*/ 15 h 23"/>
                <a:gd name="T36" fmla="*/ 142 w 201"/>
                <a:gd name="T37" fmla="*/ 21 h 23"/>
                <a:gd name="T38" fmla="*/ 201 w 201"/>
                <a:gd name="T39" fmla="*/ 21 h 23"/>
                <a:gd name="T40" fmla="*/ 201 w 201"/>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1"/>
                <a:gd name="T64" fmla="*/ 0 h 23"/>
                <a:gd name="T65" fmla="*/ 201 w 201"/>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1" h="23">
                  <a:moveTo>
                    <a:pt x="201" y="0"/>
                  </a:moveTo>
                  <a:lnTo>
                    <a:pt x="176" y="1"/>
                  </a:lnTo>
                  <a:lnTo>
                    <a:pt x="151" y="3"/>
                  </a:lnTo>
                  <a:lnTo>
                    <a:pt x="126" y="5"/>
                  </a:lnTo>
                  <a:lnTo>
                    <a:pt x="101" y="9"/>
                  </a:lnTo>
                  <a:lnTo>
                    <a:pt x="74" y="11"/>
                  </a:lnTo>
                  <a:lnTo>
                    <a:pt x="49" y="11"/>
                  </a:lnTo>
                  <a:lnTo>
                    <a:pt x="24" y="13"/>
                  </a:lnTo>
                  <a:lnTo>
                    <a:pt x="0" y="13"/>
                  </a:lnTo>
                  <a:lnTo>
                    <a:pt x="0" y="21"/>
                  </a:lnTo>
                  <a:lnTo>
                    <a:pt x="13" y="23"/>
                  </a:lnTo>
                  <a:lnTo>
                    <a:pt x="26" y="23"/>
                  </a:lnTo>
                  <a:lnTo>
                    <a:pt x="42" y="23"/>
                  </a:lnTo>
                  <a:lnTo>
                    <a:pt x="59" y="23"/>
                  </a:lnTo>
                  <a:lnTo>
                    <a:pt x="78" y="21"/>
                  </a:lnTo>
                  <a:lnTo>
                    <a:pt x="97" y="21"/>
                  </a:lnTo>
                  <a:lnTo>
                    <a:pt x="119" y="17"/>
                  </a:lnTo>
                  <a:lnTo>
                    <a:pt x="142" y="15"/>
                  </a:lnTo>
                  <a:lnTo>
                    <a:pt x="142" y="21"/>
                  </a:lnTo>
                  <a:lnTo>
                    <a:pt x="201" y="21"/>
                  </a:lnTo>
                  <a:lnTo>
                    <a:pt x="201"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0" name="Freeform 342"/>
            <p:cNvSpPr>
              <a:spLocks/>
            </p:cNvSpPr>
            <p:nvPr/>
          </p:nvSpPr>
          <p:spPr bwMode="auto">
            <a:xfrm>
              <a:off x="4465" y="2590"/>
              <a:ext cx="205" cy="21"/>
            </a:xfrm>
            <a:custGeom>
              <a:avLst/>
              <a:gdLst>
                <a:gd name="T0" fmla="*/ 9 w 205"/>
                <a:gd name="T1" fmla="*/ 17 h 21"/>
                <a:gd name="T2" fmla="*/ 4 w 205"/>
                <a:gd name="T3" fmla="*/ 21 h 21"/>
                <a:gd name="T4" fmla="*/ 28 w 205"/>
                <a:gd name="T5" fmla="*/ 21 h 21"/>
                <a:gd name="T6" fmla="*/ 55 w 205"/>
                <a:gd name="T7" fmla="*/ 21 h 21"/>
                <a:gd name="T8" fmla="*/ 80 w 205"/>
                <a:gd name="T9" fmla="*/ 19 h 21"/>
                <a:gd name="T10" fmla="*/ 105 w 205"/>
                <a:gd name="T11" fmla="*/ 17 h 21"/>
                <a:gd name="T12" fmla="*/ 130 w 205"/>
                <a:gd name="T13" fmla="*/ 13 h 21"/>
                <a:gd name="T14" fmla="*/ 155 w 205"/>
                <a:gd name="T15" fmla="*/ 11 h 21"/>
                <a:gd name="T16" fmla="*/ 180 w 205"/>
                <a:gd name="T17" fmla="*/ 9 h 21"/>
                <a:gd name="T18" fmla="*/ 205 w 205"/>
                <a:gd name="T19" fmla="*/ 7 h 21"/>
                <a:gd name="T20" fmla="*/ 205 w 205"/>
                <a:gd name="T21" fmla="*/ 0 h 21"/>
                <a:gd name="T22" fmla="*/ 180 w 205"/>
                <a:gd name="T23" fmla="*/ 2 h 21"/>
                <a:gd name="T24" fmla="*/ 155 w 205"/>
                <a:gd name="T25" fmla="*/ 4 h 21"/>
                <a:gd name="T26" fmla="*/ 128 w 205"/>
                <a:gd name="T27" fmla="*/ 5 h 21"/>
                <a:gd name="T28" fmla="*/ 103 w 205"/>
                <a:gd name="T29" fmla="*/ 7 h 21"/>
                <a:gd name="T30" fmla="*/ 78 w 205"/>
                <a:gd name="T31" fmla="*/ 11 h 21"/>
                <a:gd name="T32" fmla="*/ 53 w 205"/>
                <a:gd name="T33" fmla="*/ 11 h 21"/>
                <a:gd name="T34" fmla="*/ 28 w 205"/>
                <a:gd name="T35" fmla="*/ 13 h 21"/>
                <a:gd name="T36" fmla="*/ 4 w 205"/>
                <a:gd name="T37" fmla="*/ 13 h 21"/>
                <a:gd name="T38" fmla="*/ 0 w 205"/>
                <a:gd name="T39" fmla="*/ 17 h 21"/>
                <a:gd name="T40" fmla="*/ 4 w 205"/>
                <a:gd name="T41" fmla="*/ 13 h 21"/>
                <a:gd name="T42" fmla="*/ 0 w 205"/>
                <a:gd name="T43" fmla="*/ 13 h 21"/>
                <a:gd name="T44" fmla="*/ 0 w 205"/>
                <a:gd name="T45" fmla="*/ 17 h 21"/>
                <a:gd name="T46" fmla="*/ 9 w 205"/>
                <a:gd name="T47" fmla="*/ 17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5"/>
                <a:gd name="T73" fmla="*/ 0 h 21"/>
                <a:gd name="T74" fmla="*/ 205 w 205"/>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5" h="21">
                  <a:moveTo>
                    <a:pt x="9" y="17"/>
                  </a:moveTo>
                  <a:lnTo>
                    <a:pt x="4" y="21"/>
                  </a:lnTo>
                  <a:lnTo>
                    <a:pt x="28" y="21"/>
                  </a:lnTo>
                  <a:lnTo>
                    <a:pt x="55" y="21"/>
                  </a:lnTo>
                  <a:lnTo>
                    <a:pt x="80" y="19"/>
                  </a:lnTo>
                  <a:lnTo>
                    <a:pt x="105" y="17"/>
                  </a:lnTo>
                  <a:lnTo>
                    <a:pt x="130" y="13"/>
                  </a:lnTo>
                  <a:lnTo>
                    <a:pt x="155" y="11"/>
                  </a:lnTo>
                  <a:lnTo>
                    <a:pt x="180" y="9"/>
                  </a:lnTo>
                  <a:lnTo>
                    <a:pt x="205" y="7"/>
                  </a:lnTo>
                  <a:lnTo>
                    <a:pt x="205" y="0"/>
                  </a:lnTo>
                  <a:lnTo>
                    <a:pt x="180" y="2"/>
                  </a:lnTo>
                  <a:lnTo>
                    <a:pt x="155" y="4"/>
                  </a:lnTo>
                  <a:lnTo>
                    <a:pt x="128" y="5"/>
                  </a:lnTo>
                  <a:lnTo>
                    <a:pt x="103" y="7"/>
                  </a:lnTo>
                  <a:lnTo>
                    <a:pt x="78" y="11"/>
                  </a:lnTo>
                  <a:lnTo>
                    <a:pt x="53" y="11"/>
                  </a:lnTo>
                  <a:lnTo>
                    <a:pt x="28" y="13"/>
                  </a:lnTo>
                  <a:lnTo>
                    <a:pt x="4" y="13"/>
                  </a:lnTo>
                  <a:lnTo>
                    <a:pt x="0" y="17"/>
                  </a:lnTo>
                  <a:lnTo>
                    <a:pt x="4" y="13"/>
                  </a:lnTo>
                  <a:lnTo>
                    <a:pt x="0" y="13"/>
                  </a:lnTo>
                  <a:lnTo>
                    <a:pt x="0" y="17"/>
                  </a:lnTo>
                  <a:lnTo>
                    <a:pt x="9"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1" name="Freeform 343"/>
            <p:cNvSpPr>
              <a:spLocks/>
            </p:cNvSpPr>
            <p:nvPr/>
          </p:nvSpPr>
          <p:spPr bwMode="auto">
            <a:xfrm>
              <a:off x="4465" y="2607"/>
              <a:ext cx="9" cy="13"/>
            </a:xfrm>
            <a:custGeom>
              <a:avLst/>
              <a:gdLst>
                <a:gd name="T0" fmla="*/ 5 w 9"/>
                <a:gd name="T1" fmla="*/ 4 h 13"/>
                <a:gd name="T2" fmla="*/ 9 w 9"/>
                <a:gd name="T3" fmla="*/ 8 h 13"/>
                <a:gd name="T4" fmla="*/ 9 w 9"/>
                <a:gd name="T5" fmla="*/ 0 h 13"/>
                <a:gd name="T6" fmla="*/ 0 w 9"/>
                <a:gd name="T7" fmla="*/ 0 h 13"/>
                <a:gd name="T8" fmla="*/ 0 w 9"/>
                <a:gd name="T9" fmla="*/ 8 h 13"/>
                <a:gd name="T10" fmla="*/ 4 w 9"/>
                <a:gd name="T11" fmla="*/ 13 h 13"/>
                <a:gd name="T12" fmla="*/ 0 w 9"/>
                <a:gd name="T13" fmla="*/ 8 h 13"/>
                <a:gd name="T14" fmla="*/ 0 w 9"/>
                <a:gd name="T15" fmla="*/ 11 h 13"/>
                <a:gd name="T16" fmla="*/ 4 w 9"/>
                <a:gd name="T17" fmla="*/ 13 h 13"/>
                <a:gd name="T18" fmla="*/ 5 w 9"/>
                <a:gd name="T19" fmla="*/ 4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5" y="4"/>
                  </a:moveTo>
                  <a:lnTo>
                    <a:pt x="9" y="8"/>
                  </a:lnTo>
                  <a:lnTo>
                    <a:pt x="9" y="0"/>
                  </a:lnTo>
                  <a:lnTo>
                    <a:pt x="0" y="0"/>
                  </a:lnTo>
                  <a:lnTo>
                    <a:pt x="0" y="8"/>
                  </a:lnTo>
                  <a:lnTo>
                    <a:pt x="4" y="13"/>
                  </a:lnTo>
                  <a:lnTo>
                    <a:pt x="0" y="8"/>
                  </a:lnTo>
                  <a:lnTo>
                    <a:pt x="0" y="11"/>
                  </a:lnTo>
                  <a:lnTo>
                    <a:pt x="4" y="13"/>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2" name="Freeform 344"/>
            <p:cNvSpPr>
              <a:spLocks/>
            </p:cNvSpPr>
            <p:nvPr/>
          </p:nvSpPr>
          <p:spPr bwMode="auto">
            <a:xfrm>
              <a:off x="4469" y="2603"/>
              <a:ext cx="145" cy="17"/>
            </a:xfrm>
            <a:custGeom>
              <a:avLst/>
              <a:gdLst>
                <a:gd name="T0" fmla="*/ 145 w 145"/>
                <a:gd name="T1" fmla="*/ 6 h 17"/>
                <a:gd name="T2" fmla="*/ 142 w 145"/>
                <a:gd name="T3" fmla="*/ 0 h 17"/>
                <a:gd name="T4" fmla="*/ 119 w 145"/>
                <a:gd name="T5" fmla="*/ 4 h 17"/>
                <a:gd name="T6" fmla="*/ 97 w 145"/>
                <a:gd name="T7" fmla="*/ 6 h 17"/>
                <a:gd name="T8" fmla="*/ 78 w 145"/>
                <a:gd name="T9" fmla="*/ 8 h 17"/>
                <a:gd name="T10" fmla="*/ 59 w 145"/>
                <a:gd name="T11" fmla="*/ 10 h 17"/>
                <a:gd name="T12" fmla="*/ 42 w 145"/>
                <a:gd name="T13" fmla="*/ 10 h 17"/>
                <a:gd name="T14" fmla="*/ 26 w 145"/>
                <a:gd name="T15" fmla="*/ 10 h 17"/>
                <a:gd name="T16" fmla="*/ 13 w 145"/>
                <a:gd name="T17" fmla="*/ 10 h 17"/>
                <a:gd name="T18" fmla="*/ 1 w 145"/>
                <a:gd name="T19" fmla="*/ 8 h 17"/>
                <a:gd name="T20" fmla="*/ 0 w 145"/>
                <a:gd name="T21" fmla="*/ 17 h 17"/>
                <a:gd name="T22" fmla="*/ 13 w 145"/>
                <a:gd name="T23" fmla="*/ 17 h 17"/>
                <a:gd name="T24" fmla="*/ 26 w 145"/>
                <a:gd name="T25" fmla="*/ 17 h 17"/>
                <a:gd name="T26" fmla="*/ 42 w 145"/>
                <a:gd name="T27" fmla="*/ 17 h 17"/>
                <a:gd name="T28" fmla="*/ 59 w 145"/>
                <a:gd name="T29" fmla="*/ 17 h 17"/>
                <a:gd name="T30" fmla="*/ 78 w 145"/>
                <a:gd name="T31" fmla="*/ 17 h 17"/>
                <a:gd name="T32" fmla="*/ 97 w 145"/>
                <a:gd name="T33" fmla="*/ 15 h 17"/>
                <a:gd name="T34" fmla="*/ 119 w 145"/>
                <a:gd name="T35" fmla="*/ 12 h 17"/>
                <a:gd name="T36" fmla="*/ 142 w 145"/>
                <a:gd name="T37" fmla="*/ 10 h 17"/>
                <a:gd name="T38" fmla="*/ 138 w 145"/>
                <a:gd name="T39" fmla="*/ 6 h 17"/>
                <a:gd name="T40" fmla="*/ 145 w 145"/>
                <a:gd name="T41" fmla="*/ 6 h 17"/>
                <a:gd name="T42" fmla="*/ 145 w 145"/>
                <a:gd name="T43" fmla="*/ 0 h 17"/>
                <a:gd name="T44" fmla="*/ 142 w 145"/>
                <a:gd name="T45" fmla="*/ 0 h 17"/>
                <a:gd name="T46" fmla="*/ 145 w 145"/>
                <a:gd name="T47" fmla="*/ 6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
                <a:gd name="T73" fmla="*/ 0 h 17"/>
                <a:gd name="T74" fmla="*/ 145 w 14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 h="17">
                  <a:moveTo>
                    <a:pt x="145" y="6"/>
                  </a:moveTo>
                  <a:lnTo>
                    <a:pt x="142" y="0"/>
                  </a:lnTo>
                  <a:lnTo>
                    <a:pt x="119" y="4"/>
                  </a:lnTo>
                  <a:lnTo>
                    <a:pt x="97" y="6"/>
                  </a:lnTo>
                  <a:lnTo>
                    <a:pt x="78" y="8"/>
                  </a:lnTo>
                  <a:lnTo>
                    <a:pt x="59" y="10"/>
                  </a:lnTo>
                  <a:lnTo>
                    <a:pt x="42" y="10"/>
                  </a:lnTo>
                  <a:lnTo>
                    <a:pt x="26" y="10"/>
                  </a:lnTo>
                  <a:lnTo>
                    <a:pt x="13" y="10"/>
                  </a:lnTo>
                  <a:lnTo>
                    <a:pt x="1" y="8"/>
                  </a:lnTo>
                  <a:lnTo>
                    <a:pt x="0" y="17"/>
                  </a:lnTo>
                  <a:lnTo>
                    <a:pt x="13" y="17"/>
                  </a:lnTo>
                  <a:lnTo>
                    <a:pt x="26" y="17"/>
                  </a:lnTo>
                  <a:lnTo>
                    <a:pt x="42" y="17"/>
                  </a:lnTo>
                  <a:lnTo>
                    <a:pt x="59" y="17"/>
                  </a:lnTo>
                  <a:lnTo>
                    <a:pt x="78" y="17"/>
                  </a:lnTo>
                  <a:lnTo>
                    <a:pt x="97" y="15"/>
                  </a:lnTo>
                  <a:lnTo>
                    <a:pt x="119" y="12"/>
                  </a:lnTo>
                  <a:lnTo>
                    <a:pt x="142" y="10"/>
                  </a:lnTo>
                  <a:lnTo>
                    <a:pt x="138" y="6"/>
                  </a:lnTo>
                  <a:lnTo>
                    <a:pt x="145" y="6"/>
                  </a:lnTo>
                  <a:lnTo>
                    <a:pt x="145" y="0"/>
                  </a:lnTo>
                  <a:lnTo>
                    <a:pt x="142" y="0"/>
                  </a:lnTo>
                  <a:lnTo>
                    <a:pt x="14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3" name="Freeform 345"/>
            <p:cNvSpPr>
              <a:spLocks/>
            </p:cNvSpPr>
            <p:nvPr/>
          </p:nvSpPr>
          <p:spPr bwMode="auto">
            <a:xfrm>
              <a:off x="4607" y="2609"/>
              <a:ext cx="7" cy="11"/>
            </a:xfrm>
            <a:custGeom>
              <a:avLst/>
              <a:gdLst>
                <a:gd name="T0" fmla="*/ 4 w 7"/>
                <a:gd name="T1" fmla="*/ 2 h 11"/>
                <a:gd name="T2" fmla="*/ 7 w 7"/>
                <a:gd name="T3" fmla="*/ 6 h 11"/>
                <a:gd name="T4" fmla="*/ 7 w 7"/>
                <a:gd name="T5" fmla="*/ 0 h 11"/>
                <a:gd name="T6" fmla="*/ 0 w 7"/>
                <a:gd name="T7" fmla="*/ 0 h 11"/>
                <a:gd name="T8" fmla="*/ 0 w 7"/>
                <a:gd name="T9" fmla="*/ 6 h 11"/>
                <a:gd name="T10" fmla="*/ 4 w 7"/>
                <a:gd name="T11" fmla="*/ 11 h 11"/>
                <a:gd name="T12" fmla="*/ 0 w 7"/>
                <a:gd name="T13" fmla="*/ 6 h 11"/>
                <a:gd name="T14" fmla="*/ 0 w 7"/>
                <a:gd name="T15" fmla="*/ 11 h 11"/>
                <a:gd name="T16" fmla="*/ 4 w 7"/>
                <a:gd name="T17" fmla="*/ 11 h 11"/>
                <a:gd name="T18" fmla="*/ 4 w 7"/>
                <a:gd name="T19" fmla="*/ 2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1"/>
                <a:gd name="T32" fmla="*/ 7 w 7"/>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1">
                  <a:moveTo>
                    <a:pt x="4" y="2"/>
                  </a:moveTo>
                  <a:lnTo>
                    <a:pt x="7" y="6"/>
                  </a:lnTo>
                  <a:lnTo>
                    <a:pt x="7" y="0"/>
                  </a:lnTo>
                  <a:lnTo>
                    <a:pt x="0" y="0"/>
                  </a:lnTo>
                  <a:lnTo>
                    <a:pt x="0" y="6"/>
                  </a:lnTo>
                  <a:lnTo>
                    <a:pt x="4" y="11"/>
                  </a:lnTo>
                  <a:lnTo>
                    <a:pt x="0" y="6"/>
                  </a:lnTo>
                  <a:lnTo>
                    <a:pt x="0" y="11"/>
                  </a:lnTo>
                  <a:lnTo>
                    <a:pt x="4" y="11"/>
                  </a:ln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4" name="Freeform 346"/>
            <p:cNvSpPr>
              <a:spLocks/>
            </p:cNvSpPr>
            <p:nvPr/>
          </p:nvSpPr>
          <p:spPr bwMode="auto">
            <a:xfrm>
              <a:off x="4611" y="2611"/>
              <a:ext cx="63" cy="9"/>
            </a:xfrm>
            <a:custGeom>
              <a:avLst/>
              <a:gdLst>
                <a:gd name="T0" fmla="*/ 55 w 63"/>
                <a:gd name="T1" fmla="*/ 4 h 9"/>
                <a:gd name="T2" fmla="*/ 59 w 63"/>
                <a:gd name="T3" fmla="*/ 0 h 9"/>
                <a:gd name="T4" fmla="*/ 0 w 63"/>
                <a:gd name="T5" fmla="*/ 0 h 9"/>
                <a:gd name="T6" fmla="*/ 0 w 63"/>
                <a:gd name="T7" fmla="*/ 9 h 9"/>
                <a:gd name="T8" fmla="*/ 59 w 63"/>
                <a:gd name="T9" fmla="*/ 9 h 9"/>
                <a:gd name="T10" fmla="*/ 63 w 63"/>
                <a:gd name="T11" fmla="*/ 4 h 9"/>
                <a:gd name="T12" fmla="*/ 59 w 63"/>
                <a:gd name="T13" fmla="*/ 9 h 9"/>
                <a:gd name="T14" fmla="*/ 63 w 63"/>
                <a:gd name="T15" fmla="*/ 9 h 9"/>
                <a:gd name="T16" fmla="*/ 63 w 63"/>
                <a:gd name="T17" fmla="*/ 4 h 9"/>
                <a:gd name="T18" fmla="*/ 55 w 63"/>
                <a:gd name="T19" fmla="*/ 4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9"/>
                <a:gd name="T32" fmla="*/ 63 w 63"/>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9">
                  <a:moveTo>
                    <a:pt x="55" y="4"/>
                  </a:moveTo>
                  <a:lnTo>
                    <a:pt x="59" y="0"/>
                  </a:lnTo>
                  <a:lnTo>
                    <a:pt x="0" y="0"/>
                  </a:lnTo>
                  <a:lnTo>
                    <a:pt x="0" y="9"/>
                  </a:lnTo>
                  <a:lnTo>
                    <a:pt x="59" y="9"/>
                  </a:lnTo>
                  <a:lnTo>
                    <a:pt x="63" y="4"/>
                  </a:lnTo>
                  <a:lnTo>
                    <a:pt x="59" y="9"/>
                  </a:lnTo>
                  <a:lnTo>
                    <a:pt x="63" y="9"/>
                  </a:lnTo>
                  <a:lnTo>
                    <a:pt x="63" y="4"/>
                  </a:lnTo>
                  <a:lnTo>
                    <a:pt x="5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5" name="Freeform 347"/>
            <p:cNvSpPr>
              <a:spLocks/>
            </p:cNvSpPr>
            <p:nvPr/>
          </p:nvSpPr>
          <p:spPr bwMode="auto">
            <a:xfrm>
              <a:off x="4666" y="2590"/>
              <a:ext cx="8" cy="25"/>
            </a:xfrm>
            <a:custGeom>
              <a:avLst/>
              <a:gdLst>
                <a:gd name="T0" fmla="*/ 4 w 8"/>
                <a:gd name="T1" fmla="*/ 7 h 25"/>
                <a:gd name="T2" fmla="*/ 0 w 8"/>
                <a:gd name="T3" fmla="*/ 4 h 25"/>
                <a:gd name="T4" fmla="*/ 0 w 8"/>
                <a:gd name="T5" fmla="*/ 25 h 25"/>
                <a:gd name="T6" fmla="*/ 8 w 8"/>
                <a:gd name="T7" fmla="*/ 25 h 25"/>
                <a:gd name="T8" fmla="*/ 8 w 8"/>
                <a:gd name="T9" fmla="*/ 4 h 25"/>
                <a:gd name="T10" fmla="*/ 4 w 8"/>
                <a:gd name="T11" fmla="*/ 0 h 25"/>
                <a:gd name="T12" fmla="*/ 8 w 8"/>
                <a:gd name="T13" fmla="*/ 4 h 25"/>
                <a:gd name="T14" fmla="*/ 8 w 8"/>
                <a:gd name="T15" fmla="*/ 0 h 25"/>
                <a:gd name="T16" fmla="*/ 4 w 8"/>
                <a:gd name="T17" fmla="*/ 0 h 25"/>
                <a:gd name="T18" fmla="*/ 4 w 8"/>
                <a:gd name="T19" fmla="*/ 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25"/>
                <a:gd name="T32" fmla="*/ 8 w 8"/>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25">
                  <a:moveTo>
                    <a:pt x="4" y="7"/>
                  </a:moveTo>
                  <a:lnTo>
                    <a:pt x="0" y="4"/>
                  </a:lnTo>
                  <a:lnTo>
                    <a:pt x="0" y="25"/>
                  </a:lnTo>
                  <a:lnTo>
                    <a:pt x="8" y="25"/>
                  </a:lnTo>
                  <a:lnTo>
                    <a:pt x="8" y="4"/>
                  </a:lnTo>
                  <a:lnTo>
                    <a:pt x="4" y="0"/>
                  </a:lnTo>
                  <a:lnTo>
                    <a:pt x="8" y="4"/>
                  </a:lnTo>
                  <a:lnTo>
                    <a:pt x="8" y="0"/>
                  </a:lnTo>
                  <a:lnTo>
                    <a:pt x="4"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6" name="Freeform 348"/>
            <p:cNvSpPr>
              <a:spLocks/>
            </p:cNvSpPr>
            <p:nvPr/>
          </p:nvSpPr>
          <p:spPr bwMode="auto">
            <a:xfrm>
              <a:off x="5181" y="1868"/>
              <a:ext cx="446" cy="409"/>
            </a:xfrm>
            <a:custGeom>
              <a:avLst/>
              <a:gdLst>
                <a:gd name="T0" fmla="*/ 69 w 446"/>
                <a:gd name="T1" fmla="*/ 336 h 409"/>
                <a:gd name="T2" fmla="*/ 75 w 446"/>
                <a:gd name="T3" fmla="*/ 369 h 409"/>
                <a:gd name="T4" fmla="*/ 81 w 446"/>
                <a:gd name="T5" fmla="*/ 397 h 409"/>
                <a:gd name="T6" fmla="*/ 85 w 446"/>
                <a:gd name="T7" fmla="*/ 409 h 409"/>
                <a:gd name="T8" fmla="*/ 94 w 446"/>
                <a:gd name="T9" fmla="*/ 403 h 409"/>
                <a:gd name="T10" fmla="*/ 104 w 446"/>
                <a:gd name="T11" fmla="*/ 397 h 409"/>
                <a:gd name="T12" fmla="*/ 117 w 446"/>
                <a:gd name="T13" fmla="*/ 388 h 409"/>
                <a:gd name="T14" fmla="*/ 135 w 446"/>
                <a:gd name="T15" fmla="*/ 378 h 409"/>
                <a:gd name="T16" fmla="*/ 156 w 446"/>
                <a:gd name="T17" fmla="*/ 363 h 409"/>
                <a:gd name="T18" fmla="*/ 398 w 446"/>
                <a:gd name="T19" fmla="*/ 198 h 409"/>
                <a:gd name="T20" fmla="*/ 423 w 446"/>
                <a:gd name="T21" fmla="*/ 175 h 409"/>
                <a:gd name="T22" fmla="*/ 444 w 446"/>
                <a:gd name="T23" fmla="*/ 146 h 409"/>
                <a:gd name="T24" fmla="*/ 438 w 446"/>
                <a:gd name="T25" fmla="*/ 134 h 409"/>
                <a:gd name="T26" fmla="*/ 423 w 446"/>
                <a:gd name="T27" fmla="*/ 131 h 409"/>
                <a:gd name="T28" fmla="*/ 409 w 446"/>
                <a:gd name="T29" fmla="*/ 131 h 409"/>
                <a:gd name="T30" fmla="*/ 394 w 446"/>
                <a:gd name="T31" fmla="*/ 138 h 409"/>
                <a:gd name="T32" fmla="*/ 376 w 446"/>
                <a:gd name="T33" fmla="*/ 148 h 409"/>
                <a:gd name="T34" fmla="*/ 378 w 446"/>
                <a:gd name="T35" fmla="*/ 142 h 409"/>
                <a:gd name="T36" fmla="*/ 413 w 446"/>
                <a:gd name="T37" fmla="*/ 115 h 409"/>
                <a:gd name="T38" fmla="*/ 432 w 446"/>
                <a:gd name="T39" fmla="*/ 79 h 409"/>
                <a:gd name="T40" fmla="*/ 426 w 446"/>
                <a:gd name="T41" fmla="*/ 63 h 409"/>
                <a:gd name="T42" fmla="*/ 415 w 446"/>
                <a:gd name="T43" fmla="*/ 60 h 409"/>
                <a:gd name="T44" fmla="*/ 401 w 446"/>
                <a:gd name="T45" fmla="*/ 62 h 409"/>
                <a:gd name="T46" fmla="*/ 384 w 446"/>
                <a:gd name="T47" fmla="*/ 73 h 409"/>
                <a:gd name="T48" fmla="*/ 367 w 446"/>
                <a:gd name="T49" fmla="*/ 87 h 409"/>
                <a:gd name="T50" fmla="*/ 365 w 446"/>
                <a:gd name="T51" fmla="*/ 81 h 409"/>
                <a:gd name="T52" fmla="*/ 382 w 446"/>
                <a:gd name="T53" fmla="*/ 56 h 409"/>
                <a:gd name="T54" fmla="*/ 392 w 446"/>
                <a:gd name="T55" fmla="*/ 29 h 409"/>
                <a:gd name="T56" fmla="*/ 388 w 446"/>
                <a:gd name="T57" fmla="*/ 17 h 409"/>
                <a:gd name="T58" fmla="*/ 378 w 446"/>
                <a:gd name="T59" fmla="*/ 16 h 409"/>
                <a:gd name="T60" fmla="*/ 369 w 446"/>
                <a:gd name="T61" fmla="*/ 16 h 409"/>
                <a:gd name="T62" fmla="*/ 355 w 446"/>
                <a:gd name="T63" fmla="*/ 29 h 409"/>
                <a:gd name="T64" fmla="*/ 336 w 446"/>
                <a:gd name="T65" fmla="*/ 46 h 409"/>
                <a:gd name="T66" fmla="*/ 328 w 446"/>
                <a:gd name="T67" fmla="*/ 46 h 409"/>
                <a:gd name="T68" fmla="*/ 336 w 446"/>
                <a:gd name="T69" fmla="*/ 29 h 409"/>
                <a:gd name="T70" fmla="*/ 340 w 446"/>
                <a:gd name="T71" fmla="*/ 12 h 409"/>
                <a:gd name="T72" fmla="*/ 327 w 446"/>
                <a:gd name="T73" fmla="*/ 0 h 409"/>
                <a:gd name="T74" fmla="*/ 309 w 446"/>
                <a:gd name="T75" fmla="*/ 4 h 409"/>
                <a:gd name="T76" fmla="*/ 294 w 446"/>
                <a:gd name="T77" fmla="*/ 17 h 409"/>
                <a:gd name="T78" fmla="*/ 288 w 446"/>
                <a:gd name="T79" fmla="*/ 27 h 409"/>
                <a:gd name="T80" fmla="*/ 280 w 446"/>
                <a:gd name="T81" fmla="*/ 37 h 409"/>
                <a:gd name="T82" fmla="*/ 267 w 446"/>
                <a:gd name="T83" fmla="*/ 52 h 409"/>
                <a:gd name="T84" fmla="*/ 252 w 446"/>
                <a:gd name="T85" fmla="*/ 85 h 409"/>
                <a:gd name="T86" fmla="*/ 236 w 446"/>
                <a:gd name="T87" fmla="*/ 115 h 409"/>
                <a:gd name="T88" fmla="*/ 232 w 446"/>
                <a:gd name="T89" fmla="*/ 100 h 409"/>
                <a:gd name="T90" fmla="*/ 238 w 446"/>
                <a:gd name="T91" fmla="*/ 56 h 409"/>
                <a:gd name="T92" fmla="*/ 232 w 446"/>
                <a:gd name="T93" fmla="*/ 29 h 409"/>
                <a:gd name="T94" fmla="*/ 232 w 446"/>
                <a:gd name="T95" fmla="*/ 23 h 409"/>
                <a:gd name="T96" fmla="*/ 207 w 446"/>
                <a:gd name="T97" fmla="*/ 37 h 409"/>
                <a:gd name="T98" fmla="*/ 198 w 446"/>
                <a:gd name="T99" fmla="*/ 62 h 409"/>
                <a:gd name="T100" fmla="*/ 190 w 446"/>
                <a:gd name="T101" fmla="*/ 88 h 409"/>
                <a:gd name="T102" fmla="*/ 183 w 446"/>
                <a:gd name="T103" fmla="*/ 125 h 409"/>
                <a:gd name="T104" fmla="*/ 163 w 446"/>
                <a:gd name="T105" fmla="*/ 161 h 409"/>
                <a:gd name="T106" fmla="*/ 138 w 446"/>
                <a:gd name="T107" fmla="*/ 192 h 409"/>
                <a:gd name="T108" fmla="*/ 98 w 446"/>
                <a:gd name="T109" fmla="*/ 213 h 409"/>
                <a:gd name="T110" fmla="*/ 50 w 446"/>
                <a:gd name="T111" fmla="*/ 232 h 409"/>
                <a:gd name="T112" fmla="*/ 23 w 446"/>
                <a:gd name="T113" fmla="*/ 246 h 409"/>
                <a:gd name="T114" fmla="*/ 4 w 446"/>
                <a:gd name="T115" fmla="*/ 259 h 409"/>
                <a:gd name="T116" fmla="*/ 2 w 446"/>
                <a:gd name="T117" fmla="*/ 263 h 409"/>
                <a:gd name="T118" fmla="*/ 29 w 446"/>
                <a:gd name="T119" fmla="*/ 282 h 409"/>
                <a:gd name="T120" fmla="*/ 50 w 446"/>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6"/>
                <a:gd name="T184" fmla="*/ 0 h 409"/>
                <a:gd name="T185" fmla="*/ 446 w 446"/>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6" h="409">
                  <a:moveTo>
                    <a:pt x="62" y="324"/>
                  </a:moveTo>
                  <a:lnTo>
                    <a:pt x="65" y="328"/>
                  </a:lnTo>
                  <a:lnTo>
                    <a:pt x="69" y="336"/>
                  </a:lnTo>
                  <a:lnTo>
                    <a:pt x="71" y="346"/>
                  </a:lnTo>
                  <a:lnTo>
                    <a:pt x="73" y="357"/>
                  </a:lnTo>
                  <a:lnTo>
                    <a:pt x="75" y="369"/>
                  </a:lnTo>
                  <a:lnTo>
                    <a:pt x="75" y="380"/>
                  </a:lnTo>
                  <a:lnTo>
                    <a:pt x="79" y="390"/>
                  </a:lnTo>
                  <a:lnTo>
                    <a:pt x="81" y="397"/>
                  </a:lnTo>
                  <a:lnTo>
                    <a:pt x="83" y="397"/>
                  </a:lnTo>
                  <a:lnTo>
                    <a:pt x="83" y="407"/>
                  </a:lnTo>
                  <a:lnTo>
                    <a:pt x="85" y="409"/>
                  </a:lnTo>
                  <a:lnTo>
                    <a:pt x="86" y="407"/>
                  </a:lnTo>
                  <a:lnTo>
                    <a:pt x="90" y="405"/>
                  </a:lnTo>
                  <a:lnTo>
                    <a:pt x="94" y="403"/>
                  </a:lnTo>
                  <a:lnTo>
                    <a:pt x="98" y="401"/>
                  </a:lnTo>
                  <a:lnTo>
                    <a:pt x="100" y="399"/>
                  </a:lnTo>
                  <a:lnTo>
                    <a:pt x="104" y="397"/>
                  </a:lnTo>
                  <a:lnTo>
                    <a:pt x="108" y="395"/>
                  </a:lnTo>
                  <a:lnTo>
                    <a:pt x="110" y="394"/>
                  </a:lnTo>
                  <a:lnTo>
                    <a:pt x="117" y="388"/>
                  </a:lnTo>
                  <a:lnTo>
                    <a:pt x="123" y="386"/>
                  </a:lnTo>
                  <a:lnTo>
                    <a:pt x="129" y="382"/>
                  </a:lnTo>
                  <a:lnTo>
                    <a:pt x="135" y="378"/>
                  </a:lnTo>
                  <a:lnTo>
                    <a:pt x="140" y="374"/>
                  </a:lnTo>
                  <a:lnTo>
                    <a:pt x="148" y="369"/>
                  </a:lnTo>
                  <a:lnTo>
                    <a:pt x="156" y="363"/>
                  </a:lnTo>
                  <a:lnTo>
                    <a:pt x="167" y="357"/>
                  </a:lnTo>
                  <a:lnTo>
                    <a:pt x="388" y="204"/>
                  </a:lnTo>
                  <a:lnTo>
                    <a:pt x="398" y="198"/>
                  </a:lnTo>
                  <a:lnTo>
                    <a:pt x="405" y="190"/>
                  </a:lnTo>
                  <a:lnTo>
                    <a:pt x="415" y="182"/>
                  </a:lnTo>
                  <a:lnTo>
                    <a:pt x="423" y="175"/>
                  </a:lnTo>
                  <a:lnTo>
                    <a:pt x="432" y="165"/>
                  </a:lnTo>
                  <a:lnTo>
                    <a:pt x="438" y="158"/>
                  </a:lnTo>
                  <a:lnTo>
                    <a:pt x="444" y="146"/>
                  </a:lnTo>
                  <a:lnTo>
                    <a:pt x="446" y="136"/>
                  </a:lnTo>
                  <a:lnTo>
                    <a:pt x="442" y="136"/>
                  </a:lnTo>
                  <a:lnTo>
                    <a:pt x="438" y="134"/>
                  </a:lnTo>
                  <a:lnTo>
                    <a:pt x="432" y="134"/>
                  </a:lnTo>
                  <a:lnTo>
                    <a:pt x="428" y="133"/>
                  </a:lnTo>
                  <a:lnTo>
                    <a:pt x="423" y="131"/>
                  </a:lnTo>
                  <a:lnTo>
                    <a:pt x="419" y="131"/>
                  </a:lnTo>
                  <a:lnTo>
                    <a:pt x="413" y="131"/>
                  </a:lnTo>
                  <a:lnTo>
                    <a:pt x="409" y="131"/>
                  </a:lnTo>
                  <a:lnTo>
                    <a:pt x="405" y="133"/>
                  </a:lnTo>
                  <a:lnTo>
                    <a:pt x="400" y="136"/>
                  </a:lnTo>
                  <a:lnTo>
                    <a:pt x="394" y="138"/>
                  </a:lnTo>
                  <a:lnTo>
                    <a:pt x="388" y="142"/>
                  </a:lnTo>
                  <a:lnTo>
                    <a:pt x="382" y="146"/>
                  </a:lnTo>
                  <a:lnTo>
                    <a:pt x="376" y="148"/>
                  </a:lnTo>
                  <a:lnTo>
                    <a:pt x="373" y="150"/>
                  </a:lnTo>
                  <a:lnTo>
                    <a:pt x="367" y="152"/>
                  </a:lnTo>
                  <a:lnTo>
                    <a:pt x="378" y="142"/>
                  </a:lnTo>
                  <a:lnTo>
                    <a:pt x="390" y="134"/>
                  </a:lnTo>
                  <a:lnTo>
                    <a:pt x="401" y="125"/>
                  </a:lnTo>
                  <a:lnTo>
                    <a:pt x="413" y="115"/>
                  </a:lnTo>
                  <a:lnTo>
                    <a:pt x="421" y="104"/>
                  </a:lnTo>
                  <a:lnTo>
                    <a:pt x="428" y="92"/>
                  </a:lnTo>
                  <a:lnTo>
                    <a:pt x="432" y="79"/>
                  </a:lnTo>
                  <a:lnTo>
                    <a:pt x="434" y="63"/>
                  </a:lnTo>
                  <a:lnTo>
                    <a:pt x="430" y="63"/>
                  </a:lnTo>
                  <a:lnTo>
                    <a:pt x="426" y="63"/>
                  </a:lnTo>
                  <a:lnTo>
                    <a:pt x="423" y="62"/>
                  </a:lnTo>
                  <a:lnTo>
                    <a:pt x="419" y="62"/>
                  </a:lnTo>
                  <a:lnTo>
                    <a:pt x="415" y="60"/>
                  </a:lnTo>
                  <a:lnTo>
                    <a:pt x="411" y="60"/>
                  </a:lnTo>
                  <a:lnTo>
                    <a:pt x="407" y="60"/>
                  </a:lnTo>
                  <a:lnTo>
                    <a:pt x="401" y="62"/>
                  </a:lnTo>
                  <a:lnTo>
                    <a:pt x="398" y="63"/>
                  </a:lnTo>
                  <a:lnTo>
                    <a:pt x="392" y="67"/>
                  </a:lnTo>
                  <a:lnTo>
                    <a:pt x="384" y="73"/>
                  </a:lnTo>
                  <a:lnTo>
                    <a:pt x="378" y="77"/>
                  </a:lnTo>
                  <a:lnTo>
                    <a:pt x="373" y="83"/>
                  </a:lnTo>
                  <a:lnTo>
                    <a:pt x="367" y="87"/>
                  </a:lnTo>
                  <a:lnTo>
                    <a:pt x="363" y="90"/>
                  </a:lnTo>
                  <a:lnTo>
                    <a:pt x="359" y="90"/>
                  </a:lnTo>
                  <a:lnTo>
                    <a:pt x="365" y="81"/>
                  </a:lnTo>
                  <a:lnTo>
                    <a:pt x="371" y="71"/>
                  </a:lnTo>
                  <a:lnTo>
                    <a:pt x="376" y="63"/>
                  </a:lnTo>
                  <a:lnTo>
                    <a:pt x="382" y="56"/>
                  </a:lnTo>
                  <a:lnTo>
                    <a:pt x="386" y="48"/>
                  </a:lnTo>
                  <a:lnTo>
                    <a:pt x="388" y="39"/>
                  </a:lnTo>
                  <a:lnTo>
                    <a:pt x="392" y="29"/>
                  </a:lnTo>
                  <a:lnTo>
                    <a:pt x="392" y="17"/>
                  </a:lnTo>
                  <a:lnTo>
                    <a:pt x="390" y="17"/>
                  </a:lnTo>
                  <a:lnTo>
                    <a:pt x="388" y="17"/>
                  </a:lnTo>
                  <a:lnTo>
                    <a:pt x="384" y="17"/>
                  </a:lnTo>
                  <a:lnTo>
                    <a:pt x="380" y="16"/>
                  </a:lnTo>
                  <a:lnTo>
                    <a:pt x="378" y="16"/>
                  </a:lnTo>
                  <a:lnTo>
                    <a:pt x="375" y="16"/>
                  </a:lnTo>
                  <a:lnTo>
                    <a:pt x="373" y="16"/>
                  </a:lnTo>
                  <a:lnTo>
                    <a:pt x="369" y="16"/>
                  </a:lnTo>
                  <a:lnTo>
                    <a:pt x="365" y="19"/>
                  </a:lnTo>
                  <a:lnTo>
                    <a:pt x="361" y="23"/>
                  </a:lnTo>
                  <a:lnTo>
                    <a:pt x="355" y="29"/>
                  </a:lnTo>
                  <a:lnTo>
                    <a:pt x="348" y="35"/>
                  </a:lnTo>
                  <a:lnTo>
                    <a:pt x="342" y="40"/>
                  </a:lnTo>
                  <a:lnTo>
                    <a:pt x="336" y="46"/>
                  </a:lnTo>
                  <a:lnTo>
                    <a:pt x="330" y="50"/>
                  </a:lnTo>
                  <a:lnTo>
                    <a:pt x="325" y="52"/>
                  </a:lnTo>
                  <a:lnTo>
                    <a:pt x="328" y="46"/>
                  </a:lnTo>
                  <a:lnTo>
                    <a:pt x="330" y="40"/>
                  </a:lnTo>
                  <a:lnTo>
                    <a:pt x="332" y="35"/>
                  </a:lnTo>
                  <a:lnTo>
                    <a:pt x="336" y="29"/>
                  </a:lnTo>
                  <a:lnTo>
                    <a:pt x="338" y="25"/>
                  </a:lnTo>
                  <a:lnTo>
                    <a:pt x="340" y="19"/>
                  </a:lnTo>
                  <a:lnTo>
                    <a:pt x="340" y="12"/>
                  </a:lnTo>
                  <a:lnTo>
                    <a:pt x="340" y="4"/>
                  </a:lnTo>
                  <a:lnTo>
                    <a:pt x="332" y="2"/>
                  </a:lnTo>
                  <a:lnTo>
                    <a:pt x="327" y="0"/>
                  </a:lnTo>
                  <a:lnTo>
                    <a:pt x="319" y="0"/>
                  </a:lnTo>
                  <a:lnTo>
                    <a:pt x="315" y="2"/>
                  </a:lnTo>
                  <a:lnTo>
                    <a:pt x="309" y="4"/>
                  </a:lnTo>
                  <a:lnTo>
                    <a:pt x="304" y="8"/>
                  </a:lnTo>
                  <a:lnTo>
                    <a:pt x="300" y="14"/>
                  </a:lnTo>
                  <a:lnTo>
                    <a:pt x="294" y="17"/>
                  </a:lnTo>
                  <a:lnTo>
                    <a:pt x="292" y="21"/>
                  </a:lnTo>
                  <a:lnTo>
                    <a:pt x="290" y="25"/>
                  </a:lnTo>
                  <a:lnTo>
                    <a:pt x="288" y="27"/>
                  </a:lnTo>
                  <a:lnTo>
                    <a:pt x="284" y="31"/>
                  </a:lnTo>
                  <a:lnTo>
                    <a:pt x="282" y="35"/>
                  </a:lnTo>
                  <a:lnTo>
                    <a:pt x="280" y="37"/>
                  </a:lnTo>
                  <a:lnTo>
                    <a:pt x="279" y="40"/>
                  </a:lnTo>
                  <a:lnTo>
                    <a:pt x="275" y="42"/>
                  </a:lnTo>
                  <a:lnTo>
                    <a:pt x="267" y="52"/>
                  </a:lnTo>
                  <a:lnTo>
                    <a:pt x="261" y="62"/>
                  </a:lnTo>
                  <a:lnTo>
                    <a:pt x="255" y="73"/>
                  </a:lnTo>
                  <a:lnTo>
                    <a:pt x="252" y="85"/>
                  </a:lnTo>
                  <a:lnTo>
                    <a:pt x="248" y="94"/>
                  </a:lnTo>
                  <a:lnTo>
                    <a:pt x="242" y="106"/>
                  </a:lnTo>
                  <a:lnTo>
                    <a:pt x="236" y="115"/>
                  </a:lnTo>
                  <a:lnTo>
                    <a:pt x="229" y="125"/>
                  </a:lnTo>
                  <a:lnTo>
                    <a:pt x="231" y="113"/>
                  </a:lnTo>
                  <a:lnTo>
                    <a:pt x="232" y="100"/>
                  </a:lnTo>
                  <a:lnTo>
                    <a:pt x="234" y="85"/>
                  </a:lnTo>
                  <a:lnTo>
                    <a:pt x="236" y="69"/>
                  </a:lnTo>
                  <a:lnTo>
                    <a:pt x="238" y="56"/>
                  </a:lnTo>
                  <a:lnTo>
                    <a:pt x="236" y="42"/>
                  </a:lnTo>
                  <a:lnTo>
                    <a:pt x="234" y="35"/>
                  </a:lnTo>
                  <a:lnTo>
                    <a:pt x="232" y="29"/>
                  </a:lnTo>
                  <a:lnTo>
                    <a:pt x="229" y="23"/>
                  </a:lnTo>
                  <a:lnTo>
                    <a:pt x="225" y="19"/>
                  </a:lnTo>
                  <a:lnTo>
                    <a:pt x="232" y="23"/>
                  </a:lnTo>
                  <a:lnTo>
                    <a:pt x="209" y="21"/>
                  </a:lnTo>
                  <a:lnTo>
                    <a:pt x="209" y="29"/>
                  </a:lnTo>
                  <a:lnTo>
                    <a:pt x="207" y="37"/>
                  </a:lnTo>
                  <a:lnTo>
                    <a:pt x="204" y="44"/>
                  </a:lnTo>
                  <a:lnTo>
                    <a:pt x="200" y="54"/>
                  </a:lnTo>
                  <a:lnTo>
                    <a:pt x="198" y="62"/>
                  </a:lnTo>
                  <a:lnTo>
                    <a:pt x="194" y="71"/>
                  </a:lnTo>
                  <a:lnTo>
                    <a:pt x="192" y="79"/>
                  </a:lnTo>
                  <a:lnTo>
                    <a:pt x="190" y="88"/>
                  </a:lnTo>
                  <a:lnTo>
                    <a:pt x="188" y="100"/>
                  </a:lnTo>
                  <a:lnTo>
                    <a:pt x="186" y="111"/>
                  </a:lnTo>
                  <a:lnTo>
                    <a:pt x="183" y="125"/>
                  </a:lnTo>
                  <a:lnTo>
                    <a:pt x="177" y="138"/>
                  </a:lnTo>
                  <a:lnTo>
                    <a:pt x="171" y="150"/>
                  </a:lnTo>
                  <a:lnTo>
                    <a:pt x="163" y="161"/>
                  </a:lnTo>
                  <a:lnTo>
                    <a:pt x="158" y="173"/>
                  </a:lnTo>
                  <a:lnTo>
                    <a:pt x="150" y="182"/>
                  </a:lnTo>
                  <a:lnTo>
                    <a:pt x="138" y="192"/>
                  </a:lnTo>
                  <a:lnTo>
                    <a:pt x="125" y="200"/>
                  </a:lnTo>
                  <a:lnTo>
                    <a:pt x="111" y="207"/>
                  </a:lnTo>
                  <a:lnTo>
                    <a:pt x="98" y="213"/>
                  </a:lnTo>
                  <a:lnTo>
                    <a:pt x="83" y="217"/>
                  </a:lnTo>
                  <a:lnTo>
                    <a:pt x="65" y="225"/>
                  </a:lnTo>
                  <a:lnTo>
                    <a:pt x="50" y="232"/>
                  </a:lnTo>
                  <a:lnTo>
                    <a:pt x="35" y="242"/>
                  </a:lnTo>
                  <a:lnTo>
                    <a:pt x="31" y="242"/>
                  </a:lnTo>
                  <a:lnTo>
                    <a:pt x="23" y="246"/>
                  </a:lnTo>
                  <a:lnTo>
                    <a:pt x="17" y="250"/>
                  </a:lnTo>
                  <a:lnTo>
                    <a:pt x="10" y="255"/>
                  </a:lnTo>
                  <a:lnTo>
                    <a:pt x="4" y="259"/>
                  </a:lnTo>
                  <a:lnTo>
                    <a:pt x="0" y="263"/>
                  </a:lnTo>
                  <a:lnTo>
                    <a:pt x="0" y="265"/>
                  </a:lnTo>
                  <a:lnTo>
                    <a:pt x="2" y="263"/>
                  </a:lnTo>
                  <a:lnTo>
                    <a:pt x="12" y="269"/>
                  </a:lnTo>
                  <a:lnTo>
                    <a:pt x="21" y="275"/>
                  </a:lnTo>
                  <a:lnTo>
                    <a:pt x="29" y="282"/>
                  </a:lnTo>
                  <a:lnTo>
                    <a:pt x="37" y="290"/>
                  </a:lnTo>
                  <a:lnTo>
                    <a:pt x="44" y="298"/>
                  </a:lnTo>
                  <a:lnTo>
                    <a:pt x="50" y="307"/>
                  </a:lnTo>
                  <a:lnTo>
                    <a:pt x="56" y="315"/>
                  </a:lnTo>
                  <a:lnTo>
                    <a:pt x="62" y="32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7" name="Freeform 349"/>
            <p:cNvSpPr>
              <a:spLocks/>
            </p:cNvSpPr>
            <p:nvPr/>
          </p:nvSpPr>
          <p:spPr bwMode="auto">
            <a:xfrm>
              <a:off x="5181" y="1868"/>
              <a:ext cx="446" cy="409"/>
            </a:xfrm>
            <a:custGeom>
              <a:avLst/>
              <a:gdLst>
                <a:gd name="T0" fmla="*/ 69 w 446"/>
                <a:gd name="T1" fmla="*/ 336 h 409"/>
                <a:gd name="T2" fmla="*/ 75 w 446"/>
                <a:gd name="T3" fmla="*/ 369 h 409"/>
                <a:gd name="T4" fmla="*/ 81 w 446"/>
                <a:gd name="T5" fmla="*/ 397 h 409"/>
                <a:gd name="T6" fmla="*/ 85 w 446"/>
                <a:gd name="T7" fmla="*/ 409 h 409"/>
                <a:gd name="T8" fmla="*/ 94 w 446"/>
                <a:gd name="T9" fmla="*/ 403 h 409"/>
                <a:gd name="T10" fmla="*/ 104 w 446"/>
                <a:gd name="T11" fmla="*/ 397 h 409"/>
                <a:gd name="T12" fmla="*/ 117 w 446"/>
                <a:gd name="T13" fmla="*/ 388 h 409"/>
                <a:gd name="T14" fmla="*/ 135 w 446"/>
                <a:gd name="T15" fmla="*/ 378 h 409"/>
                <a:gd name="T16" fmla="*/ 156 w 446"/>
                <a:gd name="T17" fmla="*/ 363 h 409"/>
                <a:gd name="T18" fmla="*/ 398 w 446"/>
                <a:gd name="T19" fmla="*/ 198 h 409"/>
                <a:gd name="T20" fmla="*/ 423 w 446"/>
                <a:gd name="T21" fmla="*/ 175 h 409"/>
                <a:gd name="T22" fmla="*/ 444 w 446"/>
                <a:gd name="T23" fmla="*/ 146 h 409"/>
                <a:gd name="T24" fmla="*/ 438 w 446"/>
                <a:gd name="T25" fmla="*/ 134 h 409"/>
                <a:gd name="T26" fmla="*/ 423 w 446"/>
                <a:gd name="T27" fmla="*/ 131 h 409"/>
                <a:gd name="T28" fmla="*/ 409 w 446"/>
                <a:gd name="T29" fmla="*/ 131 h 409"/>
                <a:gd name="T30" fmla="*/ 394 w 446"/>
                <a:gd name="T31" fmla="*/ 138 h 409"/>
                <a:gd name="T32" fmla="*/ 376 w 446"/>
                <a:gd name="T33" fmla="*/ 148 h 409"/>
                <a:gd name="T34" fmla="*/ 378 w 446"/>
                <a:gd name="T35" fmla="*/ 142 h 409"/>
                <a:gd name="T36" fmla="*/ 413 w 446"/>
                <a:gd name="T37" fmla="*/ 115 h 409"/>
                <a:gd name="T38" fmla="*/ 432 w 446"/>
                <a:gd name="T39" fmla="*/ 79 h 409"/>
                <a:gd name="T40" fmla="*/ 426 w 446"/>
                <a:gd name="T41" fmla="*/ 63 h 409"/>
                <a:gd name="T42" fmla="*/ 415 w 446"/>
                <a:gd name="T43" fmla="*/ 60 h 409"/>
                <a:gd name="T44" fmla="*/ 401 w 446"/>
                <a:gd name="T45" fmla="*/ 62 h 409"/>
                <a:gd name="T46" fmla="*/ 384 w 446"/>
                <a:gd name="T47" fmla="*/ 73 h 409"/>
                <a:gd name="T48" fmla="*/ 367 w 446"/>
                <a:gd name="T49" fmla="*/ 87 h 409"/>
                <a:gd name="T50" fmla="*/ 365 w 446"/>
                <a:gd name="T51" fmla="*/ 81 h 409"/>
                <a:gd name="T52" fmla="*/ 382 w 446"/>
                <a:gd name="T53" fmla="*/ 56 h 409"/>
                <a:gd name="T54" fmla="*/ 392 w 446"/>
                <a:gd name="T55" fmla="*/ 29 h 409"/>
                <a:gd name="T56" fmla="*/ 388 w 446"/>
                <a:gd name="T57" fmla="*/ 17 h 409"/>
                <a:gd name="T58" fmla="*/ 378 w 446"/>
                <a:gd name="T59" fmla="*/ 16 h 409"/>
                <a:gd name="T60" fmla="*/ 369 w 446"/>
                <a:gd name="T61" fmla="*/ 16 h 409"/>
                <a:gd name="T62" fmla="*/ 355 w 446"/>
                <a:gd name="T63" fmla="*/ 29 h 409"/>
                <a:gd name="T64" fmla="*/ 336 w 446"/>
                <a:gd name="T65" fmla="*/ 46 h 409"/>
                <a:gd name="T66" fmla="*/ 328 w 446"/>
                <a:gd name="T67" fmla="*/ 46 h 409"/>
                <a:gd name="T68" fmla="*/ 336 w 446"/>
                <a:gd name="T69" fmla="*/ 29 h 409"/>
                <a:gd name="T70" fmla="*/ 340 w 446"/>
                <a:gd name="T71" fmla="*/ 12 h 409"/>
                <a:gd name="T72" fmla="*/ 327 w 446"/>
                <a:gd name="T73" fmla="*/ 0 h 409"/>
                <a:gd name="T74" fmla="*/ 309 w 446"/>
                <a:gd name="T75" fmla="*/ 4 h 409"/>
                <a:gd name="T76" fmla="*/ 294 w 446"/>
                <a:gd name="T77" fmla="*/ 17 h 409"/>
                <a:gd name="T78" fmla="*/ 288 w 446"/>
                <a:gd name="T79" fmla="*/ 27 h 409"/>
                <a:gd name="T80" fmla="*/ 280 w 446"/>
                <a:gd name="T81" fmla="*/ 37 h 409"/>
                <a:gd name="T82" fmla="*/ 267 w 446"/>
                <a:gd name="T83" fmla="*/ 52 h 409"/>
                <a:gd name="T84" fmla="*/ 252 w 446"/>
                <a:gd name="T85" fmla="*/ 85 h 409"/>
                <a:gd name="T86" fmla="*/ 236 w 446"/>
                <a:gd name="T87" fmla="*/ 115 h 409"/>
                <a:gd name="T88" fmla="*/ 232 w 446"/>
                <a:gd name="T89" fmla="*/ 100 h 409"/>
                <a:gd name="T90" fmla="*/ 238 w 446"/>
                <a:gd name="T91" fmla="*/ 56 h 409"/>
                <a:gd name="T92" fmla="*/ 232 w 446"/>
                <a:gd name="T93" fmla="*/ 29 h 409"/>
                <a:gd name="T94" fmla="*/ 232 w 446"/>
                <a:gd name="T95" fmla="*/ 23 h 409"/>
                <a:gd name="T96" fmla="*/ 207 w 446"/>
                <a:gd name="T97" fmla="*/ 37 h 409"/>
                <a:gd name="T98" fmla="*/ 198 w 446"/>
                <a:gd name="T99" fmla="*/ 62 h 409"/>
                <a:gd name="T100" fmla="*/ 190 w 446"/>
                <a:gd name="T101" fmla="*/ 88 h 409"/>
                <a:gd name="T102" fmla="*/ 183 w 446"/>
                <a:gd name="T103" fmla="*/ 125 h 409"/>
                <a:gd name="T104" fmla="*/ 163 w 446"/>
                <a:gd name="T105" fmla="*/ 161 h 409"/>
                <a:gd name="T106" fmla="*/ 138 w 446"/>
                <a:gd name="T107" fmla="*/ 192 h 409"/>
                <a:gd name="T108" fmla="*/ 98 w 446"/>
                <a:gd name="T109" fmla="*/ 213 h 409"/>
                <a:gd name="T110" fmla="*/ 50 w 446"/>
                <a:gd name="T111" fmla="*/ 232 h 409"/>
                <a:gd name="T112" fmla="*/ 23 w 446"/>
                <a:gd name="T113" fmla="*/ 246 h 409"/>
                <a:gd name="T114" fmla="*/ 4 w 446"/>
                <a:gd name="T115" fmla="*/ 259 h 409"/>
                <a:gd name="T116" fmla="*/ 2 w 446"/>
                <a:gd name="T117" fmla="*/ 263 h 409"/>
                <a:gd name="T118" fmla="*/ 29 w 446"/>
                <a:gd name="T119" fmla="*/ 282 h 409"/>
                <a:gd name="T120" fmla="*/ 50 w 446"/>
                <a:gd name="T121" fmla="*/ 307 h 4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6"/>
                <a:gd name="T184" fmla="*/ 0 h 409"/>
                <a:gd name="T185" fmla="*/ 446 w 446"/>
                <a:gd name="T186" fmla="*/ 409 h 4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6" h="409">
                  <a:moveTo>
                    <a:pt x="62" y="324"/>
                  </a:moveTo>
                  <a:lnTo>
                    <a:pt x="65" y="328"/>
                  </a:lnTo>
                  <a:lnTo>
                    <a:pt x="69" y="336"/>
                  </a:lnTo>
                  <a:lnTo>
                    <a:pt x="71" y="346"/>
                  </a:lnTo>
                  <a:lnTo>
                    <a:pt x="73" y="357"/>
                  </a:lnTo>
                  <a:lnTo>
                    <a:pt x="75" y="369"/>
                  </a:lnTo>
                  <a:lnTo>
                    <a:pt x="75" y="380"/>
                  </a:lnTo>
                  <a:lnTo>
                    <a:pt x="79" y="390"/>
                  </a:lnTo>
                  <a:lnTo>
                    <a:pt x="81" y="397"/>
                  </a:lnTo>
                  <a:lnTo>
                    <a:pt x="83" y="397"/>
                  </a:lnTo>
                  <a:lnTo>
                    <a:pt x="83" y="407"/>
                  </a:lnTo>
                  <a:lnTo>
                    <a:pt x="85" y="409"/>
                  </a:lnTo>
                  <a:lnTo>
                    <a:pt x="86" y="407"/>
                  </a:lnTo>
                  <a:lnTo>
                    <a:pt x="90" y="405"/>
                  </a:lnTo>
                  <a:lnTo>
                    <a:pt x="94" y="403"/>
                  </a:lnTo>
                  <a:lnTo>
                    <a:pt x="98" y="401"/>
                  </a:lnTo>
                  <a:lnTo>
                    <a:pt x="100" y="399"/>
                  </a:lnTo>
                  <a:lnTo>
                    <a:pt x="104" y="397"/>
                  </a:lnTo>
                  <a:lnTo>
                    <a:pt x="108" y="395"/>
                  </a:lnTo>
                  <a:lnTo>
                    <a:pt x="110" y="394"/>
                  </a:lnTo>
                  <a:lnTo>
                    <a:pt x="117" y="388"/>
                  </a:lnTo>
                  <a:lnTo>
                    <a:pt x="123" y="386"/>
                  </a:lnTo>
                  <a:lnTo>
                    <a:pt x="129" y="382"/>
                  </a:lnTo>
                  <a:lnTo>
                    <a:pt x="135" y="378"/>
                  </a:lnTo>
                  <a:lnTo>
                    <a:pt x="140" y="374"/>
                  </a:lnTo>
                  <a:lnTo>
                    <a:pt x="148" y="369"/>
                  </a:lnTo>
                  <a:lnTo>
                    <a:pt x="156" y="363"/>
                  </a:lnTo>
                  <a:lnTo>
                    <a:pt x="167" y="357"/>
                  </a:lnTo>
                  <a:lnTo>
                    <a:pt x="388" y="204"/>
                  </a:lnTo>
                  <a:lnTo>
                    <a:pt x="398" y="198"/>
                  </a:lnTo>
                  <a:lnTo>
                    <a:pt x="405" y="190"/>
                  </a:lnTo>
                  <a:lnTo>
                    <a:pt x="415" y="182"/>
                  </a:lnTo>
                  <a:lnTo>
                    <a:pt x="423" y="175"/>
                  </a:lnTo>
                  <a:lnTo>
                    <a:pt x="432" y="165"/>
                  </a:lnTo>
                  <a:lnTo>
                    <a:pt x="438" y="158"/>
                  </a:lnTo>
                  <a:lnTo>
                    <a:pt x="444" y="146"/>
                  </a:lnTo>
                  <a:lnTo>
                    <a:pt x="446" y="136"/>
                  </a:lnTo>
                  <a:lnTo>
                    <a:pt x="442" y="136"/>
                  </a:lnTo>
                  <a:lnTo>
                    <a:pt x="438" y="134"/>
                  </a:lnTo>
                  <a:lnTo>
                    <a:pt x="432" y="134"/>
                  </a:lnTo>
                  <a:lnTo>
                    <a:pt x="428" y="133"/>
                  </a:lnTo>
                  <a:lnTo>
                    <a:pt x="423" y="131"/>
                  </a:lnTo>
                  <a:lnTo>
                    <a:pt x="419" y="131"/>
                  </a:lnTo>
                  <a:lnTo>
                    <a:pt x="413" y="131"/>
                  </a:lnTo>
                  <a:lnTo>
                    <a:pt x="409" y="131"/>
                  </a:lnTo>
                  <a:lnTo>
                    <a:pt x="405" y="133"/>
                  </a:lnTo>
                  <a:lnTo>
                    <a:pt x="400" y="136"/>
                  </a:lnTo>
                  <a:lnTo>
                    <a:pt x="394" y="138"/>
                  </a:lnTo>
                  <a:lnTo>
                    <a:pt x="388" y="142"/>
                  </a:lnTo>
                  <a:lnTo>
                    <a:pt x="382" y="146"/>
                  </a:lnTo>
                  <a:lnTo>
                    <a:pt x="376" y="148"/>
                  </a:lnTo>
                  <a:lnTo>
                    <a:pt x="373" y="150"/>
                  </a:lnTo>
                  <a:lnTo>
                    <a:pt x="367" y="152"/>
                  </a:lnTo>
                  <a:lnTo>
                    <a:pt x="378" y="142"/>
                  </a:lnTo>
                  <a:lnTo>
                    <a:pt x="390" y="134"/>
                  </a:lnTo>
                  <a:lnTo>
                    <a:pt x="401" y="125"/>
                  </a:lnTo>
                  <a:lnTo>
                    <a:pt x="413" y="115"/>
                  </a:lnTo>
                  <a:lnTo>
                    <a:pt x="421" y="104"/>
                  </a:lnTo>
                  <a:lnTo>
                    <a:pt x="428" y="92"/>
                  </a:lnTo>
                  <a:lnTo>
                    <a:pt x="432" y="79"/>
                  </a:lnTo>
                  <a:lnTo>
                    <a:pt x="434" y="63"/>
                  </a:lnTo>
                  <a:lnTo>
                    <a:pt x="430" y="63"/>
                  </a:lnTo>
                  <a:lnTo>
                    <a:pt x="426" y="63"/>
                  </a:lnTo>
                  <a:lnTo>
                    <a:pt x="423" y="62"/>
                  </a:lnTo>
                  <a:lnTo>
                    <a:pt x="419" y="62"/>
                  </a:lnTo>
                  <a:lnTo>
                    <a:pt x="415" y="60"/>
                  </a:lnTo>
                  <a:lnTo>
                    <a:pt x="411" y="60"/>
                  </a:lnTo>
                  <a:lnTo>
                    <a:pt x="407" y="60"/>
                  </a:lnTo>
                  <a:lnTo>
                    <a:pt x="401" y="62"/>
                  </a:lnTo>
                  <a:lnTo>
                    <a:pt x="398" y="63"/>
                  </a:lnTo>
                  <a:lnTo>
                    <a:pt x="392" y="67"/>
                  </a:lnTo>
                  <a:lnTo>
                    <a:pt x="384" y="73"/>
                  </a:lnTo>
                  <a:lnTo>
                    <a:pt x="378" y="77"/>
                  </a:lnTo>
                  <a:lnTo>
                    <a:pt x="373" y="83"/>
                  </a:lnTo>
                  <a:lnTo>
                    <a:pt x="367" y="87"/>
                  </a:lnTo>
                  <a:lnTo>
                    <a:pt x="363" y="90"/>
                  </a:lnTo>
                  <a:lnTo>
                    <a:pt x="359" y="90"/>
                  </a:lnTo>
                  <a:lnTo>
                    <a:pt x="365" y="81"/>
                  </a:lnTo>
                  <a:lnTo>
                    <a:pt x="371" y="71"/>
                  </a:lnTo>
                  <a:lnTo>
                    <a:pt x="376" y="63"/>
                  </a:lnTo>
                  <a:lnTo>
                    <a:pt x="382" y="56"/>
                  </a:lnTo>
                  <a:lnTo>
                    <a:pt x="386" y="48"/>
                  </a:lnTo>
                  <a:lnTo>
                    <a:pt x="388" y="39"/>
                  </a:lnTo>
                  <a:lnTo>
                    <a:pt x="392" y="29"/>
                  </a:lnTo>
                  <a:lnTo>
                    <a:pt x="392" y="17"/>
                  </a:lnTo>
                  <a:lnTo>
                    <a:pt x="390" y="17"/>
                  </a:lnTo>
                  <a:lnTo>
                    <a:pt x="388" y="17"/>
                  </a:lnTo>
                  <a:lnTo>
                    <a:pt x="384" y="17"/>
                  </a:lnTo>
                  <a:lnTo>
                    <a:pt x="380" y="16"/>
                  </a:lnTo>
                  <a:lnTo>
                    <a:pt x="378" y="16"/>
                  </a:lnTo>
                  <a:lnTo>
                    <a:pt x="375" y="16"/>
                  </a:lnTo>
                  <a:lnTo>
                    <a:pt x="373" y="16"/>
                  </a:lnTo>
                  <a:lnTo>
                    <a:pt x="369" y="16"/>
                  </a:lnTo>
                  <a:lnTo>
                    <a:pt x="365" y="19"/>
                  </a:lnTo>
                  <a:lnTo>
                    <a:pt x="361" y="23"/>
                  </a:lnTo>
                  <a:lnTo>
                    <a:pt x="355" y="29"/>
                  </a:lnTo>
                  <a:lnTo>
                    <a:pt x="348" y="35"/>
                  </a:lnTo>
                  <a:lnTo>
                    <a:pt x="342" y="40"/>
                  </a:lnTo>
                  <a:lnTo>
                    <a:pt x="336" y="46"/>
                  </a:lnTo>
                  <a:lnTo>
                    <a:pt x="330" y="50"/>
                  </a:lnTo>
                  <a:lnTo>
                    <a:pt x="325" y="52"/>
                  </a:lnTo>
                  <a:lnTo>
                    <a:pt x="328" y="46"/>
                  </a:lnTo>
                  <a:lnTo>
                    <a:pt x="330" y="40"/>
                  </a:lnTo>
                  <a:lnTo>
                    <a:pt x="332" y="35"/>
                  </a:lnTo>
                  <a:lnTo>
                    <a:pt x="336" y="29"/>
                  </a:lnTo>
                  <a:lnTo>
                    <a:pt x="338" y="25"/>
                  </a:lnTo>
                  <a:lnTo>
                    <a:pt x="340" y="19"/>
                  </a:lnTo>
                  <a:lnTo>
                    <a:pt x="340" y="12"/>
                  </a:lnTo>
                  <a:lnTo>
                    <a:pt x="340" y="4"/>
                  </a:lnTo>
                  <a:lnTo>
                    <a:pt x="332" y="2"/>
                  </a:lnTo>
                  <a:lnTo>
                    <a:pt x="327" y="0"/>
                  </a:lnTo>
                  <a:lnTo>
                    <a:pt x="319" y="0"/>
                  </a:lnTo>
                  <a:lnTo>
                    <a:pt x="315" y="2"/>
                  </a:lnTo>
                  <a:lnTo>
                    <a:pt x="309" y="4"/>
                  </a:lnTo>
                  <a:lnTo>
                    <a:pt x="304" y="8"/>
                  </a:lnTo>
                  <a:lnTo>
                    <a:pt x="300" y="14"/>
                  </a:lnTo>
                  <a:lnTo>
                    <a:pt x="294" y="17"/>
                  </a:lnTo>
                  <a:lnTo>
                    <a:pt x="292" y="21"/>
                  </a:lnTo>
                  <a:lnTo>
                    <a:pt x="290" y="25"/>
                  </a:lnTo>
                  <a:lnTo>
                    <a:pt x="288" y="27"/>
                  </a:lnTo>
                  <a:lnTo>
                    <a:pt x="284" y="31"/>
                  </a:lnTo>
                  <a:lnTo>
                    <a:pt x="282" y="35"/>
                  </a:lnTo>
                  <a:lnTo>
                    <a:pt x="280" y="37"/>
                  </a:lnTo>
                  <a:lnTo>
                    <a:pt x="279" y="40"/>
                  </a:lnTo>
                  <a:lnTo>
                    <a:pt x="275" y="42"/>
                  </a:lnTo>
                  <a:lnTo>
                    <a:pt x="267" y="52"/>
                  </a:lnTo>
                  <a:lnTo>
                    <a:pt x="261" y="62"/>
                  </a:lnTo>
                  <a:lnTo>
                    <a:pt x="255" y="73"/>
                  </a:lnTo>
                  <a:lnTo>
                    <a:pt x="252" y="85"/>
                  </a:lnTo>
                  <a:lnTo>
                    <a:pt x="248" y="94"/>
                  </a:lnTo>
                  <a:lnTo>
                    <a:pt x="242" y="106"/>
                  </a:lnTo>
                  <a:lnTo>
                    <a:pt x="236" y="115"/>
                  </a:lnTo>
                  <a:lnTo>
                    <a:pt x="229" y="125"/>
                  </a:lnTo>
                  <a:lnTo>
                    <a:pt x="231" y="113"/>
                  </a:lnTo>
                  <a:lnTo>
                    <a:pt x="232" y="100"/>
                  </a:lnTo>
                  <a:lnTo>
                    <a:pt x="234" y="85"/>
                  </a:lnTo>
                  <a:lnTo>
                    <a:pt x="236" y="69"/>
                  </a:lnTo>
                  <a:lnTo>
                    <a:pt x="238" y="56"/>
                  </a:lnTo>
                  <a:lnTo>
                    <a:pt x="236" y="42"/>
                  </a:lnTo>
                  <a:lnTo>
                    <a:pt x="234" y="35"/>
                  </a:lnTo>
                  <a:lnTo>
                    <a:pt x="232" y="29"/>
                  </a:lnTo>
                  <a:lnTo>
                    <a:pt x="229" y="23"/>
                  </a:lnTo>
                  <a:lnTo>
                    <a:pt x="225" y="19"/>
                  </a:lnTo>
                  <a:lnTo>
                    <a:pt x="232" y="23"/>
                  </a:lnTo>
                  <a:lnTo>
                    <a:pt x="209" y="21"/>
                  </a:lnTo>
                  <a:lnTo>
                    <a:pt x="209" y="29"/>
                  </a:lnTo>
                  <a:lnTo>
                    <a:pt x="207" y="37"/>
                  </a:lnTo>
                  <a:lnTo>
                    <a:pt x="204" y="44"/>
                  </a:lnTo>
                  <a:lnTo>
                    <a:pt x="200" y="54"/>
                  </a:lnTo>
                  <a:lnTo>
                    <a:pt x="198" y="62"/>
                  </a:lnTo>
                  <a:lnTo>
                    <a:pt x="194" y="71"/>
                  </a:lnTo>
                  <a:lnTo>
                    <a:pt x="192" y="79"/>
                  </a:lnTo>
                  <a:lnTo>
                    <a:pt x="190" y="88"/>
                  </a:lnTo>
                  <a:lnTo>
                    <a:pt x="188" y="100"/>
                  </a:lnTo>
                  <a:lnTo>
                    <a:pt x="186" y="111"/>
                  </a:lnTo>
                  <a:lnTo>
                    <a:pt x="183" y="125"/>
                  </a:lnTo>
                  <a:lnTo>
                    <a:pt x="177" y="138"/>
                  </a:lnTo>
                  <a:lnTo>
                    <a:pt x="171" y="150"/>
                  </a:lnTo>
                  <a:lnTo>
                    <a:pt x="163" y="161"/>
                  </a:lnTo>
                  <a:lnTo>
                    <a:pt x="158" y="173"/>
                  </a:lnTo>
                  <a:lnTo>
                    <a:pt x="150" y="182"/>
                  </a:lnTo>
                  <a:lnTo>
                    <a:pt x="138" y="192"/>
                  </a:lnTo>
                  <a:lnTo>
                    <a:pt x="125" y="200"/>
                  </a:lnTo>
                  <a:lnTo>
                    <a:pt x="111" y="207"/>
                  </a:lnTo>
                  <a:lnTo>
                    <a:pt x="98" y="213"/>
                  </a:lnTo>
                  <a:lnTo>
                    <a:pt x="83" y="217"/>
                  </a:lnTo>
                  <a:lnTo>
                    <a:pt x="65" y="225"/>
                  </a:lnTo>
                  <a:lnTo>
                    <a:pt x="50" y="232"/>
                  </a:lnTo>
                  <a:lnTo>
                    <a:pt x="35" y="242"/>
                  </a:lnTo>
                  <a:lnTo>
                    <a:pt x="31" y="242"/>
                  </a:lnTo>
                  <a:lnTo>
                    <a:pt x="23" y="246"/>
                  </a:lnTo>
                  <a:lnTo>
                    <a:pt x="17" y="250"/>
                  </a:lnTo>
                  <a:lnTo>
                    <a:pt x="10" y="255"/>
                  </a:lnTo>
                  <a:lnTo>
                    <a:pt x="4" y="259"/>
                  </a:lnTo>
                  <a:lnTo>
                    <a:pt x="0" y="263"/>
                  </a:lnTo>
                  <a:lnTo>
                    <a:pt x="0" y="265"/>
                  </a:lnTo>
                  <a:lnTo>
                    <a:pt x="2" y="263"/>
                  </a:lnTo>
                  <a:lnTo>
                    <a:pt x="12" y="269"/>
                  </a:lnTo>
                  <a:lnTo>
                    <a:pt x="21" y="275"/>
                  </a:lnTo>
                  <a:lnTo>
                    <a:pt x="29" y="282"/>
                  </a:lnTo>
                  <a:lnTo>
                    <a:pt x="37" y="290"/>
                  </a:lnTo>
                  <a:lnTo>
                    <a:pt x="44" y="298"/>
                  </a:lnTo>
                  <a:lnTo>
                    <a:pt x="50" y="307"/>
                  </a:lnTo>
                  <a:lnTo>
                    <a:pt x="56" y="315"/>
                  </a:lnTo>
                  <a:lnTo>
                    <a:pt x="62" y="324"/>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85800">
                <a:defRPr/>
              </a:pPr>
              <a:endParaRPr lang="it-IT" sz="1350">
                <a:solidFill>
                  <a:prstClr val="black"/>
                </a:solidFill>
                <a:latin typeface="Calibri" panose="020F0502020204030204"/>
              </a:endParaRPr>
            </a:p>
          </p:txBody>
        </p:sp>
        <p:sp>
          <p:nvSpPr>
            <p:cNvPr id="598" name="Freeform 350"/>
            <p:cNvSpPr>
              <a:spLocks/>
            </p:cNvSpPr>
            <p:nvPr/>
          </p:nvSpPr>
          <p:spPr bwMode="auto">
            <a:xfrm>
              <a:off x="5538" y="1993"/>
              <a:ext cx="94" cy="36"/>
            </a:xfrm>
            <a:custGeom>
              <a:avLst/>
              <a:gdLst>
                <a:gd name="T0" fmla="*/ 94 w 94"/>
                <a:gd name="T1" fmla="*/ 15 h 36"/>
                <a:gd name="T2" fmla="*/ 92 w 94"/>
                <a:gd name="T3" fmla="*/ 8 h 36"/>
                <a:gd name="T4" fmla="*/ 87 w 94"/>
                <a:gd name="T5" fmla="*/ 4 h 36"/>
                <a:gd name="T6" fmla="*/ 81 w 94"/>
                <a:gd name="T7" fmla="*/ 0 h 36"/>
                <a:gd name="T8" fmla="*/ 75 w 94"/>
                <a:gd name="T9" fmla="*/ 0 h 36"/>
                <a:gd name="T10" fmla="*/ 62 w 94"/>
                <a:gd name="T11" fmla="*/ 0 h 36"/>
                <a:gd name="T12" fmla="*/ 48 w 94"/>
                <a:gd name="T13" fmla="*/ 6 h 36"/>
                <a:gd name="T14" fmla="*/ 35 w 94"/>
                <a:gd name="T15" fmla="*/ 11 h 36"/>
                <a:gd name="T16" fmla="*/ 21 w 94"/>
                <a:gd name="T17" fmla="*/ 17 h 36"/>
                <a:gd name="T18" fmla="*/ 10 w 94"/>
                <a:gd name="T19" fmla="*/ 23 h 36"/>
                <a:gd name="T20" fmla="*/ 0 w 94"/>
                <a:gd name="T21" fmla="*/ 27 h 36"/>
                <a:gd name="T22" fmla="*/ 4 w 94"/>
                <a:gd name="T23" fmla="*/ 36 h 36"/>
                <a:gd name="T24" fmla="*/ 14 w 94"/>
                <a:gd name="T25" fmla="*/ 33 h 36"/>
                <a:gd name="T26" fmla="*/ 25 w 94"/>
                <a:gd name="T27" fmla="*/ 27 h 36"/>
                <a:gd name="T28" fmla="*/ 39 w 94"/>
                <a:gd name="T29" fmla="*/ 21 h 36"/>
                <a:gd name="T30" fmla="*/ 52 w 94"/>
                <a:gd name="T31" fmla="*/ 15 h 36"/>
                <a:gd name="T32" fmla="*/ 64 w 94"/>
                <a:gd name="T33" fmla="*/ 11 h 36"/>
                <a:gd name="T34" fmla="*/ 75 w 94"/>
                <a:gd name="T35" fmla="*/ 11 h 36"/>
                <a:gd name="T36" fmla="*/ 77 w 94"/>
                <a:gd name="T37" fmla="*/ 11 h 36"/>
                <a:gd name="T38" fmla="*/ 81 w 94"/>
                <a:gd name="T39" fmla="*/ 13 h 36"/>
                <a:gd name="T40" fmla="*/ 83 w 94"/>
                <a:gd name="T41" fmla="*/ 15 h 36"/>
                <a:gd name="T42" fmla="*/ 85 w 94"/>
                <a:gd name="T43" fmla="*/ 19 h 36"/>
                <a:gd name="T44" fmla="*/ 94 w 94"/>
                <a:gd name="T45" fmla="*/ 15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4"/>
                <a:gd name="T70" fmla="*/ 0 h 36"/>
                <a:gd name="T71" fmla="*/ 94 w 94"/>
                <a:gd name="T72" fmla="*/ 36 h 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4" h="36">
                  <a:moveTo>
                    <a:pt x="94" y="15"/>
                  </a:moveTo>
                  <a:lnTo>
                    <a:pt x="92" y="8"/>
                  </a:lnTo>
                  <a:lnTo>
                    <a:pt x="87" y="4"/>
                  </a:lnTo>
                  <a:lnTo>
                    <a:pt x="81" y="0"/>
                  </a:lnTo>
                  <a:lnTo>
                    <a:pt x="75" y="0"/>
                  </a:lnTo>
                  <a:lnTo>
                    <a:pt x="62" y="0"/>
                  </a:lnTo>
                  <a:lnTo>
                    <a:pt x="48" y="6"/>
                  </a:lnTo>
                  <a:lnTo>
                    <a:pt x="35" y="11"/>
                  </a:lnTo>
                  <a:lnTo>
                    <a:pt x="21" y="17"/>
                  </a:lnTo>
                  <a:lnTo>
                    <a:pt x="10" y="23"/>
                  </a:lnTo>
                  <a:lnTo>
                    <a:pt x="0" y="27"/>
                  </a:lnTo>
                  <a:lnTo>
                    <a:pt x="4" y="36"/>
                  </a:lnTo>
                  <a:lnTo>
                    <a:pt x="14" y="33"/>
                  </a:lnTo>
                  <a:lnTo>
                    <a:pt x="25" y="27"/>
                  </a:lnTo>
                  <a:lnTo>
                    <a:pt x="39" y="21"/>
                  </a:lnTo>
                  <a:lnTo>
                    <a:pt x="52" y="15"/>
                  </a:lnTo>
                  <a:lnTo>
                    <a:pt x="64" y="11"/>
                  </a:lnTo>
                  <a:lnTo>
                    <a:pt x="75" y="11"/>
                  </a:lnTo>
                  <a:lnTo>
                    <a:pt x="77" y="11"/>
                  </a:lnTo>
                  <a:lnTo>
                    <a:pt x="81" y="13"/>
                  </a:lnTo>
                  <a:lnTo>
                    <a:pt x="83" y="15"/>
                  </a:lnTo>
                  <a:lnTo>
                    <a:pt x="85" y="19"/>
                  </a:lnTo>
                  <a:lnTo>
                    <a:pt x="94"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599" name="Freeform 351"/>
            <p:cNvSpPr>
              <a:spLocks/>
            </p:cNvSpPr>
            <p:nvPr/>
          </p:nvSpPr>
          <p:spPr bwMode="auto">
            <a:xfrm>
              <a:off x="5258" y="2008"/>
              <a:ext cx="374" cy="280"/>
            </a:xfrm>
            <a:custGeom>
              <a:avLst/>
              <a:gdLst>
                <a:gd name="T0" fmla="*/ 8 w 374"/>
                <a:gd name="T1" fmla="*/ 280 h 280"/>
                <a:gd name="T2" fmla="*/ 36 w 374"/>
                <a:gd name="T3" fmla="*/ 257 h 280"/>
                <a:gd name="T4" fmla="*/ 86 w 374"/>
                <a:gd name="T5" fmla="*/ 223 h 280"/>
                <a:gd name="T6" fmla="*/ 148 w 374"/>
                <a:gd name="T7" fmla="*/ 183 h 280"/>
                <a:gd name="T8" fmla="*/ 211 w 374"/>
                <a:gd name="T9" fmla="*/ 138 h 280"/>
                <a:gd name="T10" fmla="*/ 275 w 374"/>
                <a:gd name="T11" fmla="*/ 94 h 280"/>
                <a:gd name="T12" fmla="*/ 326 w 374"/>
                <a:gd name="T13" fmla="*/ 56 h 280"/>
                <a:gd name="T14" fmla="*/ 348 w 374"/>
                <a:gd name="T15" fmla="*/ 39 h 280"/>
                <a:gd name="T16" fmla="*/ 363 w 374"/>
                <a:gd name="T17" fmla="*/ 25 h 280"/>
                <a:gd name="T18" fmla="*/ 369 w 374"/>
                <a:gd name="T19" fmla="*/ 18 h 280"/>
                <a:gd name="T20" fmla="*/ 372 w 374"/>
                <a:gd name="T21" fmla="*/ 12 h 280"/>
                <a:gd name="T22" fmla="*/ 374 w 374"/>
                <a:gd name="T23" fmla="*/ 6 h 280"/>
                <a:gd name="T24" fmla="*/ 374 w 374"/>
                <a:gd name="T25" fmla="*/ 0 h 280"/>
                <a:gd name="T26" fmla="*/ 365 w 374"/>
                <a:gd name="T27" fmla="*/ 4 h 280"/>
                <a:gd name="T28" fmla="*/ 363 w 374"/>
                <a:gd name="T29" fmla="*/ 6 h 280"/>
                <a:gd name="T30" fmla="*/ 359 w 374"/>
                <a:gd name="T31" fmla="*/ 12 h 280"/>
                <a:gd name="T32" fmla="*/ 355 w 374"/>
                <a:gd name="T33" fmla="*/ 16 h 280"/>
                <a:gd name="T34" fmla="*/ 340 w 374"/>
                <a:gd name="T35" fmla="*/ 31 h 280"/>
                <a:gd name="T36" fmla="*/ 321 w 374"/>
                <a:gd name="T37" fmla="*/ 46 h 280"/>
                <a:gd name="T38" fmla="*/ 269 w 374"/>
                <a:gd name="T39" fmla="*/ 87 h 280"/>
                <a:gd name="T40" fmla="*/ 205 w 374"/>
                <a:gd name="T41" fmla="*/ 129 h 280"/>
                <a:gd name="T42" fmla="*/ 140 w 374"/>
                <a:gd name="T43" fmla="*/ 173 h 280"/>
                <a:gd name="T44" fmla="*/ 81 w 374"/>
                <a:gd name="T45" fmla="*/ 213 h 280"/>
                <a:gd name="T46" fmla="*/ 31 w 374"/>
                <a:gd name="T47" fmla="*/ 248 h 280"/>
                <a:gd name="T48" fmla="*/ 0 w 374"/>
                <a:gd name="T49" fmla="*/ 271 h 280"/>
                <a:gd name="T50" fmla="*/ 8 w 374"/>
                <a:gd name="T51" fmla="*/ 280 h 2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74"/>
                <a:gd name="T79" fmla="*/ 0 h 280"/>
                <a:gd name="T80" fmla="*/ 374 w 374"/>
                <a:gd name="T81" fmla="*/ 280 h 28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74" h="280">
                  <a:moveTo>
                    <a:pt x="8" y="280"/>
                  </a:moveTo>
                  <a:lnTo>
                    <a:pt x="36" y="257"/>
                  </a:lnTo>
                  <a:lnTo>
                    <a:pt x="86" y="223"/>
                  </a:lnTo>
                  <a:lnTo>
                    <a:pt x="148" y="183"/>
                  </a:lnTo>
                  <a:lnTo>
                    <a:pt x="211" y="138"/>
                  </a:lnTo>
                  <a:lnTo>
                    <a:pt x="275" y="94"/>
                  </a:lnTo>
                  <a:lnTo>
                    <a:pt x="326" y="56"/>
                  </a:lnTo>
                  <a:lnTo>
                    <a:pt x="348" y="39"/>
                  </a:lnTo>
                  <a:lnTo>
                    <a:pt x="363" y="25"/>
                  </a:lnTo>
                  <a:lnTo>
                    <a:pt x="369" y="18"/>
                  </a:lnTo>
                  <a:lnTo>
                    <a:pt x="372" y="12"/>
                  </a:lnTo>
                  <a:lnTo>
                    <a:pt x="374" y="6"/>
                  </a:lnTo>
                  <a:lnTo>
                    <a:pt x="374" y="0"/>
                  </a:lnTo>
                  <a:lnTo>
                    <a:pt x="365" y="4"/>
                  </a:lnTo>
                  <a:lnTo>
                    <a:pt x="363" y="6"/>
                  </a:lnTo>
                  <a:lnTo>
                    <a:pt x="359" y="12"/>
                  </a:lnTo>
                  <a:lnTo>
                    <a:pt x="355" y="16"/>
                  </a:lnTo>
                  <a:lnTo>
                    <a:pt x="340" y="31"/>
                  </a:lnTo>
                  <a:lnTo>
                    <a:pt x="321" y="46"/>
                  </a:lnTo>
                  <a:lnTo>
                    <a:pt x="269" y="87"/>
                  </a:lnTo>
                  <a:lnTo>
                    <a:pt x="205" y="129"/>
                  </a:lnTo>
                  <a:lnTo>
                    <a:pt x="140" y="173"/>
                  </a:lnTo>
                  <a:lnTo>
                    <a:pt x="81" y="213"/>
                  </a:lnTo>
                  <a:lnTo>
                    <a:pt x="31" y="248"/>
                  </a:lnTo>
                  <a:lnTo>
                    <a:pt x="0" y="271"/>
                  </a:lnTo>
                  <a:lnTo>
                    <a:pt x="8" y="2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0" name="Freeform 352"/>
            <p:cNvSpPr>
              <a:spLocks/>
            </p:cNvSpPr>
            <p:nvPr/>
          </p:nvSpPr>
          <p:spPr bwMode="auto">
            <a:xfrm>
              <a:off x="5519" y="1922"/>
              <a:ext cx="102" cy="61"/>
            </a:xfrm>
            <a:custGeom>
              <a:avLst/>
              <a:gdLst>
                <a:gd name="T0" fmla="*/ 102 w 102"/>
                <a:gd name="T1" fmla="*/ 9 h 61"/>
                <a:gd name="T2" fmla="*/ 96 w 102"/>
                <a:gd name="T3" fmla="*/ 6 h 61"/>
                <a:gd name="T4" fmla="*/ 92 w 102"/>
                <a:gd name="T5" fmla="*/ 2 h 61"/>
                <a:gd name="T6" fmla="*/ 87 w 102"/>
                <a:gd name="T7" fmla="*/ 2 h 61"/>
                <a:gd name="T8" fmla="*/ 79 w 102"/>
                <a:gd name="T9" fmla="*/ 0 h 61"/>
                <a:gd name="T10" fmla="*/ 67 w 102"/>
                <a:gd name="T11" fmla="*/ 4 h 61"/>
                <a:gd name="T12" fmla="*/ 54 w 102"/>
                <a:gd name="T13" fmla="*/ 9 h 61"/>
                <a:gd name="T14" fmla="*/ 40 w 102"/>
                <a:gd name="T15" fmla="*/ 17 h 61"/>
                <a:gd name="T16" fmla="*/ 27 w 102"/>
                <a:gd name="T17" fmla="*/ 29 h 61"/>
                <a:gd name="T18" fmla="*/ 14 w 102"/>
                <a:gd name="T19" fmla="*/ 40 h 61"/>
                <a:gd name="T20" fmla="*/ 0 w 102"/>
                <a:gd name="T21" fmla="*/ 52 h 61"/>
                <a:gd name="T22" fmla="*/ 8 w 102"/>
                <a:gd name="T23" fmla="*/ 61 h 61"/>
                <a:gd name="T24" fmla="*/ 21 w 102"/>
                <a:gd name="T25" fmla="*/ 48 h 61"/>
                <a:gd name="T26" fmla="*/ 35 w 102"/>
                <a:gd name="T27" fmla="*/ 36 h 61"/>
                <a:gd name="T28" fmla="*/ 48 w 102"/>
                <a:gd name="T29" fmla="*/ 27 h 61"/>
                <a:gd name="T30" fmla="*/ 60 w 102"/>
                <a:gd name="T31" fmla="*/ 19 h 61"/>
                <a:gd name="T32" fmla="*/ 71 w 102"/>
                <a:gd name="T33" fmla="*/ 13 h 61"/>
                <a:gd name="T34" fmla="*/ 81 w 102"/>
                <a:gd name="T35" fmla="*/ 11 h 61"/>
                <a:gd name="T36" fmla="*/ 85 w 102"/>
                <a:gd name="T37" fmla="*/ 11 h 61"/>
                <a:gd name="T38" fmla="*/ 87 w 102"/>
                <a:gd name="T39" fmla="*/ 13 h 61"/>
                <a:gd name="T40" fmla="*/ 90 w 102"/>
                <a:gd name="T41" fmla="*/ 15 h 61"/>
                <a:gd name="T42" fmla="*/ 92 w 102"/>
                <a:gd name="T43" fmla="*/ 17 h 61"/>
                <a:gd name="T44" fmla="*/ 102 w 102"/>
                <a:gd name="T45" fmla="*/ 9 h 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2"/>
                <a:gd name="T70" fmla="*/ 0 h 61"/>
                <a:gd name="T71" fmla="*/ 102 w 102"/>
                <a:gd name="T72" fmla="*/ 61 h 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2" h="61">
                  <a:moveTo>
                    <a:pt x="102" y="9"/>
                  </a:moveTo>
                  <a:lnTo>
                    <a:pt x="96" y="6"/>
                  </a:lnTo>
                  <a:lnTo>
                    <a:pt x="92" y="2"/>
                  </a:lnTo>
                  <a:lnTo>
                    <a:pt x="87" y="2"/>
                  </a:lnTo>
                  <a:lnTo>
                    <a:pt x="79" y="0"/>
                  </a:lnTo>
                  <a:lnTo>
                    <a:pt x="67" y="4"/>
                  </a:lnTo>
                  <a:lnTo>
                    <a:pt x="54" y="9"/>
                  </a:lnTo>
                  <a:lnTo>
                    <a:pt x="40" y="17"/>
                  </a:lnTo>
                  <a:lnTo>
                    <a:pt x="27" y="29"/>
                  </a:lnTo>
                  <a:lnTo>
                    <a:pt x="14" y="40"/>
                  </a:lnTo>
                  <a:lnTo>
                    <a:pt x="0" y="52"/>
                  </a:lnTo>
                  <a:lnTo>
                    <a:pt x="8" y="61"/>
                  </a:lnTo>
                  <a:lnTo>
                    <a:pt x="21" y="48"/>
                  </a:lnTo>
                  <a:lnTo>
                    <a:pt x="35" y="36"/>
                  </a:lnTo>
                  <a:lnTo>
                    <a:pt x="48" y="27"/>
                  </a:lnTo>
                  <a:lnTo>
                    <a:pt x="60" y="19"/>
                  </a:lnTo>
                  <a:lnTo>
                    <a:pt x="71" y="13"/>
                  </a:lnTo>
                  <a:lnTo>
                    <a:pt x="81" y="11"/>
                  </a:lnTo>
                  <a:lnTo>
                    <a:pt x="85" y="11"/>
                  </a:lnTo>
                  <a:lnTo>
                    <a:pt x="87" y="13"/>
                  </a:lnTo>
                  <a:lnTo>
                    <a:pt x="90" y="15"/>
                  </a:lnTo>
                  <a:lnTo>
                    <a:pt x="92" y="17"/>
                  </a:lnTo>
                  <a:lnTo>
                    <a:pt x="10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1" name="Freeform 353"/>
            <p:cNvSpPr>
              <a:spLocks/>
            </p:cNvSpPr>
            <p:nvPr/>
          </p:nvSpPr>
          <p:spPr bwMode="auto">
            <a:xfrm>
              <a:off x="5521" y="1931"/>
              <a:ext cx="104" cy="112"/>
            </a:xfrm>
            <a:custGeom>
              <a:avLst/>
              <a:gdLst>
                <a:gd name="T0" fmla="*/ 8 w 104"/>
                <a:gd name="T1" fmla="*/ 112 h 112"/>
                <a:gd name="T2" fmla="*/ 23 w 104"/>
                <a:gd name="T3" fmla="*/ 98 h 112"/>
                <a:gd name="T4" fmla="*/ 40 w 104"/>
                <a:gd name="T5" fmla="*/ 85 h 112"/>
                <a:gd name="T6" fmla="*/ 58 w 104"/>
                <a:gd name="T7" fmla="*/ 71 h 112"/>
                <a:gd name="T8" fmla="*/ 75 w 104"/>
                <a:gd name="T9" fmla="*/ 56 h 112"/>
                <a:gd name="T10" fmla="*/ 88 w 104"/>
                <a:gd name="T11" fmla="*/ 43 h 112"/>
                <a:gd name="T12" fmla="*/ 98 w 104"/>
                <a:gd name="T13" fmla="*/ 27 h 112"/>
                <a:gd name="T14" fmla="*/ 102 w 104"/>
                <a:gd name="T15" fmla="*/ 22 h 112"/>
                <a:gd name="T16" fmla="*/ 104 w 104"/>
                <a:gd name="T17" fmla="*/ 14 h 112"/>
                <a:gd name="T18" fmla="*/ 102 w 104"/>
                <a:gd name="T19" fmla="*/ 8 h 112"/>
                <a:gd name="T20" fmla="*/ 100 w 104"/>
                <a:gd name="T21" fmla="*/ 0 h 112"/>
                <a:gd name="T22" fmla="*/ 90 w 104"/>
                <a:gd name="T23" fmla="*/ 8 h 112"/>
                <a:gd name="T24" fmla="*/ 92 w 104"/>
                <a:gd name="T25" fmla="*/ 10 h 112"/>
                <a:gd name="T26" fmla="*/ 92 w 104"/>
                <a:gd name="T27" fmla="*/ 14 h 112"/>
                <a:gd name="T28" fmla="*/ 90 w 104"/>
                <a:gd name="T29" fmla="*/ 18 h 112"/>
                <a:gd name="T30" fmla="*/ 88 w 104"/>
                <a:gd name="T31" fmla="*/ 22 h 112"/>
                <a:gd name="T32" fmla="*/ 81 w 104"/>
                <a:gd name="T33" fmla="*/ 35 h 112"/>
                <a:gd name="T34" fmla="*/ 67 w 104"/>
                <a:gd name="T35" fmla="*/ 48 h 112"/>
                <a:gd name="T36" fmla="*/ 52 w 104"/>
                <a:gd name="T37" fmla="*/ 62 h 112"/>
                <a:gd name="T38" fmla="*/ 35 w 104"/>
                <a:gd name="T39" fmla="*/ 77 h 112"/>
                <a:gd name="T40" fmla="*/ 17 w 104"/>
                <a:gd name="T41" fmla="*/ 91 h 112"/>
                <a:gd name="T42" fmla="*/ 0 w 104"/>
                <a:gd name="T43" fmla="*/ 102 h 112"/>
                <a:gd name="T44" fmla="*/ 8 w 104"/>
                <a:gd name="T45" fmla="*/ 112 h 1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112"/>
                <a:gd name="T71" fmla="*/ 104 w 104"/>
                <a:gd name="T72" fmla="*/ 112 h 1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112">
                  <a:moveTo>
                    <a:pt x="8" y="112"/>
                  </a:moveTo>
                  <a:lnTo>
                    <a:pt x="23" y="98"/>
                  </a:lnTo>
                  <a:lnTo>
                    <a:pt x="40" y="85"/>
                  </a:lnTo>
                  <a:lnTo>
                    <a:pt x="58" y="71"/>
                  </a:lnTo>
                  <a:lnTo>
                    <a:pt x="75" y="56"/>
                  </a:lnTo>
                  <a:lnTo>
                    <a:pt x="88" y="43"/>
                  </a:lnTo>
                  <a:lnTo>
                    <a:pt x="98" y="27"/>
                  </a:lnTo>
                  <a:lnTo>
                    <a:pt x="102" y="22"/>
                  </a:lnTo>
                  <a:lnTo>
                    <a:pt x="104" y="14"/>
                  </a:lnTo>
                  <a:lnTo>
                    <a:pt x="102" y="8"/>
                  </a:lnTo>
                  <a:lnTo>
                    <a:pt x="100" y="0"/>
                  </a:lnTo>
                  <a:lnTo>
                    <a:pt x="90" y="8"/>
                  </a:lnTo>
                  <a:lnTo>
                    <a:pt x="92" y="10"/>
                  </a:lnTo>
                  <a:lnTo>
                    <a:pt x="92" y="14"/>
                  </a:lnTo>
                  <a:lnTo>
                    <a:pt x="90" y="18"/>
                  </a:lnTo>
                  <a:lnTo>
                    <a:pt x="88" y="22"/>
                  </a:lnTo>
                  <a:lnTo>
                    <a:pt x="81" y="35"/>
                  </a:lnTo>
                  <a:lnTo>
                    <a:pt x="67" y="48"/>
                  </a:lnTo>
                  <a:lnTo>
                    <a:pt x="52" y="62"/>
                  </a:lnTo>
                  <a:lnTo>
                    <a:pt x="35" y="77"/>
                  </a:lnTo>
                  <a:lnTo>
                    <a:pt x="17" y="91"/>
                  </a:lnTo>
                  <a:lnTo>
                    <a:pt x="0" y="102"/>
                  </a:lnTo>
                  <a:lnTo>
                    <a:pt x="8" y="1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2" name="Freeform 354"/>
            <p:cNvSpPr>
              <a:spLocks/>
            </p:cNvSpPr>
            <p:nvPr/>
          </p:nvSpPr>
          <p:spPr bwMode="auto">
            <a:xfrm>
              <a:off x="5479" y="1880"/>
              <a:ext cx="98" cy="75"/>
            </a:xfrm>
            <a:custGeom>
              <a:avLst/>
              <a:gdLst>
                <a:gd name="T0" fmla="*/ 98 w 98"/>
                <a:gd name="T1" fmla="*/ 4 h 75"/>
                <a:gd name="T2" fmla="*/ 92 w 98"/>
                <a:gd name="T3" fmla="*/ 0 h 75"/>
                <a:gd name="T4" fmla="*/ 84 w 98"/>
                <a:gd name="T5" fmla="*/ 0 h 75"/>
                <a:gd name="T6" fmla="*/ 78 w 98"/>
                <a:gd name="T7" fmla="*/ 0 h 75"/>
                <a:gd name="T8" fmla="*/ 73 w 98"/>
                <a:gd name="T9" fmla="*/ 2 h 75"/>
                <a:gd name="T10" fmla="*/ 59 w 98"/>
                <a:gd name="T11" fmla="*/ 5 h 75"/>
                <a:gd name="T12" fmla="*/ 48 w 98"/>
                <a:gd name="T13" fmla="*/ 15 h 75"/>
                <a:gd name="T14" fmla="*/ 36 w 98"/>
                <a:gd name="T15" fmla="*/ 27 h 75"/>
                <a:gd name="T16" fmla="*/ 23 w 98"/>
                <a:gd name="T17" fmla="*/ 40 h 75"/>
                <a:gd name="T18" fmla="*/ 11 w 98"/>
                <a:gd name="T19" fmla="*/ 53 h 75"/>
                <a:gd name="T20" fmla="*/ 0 w 98"/>
                <a:gd name="T21" fmla="*/ 67 h 75"/>
                <a:gd name="T22" fmla="*/ 9 w 98"/>
                <a:gd name="T23" fmla="*/ 75 h 75"/>
                <a:gd name="T24" fmla="*/ 21 w 98"/>
                <a:gd name="T25" fmla="*/ 61 h 75"/>
                <a:gd name="T26" fmla="*/ 32 w 98"/>
                <a:gd name="T27" fmla="*/ 48 h 75"/>
                <a:gd name="T28" fmla="*/ 44 w 98"/>
                <a:gd name="T29" fmla="*/ 34 h 75"/>
                <a:gd name="T30" fmla="*/ 55 w 98"/>
                <a:gd name="T31" fmla="*/ 25 h 75"/>
                <a:gd name="T32" fmla="*/ 65 w 98"/>
                <a:gd name="T33" fmla="*/ 17 h 75"/>
                <a:gd name="T34" fmla="*/ 77 w 98"/>
                <a:gd name="T35" fmla="*/ 11 h 75"/>
                <a:gd name="T36" fmla="*/ 80 w 98"/>
                <a:gd name="T37" fmla="*/ 11 h 75"/>
                <a:gd name="T38" fmla="*/ 84 w 98"/>
                <a:gd name="T39" fmla="*/ 11 h 75"/>
                <a:gd name="T40" fmla="*/ 88 w 98"/>
                <a:gd name="T41" fmla="*/ 11 h 75"/>
                <a:gd name="T42" fmla="*/ 92 w 98"/>
                <a:gd name="T43" fmla="*/ 13 h 75"/>
                <a:gd name="T44" fmla="*/ 98 w 98"/>
                <a:gd name="T45" fmla="*/ 4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8"/>
                <a:gd name="T70" fmla="*/ 0 h 75"/>
                <a:gd name="T71" fmla="*/ 98 w 98"/>
                <a:gd name="T72" fmla="*/ 75 h 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8" h="75">
                  <a:moveTo>
                    <a:pt x="98" y="4"/>
                  </a:moveTo>
                  <a:lnTo>
                    <a:pt x="92" y="0"/>
                  </a:lnTo>
                  <a:lnTo>
                    <a:pt x="84" y="0"/>
                  </a:lnTo>
                  <a:lnTo>
                    <a:pt x="78" y="0"/>
                  </a:lnTo>
                  <a:lnTo>
                    <a:pt x="73" y="2"/>
                  </a:lnTo>
                  <a:lnTo>
                    <a:pt x="59" y="5"/>
                  </a:lnTo>
                  <a:lnTo>
                    <a:pt x="48" y="15"/>
                  </a:lnTo>
                  <a:lnTo>
                    <a:pt x="36" y="27"/>
                  </a:lnTo>
                  <a:lnTo>
                    <a:pt x="23" y="40"/>
                  </a:lnTo>
                  <a:lnTo>
                    <a:pt x="11" y="53"/>
                  </a:lnTo>
                  <a:lnTo>
                    <a:pt x="0" y="67"/>
                  </a:lnTo>
                  <a:lnTo>
                    <a:pt x="9" y="75"/>
                  </a:lnTo>
                  <a:lnTo>
                    <a:pt x="21" y="61"/>
                  </a:lnTo>
                  <a:lnTo>
                    <a:pt x="32" y="48"/>
                  </a:lnTo>
                  <a:lnTo>
                    <a:pt x="44" y="34"/>
                  </a:lnTo>
                  <a:lnTo>
                    <a:pt x="55" y="25"/>
                  </a:lnTo>
                  <a:lnTo>
                    <a:pt x="65" y="17"/>
                  </a:lnTo>
                  <a:lnTo>
                    <a:pt x="77" y="11"/>
                  </a:lnTo>
                  <a:lnTo>
                    <a:pt x="80" y="11"/>
                  </a:lnTo>
                  <a:lnTo>
                    <a:pt x="84" y="11"/>
                  </a:lnTo>
                  <a:lnTo>
                    <a:pt x="88" y="11"/>
                  </a:lnTo>
                  <a:lnTo>
                    <a:pt x="92" y="13"/>
                  </a:lnTo>
                  <a:lnTo>
                    <a:pt x="9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3" name="Freeform 355"/>
            <p:cNvSpPr>
              <a:spLocks/>
            </p:cNvSpPr>
            <p:nvPr/>
          </p:nvSpPr>
          <p:spPr bwMode="auto">
            <a:xfrm>
              <a:off x="5485" y="1884"/>
              <a:ext cx="99" cy="136"/>
            </a:xfrm>
            <a:custGeom>
              <a:avLst/>
              <a:gdLst>
                <a:gd name="T0" fmla="*/ 7 w 99"/>
                <a:gd name="T1" fmla="*/ 136 h 136"/>
                <a:gd name="T2" fmla="*/ 26 w 99"/>
                <a:gd name="T3" fmla="*/ 115 h 136"/>
                <a:gd name="T4" fmla="*/ 44 w 99"/>
                <a:gd name="T5" fmla="*/ 94 h 136"/>
                <a:gd name="T6" fmla="*/ 61 w 99"/>
                <a:gd name="T7" fmla="*/ 74 h 136"/>
                <a:gd name="T8" fmla="*/ 76 w 99"/>
                <a:gd name="T9" fmla="*/ 57 h 136"/>
                <a:gd name="T10" fmla="*/ 90 w 99"/>
                <a:gd name="T11" fmla="*/ 40 h 136"/>
                <a:gd name="T12" fmla="*/ 97 w 99"/>
                <a:gd name="T13" fmla="*/ 24 h 136"/>
                <a:gd name="T14" fmla="*/ 99 w 99"/>
                <a:gd name="T15" fmla="*/ 17 h 136"/>
                <a:gd name="T16" fmla="*/ 99 w 99"/>
                <a:gd name="T17" fmla="*/ 11 h 136"/>
                <a:gd name="T18" fmla="*/ 96 w 99"/>
                <a:gd name="T19" fmla="*/ 3 h 136"/>
                <a:gd name="T20" fmla="*/ 92 w 99"/>
                <a:gd name="T21" fmla="*/ 0 h 136"/>
                <a:gd name="T22" fmla="*/ 86 w 99"/>
                <a:gd name="T23" fmla="*/ 9 h 136"/>
                <a:gd name="T24" fmla="*/ 86 w 99"/>
                <a:gd name="T25" fmla="*/ 11 h 136"/>
                <a:gd name="T26" fmla="*/ 88 w 99"/>
                <a:gd name="T27" fmla="*/ 13 h 136"/>
                <a:gd name="T28" fmla="*/ 88 w 99"/>
                <a:gd name="T29" fmla="*/ 17 h 136"/>
                <a:gd name="T30" fmla="*/ 86 w 99"/>
                <a:gd name="T31" fmla="*/ 21 h 136"/>
                <a:gd name="T32" fmla="*/ 80 w 99"/>
                <a:gd name="T33" fmla="*/ 34 h 136"/>
                <a:gd name="T34" fmla="*/ 69 w 99"/>
                <a:gd name="T35" fmla="*/ 49 h 136"/>
                <a:gd name="T36" fmla="*/ 53 w 99"/>
                <a:gd name="T37" fmla="*/ 67 h 136"/>
                <a:gd name="T38" fmla="*/ 36 w 99"/>
                <a:gd name="T39" fmla="*/ 88 h 136"/>
                <a:gd name="T40" fmla="*/ 17 w 99"/>
                <a:gd name="T41" fmla="*/ 107 h 136"/>
                <a:gd name="T42" fmla="*/ 0 w 99"/>
                <a:gd name="T43" fmla="*/ 128 h 136"/>
                <a:gd name="T44" fmla="*/ 7 w 99"/>
                <a:gd name="T45" fmla="*/ 136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9"/>
                <a:gd name="T70" fmla="*/ 0 h 136"/>
                <a:gd name="T71" fmla="*/ 99 w 99"/>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9" h="136">
                  <a:moveTo>
                    <a:pt x="7" y="136"/>
                  </a:moveTo>
                  <a:lnTo>
                    <a:pt x="26" y="115"/>
                  </a:lnTo>
                  <a:lnTo>
                    <a:pt x="44" y="94"/>
                  </a:lnTo>
                  <a:lnTo>
                    <a:pt x="61" y="74"/>
                  </a:lnTo>
                  <a:lnTo>
                    <a:pt x="76" y="57"/>
                  </a:lnTo>
                  <a:lnTo>
                    <a:pt x="90" y="40"/>
                  </a:lnTo>
                  <a:lnTo>
                    <a:pt x="97" y="24"/>
                  </a:lnTo>
                  <a:lnTo>
                    <a:pt x="99" y="17"/>
                  </a:lnTo>
                  <a:lnTo>
                    <a:pt x="99" y="11"/>
                  </a:lnTo>
                  <a:lnTo>
                    <a:pt x="96" y="3"/>
                  </a:lnTo>
                  <a:lnTo>
                    <a:pt x="92" y="0"/>
                  </a:lnTo>
                  <a:lnTo>
                    <a:pt x="86" y="9"/>
                  </a:lnTo>
                  <a:lnTo>
                    <a:pt x="86" y="11"/>
                  </a:lnTo>
                  <a:lnTo>
                    <a:pt x="88" y="13"/>
                  </a:lnTo>
                  <a:lnTo>
                    <a:pt x="88" y="17"/>
                  </a:lnTo>
                  <a:lnTo>
                    <a:pt x="86" y="21"/>
                  </a:lnTo>
                  <a:lnTo>
                    <a:pt x="80" y="34"/>
                  </a:lnTo>
                  <a:lnTo>
                    <a:pt x="69" y="49"/>
                  </a:lnTo>
                  <a:lnTo>
                    <a:pt x="53" y="67"/>
                  </a:lnTo>
                  <a:lnTo>
                    <a:pt x="36" y="88"/>
                  </a:lnTo>
                  <a:lnTo>
                    <a:pt x="17" y="107"/>
                  </a:lnTo>
                  <a:lnTo>
                    <a:pt x="0" y="128"/>
                  </a:lnTo>
                  <a:lnTo>
                    <a:pt x="7"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4" name="Freeform 356"/>
            <p:cNvSpPr>
              <a:spLocks/>
            </p:cNvSpPr>
            <p:nvPr/>
          </p:nvSpPr>
          <p:spPr bwMode="auto">
            <a:xfrm>
              <a:off x="5408" y="1862"/>
              <a:ext cx="109" cy="131"/>
            </a:xfrm>
            <a:custGeom>
              <a:avLst/>
              <a:gdLst>
                <a:gd name="T0" fmla="*/ 109 w 109"/>
                <a:gd name="T1" fmla="*/ 4 h 131"/>
                <a:gd name="T2" fmla="*/ 101 w 109"/>
                <a:gd name="T3" fmla="*/ 0 h 131"/>
                <a:gd name="T4" fmla="*/ 94 w 109"/>
                <a:gd name="T5" fmla="*/ 2 h 131"/>
                <a:gd name="T6" fmla="*/ 86 w 109"/>
                <a:gd name="T7" fmla="*/ 6 h 131"/>
                <a:gd name="T8" fmla="*/ 78 w 109"/>
                <a:gd name="T9" fmla="*/ 10 h 131"/>
                <a:gd name="T10" fmla="*/ 63 w 109"/>
                <a:gd name="T11" fmla="*/ 25 h 131"/>
                <a:gd name="T12" fmla="*/ 48 w 109"/>
                <a:gd name="T13" fmla="*/ 45 h 131"/>
                <a:gd name="T14" fmla="*/ 34 w 109"/>
                <a:gd name="T15" fmla="*/ 66 h 131"/>
                <a:gd name="T16" fmla="*/ 21 w 109"/>
                <a:gd name="T17" fmla="*/ 87 h 131"/>
                <a:gd name="T18" fmla="*/ 9 w 109"/>
                <a:gd name="T19" fmla="*/ 108 h 131"/>
                <a:gd name="T20" fmla="*/ 0 w 109"/>
                <a:gd name="T21" fmla="*/ 127 h 131"/>
                <a:gd name="T22" fmla="*/ 9 w 109"/>
                <a:gd name="T23" fmla="*/ 131 h 131"/>
                <a:gd name="T24" fmla="*/ 19 w 109"/>
                <a:gd name="T25" fmla="*/ 114 h 131"/>
                <a:gd name="T26" fmla="*/ 30 w 109"/>
                <a:gd name="T27" fmla="*/ 93 h 131"/>
                <a:gd name="T28" fmla="*/ 44 w 109"/>
                <a:gd name="T29" fmla="*/ 71 h 131"/>
                <a:gd name="T30" fmla="*/ 57 w 109"/>
                <a:gd name="T31" fmla="*/ 50 h 131"/>
                <a:gd name="T32" fmla="*/ 71 w 109"/>
                <a:gd name="T33" fmla="*/ 33 h 131"/>
                <a:gd name="T34" fmla="*/ 86 w 109"/>
                <a:gd name="T35" fmla="*/ 20 h 131"/>
                <a:gd name="T36" fmla="*/ 92 w 109"/>
                <a:gd name="T37" fmla="*/ 16 h 131"/>
                <a:gd name="T38" fmla="*/ 96 w 109"/>
                <a:gd name="T39" fmla="*/ 14 h 131"/>
                <a:gd name="T40" fmla="*/ 101 w 109"/>
                <a:gd name="T41" fmla="*/ 12 h 131"/>
                <a:gd name="T42" fmla="*/ 105 w 109"/>
                <a:gd name="T43" fmla="*/ 14 h 131"/>
                <a:gd name="T44" fmla="*/ 109 w 109"/>
                <a:gd name="T45" fmla="*/ 4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
                <a:gd name="T70" fmla="*/ 0 h 131"/>
                <a:gd name="T71" fmla="*/ 109 w 109"/>
                <a:gd name="T72" fmla="*/ 131 h 1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 h="131">
                  <a:moveTo>
                    <a:pt x="109" y="4"/>
                  </a:moveTo>
                  <a:lnTo>
                    <a:pt x="101" y="0"/>
                  </a:lnTo>
                  <a:lnTo>
                    <a:pt x="94" y="2"/>
                  </a:lnTo>
                  <a:lnTo>
                    <a:pt x="86" y="6"/>
                  </a:lnTo>
                  <a:lnTo>
                    <a:pt x="78" y="10"/>
                  </a:lnTo>
                  <a:lnTo>
                    <a:pt x="63" y="25"/>
                  </a:lnTo>
                  <a:lnTo>
                    <a:pt x="48" y="45"/>
                  </a:lnTo>
                  <a:lnTo>
                    <a:pt x="34" y="66"/>
                  </a:lnTo>
                  <a:lnTo>
                    <a:pt x="21" y="87"/>
                  </a:lnTo>
                  <a:lnTo>
                    <a:pt x="9" y="108"/>
                  </a:lnTo>
                  <a:lnTo>
                    <a:pt x="0" y="127"/>
                  </a:lnTo>
                  <a:lnTo>
                    <a:pt x="9" y="131"/>
                  </a:lnTo>
                  <a:lnTo>
                    <a:pt x="19" y="114"/>
                  </a:lnTo>
                  <a:lnTo>
                    <a:pt x="30" y="93"/>
                  </a:lnTo>
                  <a:lnTo>
                    <a:pt x="44" y="71"/>
                  </a:lnTo>
                  <a:lnTo>
                    <a:pt x="57" y="50"/>
                  </a:lnTo>
                  <a:lnTo>
                    <a:pt x="71" y="33"/>
                  </a:lnTo>
                  <a:lnTo>
                    <a:pt x="86" y="20"/>
                  </a:lnTo>
                  <a:lnTo>
                    <a:pt x="92" y="16"/>
                  </a:lnTo>
                  <a:lnTo>
                    <a:pt x="96" y="14"/>
                  </a:lnTo>
                  <a:lnTo>
                    <a:pt x="101" y="12"/>
                  </a:lnTo>
                  <a:lnTo>
                    <a:pt x="105" y="14"/>
                  </a:lnTo>
                  <a:lnTo>
                    <a:pt x="10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5" name="Freeform 357"/>
            <p:cNvSpPr>
              <a:spLocks/>
            </p:cNvSpPr>
            <p:nvPr/>
          </p:nvSpPr>
          <p:spPr bwMode="auto">
            <a:xfrm>
              <a:off x="5446" y="1866"/>
              <a:ext cx="83" cy="136"/>
            </a:xfrm>
            <a:custGeom>
              <a:avLst/>
              <a:gdLst>
                <a:gd name="T0" fmla="*/ 10 w 83"/>
                <a:gd name="T1" fmla="*/ 136 h 136"/>
                <a:gd name="T2" fmla="*/ 25 w 83"/>
                <a:gd name="T3" fmla="*/ 113 h 136"/>
                <a:gd name="T4" fmla="*/ 40 w 83"/>
                <a:gd name="T5" fmla="*/ 92 h 136"/>
                <a:gd name="T6" fmla="*/ 54 w 83"/>
                <a:gd name="T7" fmla="*/ 73 h 136"/>
                <a:gd name="T8" fmla="*/ 67 w 83"/>
                <a:gd name="T9" fmla="*/ 54 h 136"/>
                <a:gd name="T10" fmla="*/ 77 w 83"/>
                <a:gd name="T11" fmla="*/ 39 h 136"/>
                <a:gd name="T12" fmla="*/ 83 w 83"/>
                <a:gd name="T13" fmla="*/ 23 h 136"/>
                <a:gd name="T14" fmla="*/ 83 w 83"/>
                <a:gd name="T15" fmla="*/ 18 h 136"/>
                <a:gd name="T16" fmla="*/ 81 w 83"/>
                <a:gd name="T17" fmla="*/ 10 h 136"/>
                <a:gd name="T18" fmla="*/ 77 w 83"/>
                <a:gd name="T19" fmla="*/ 4 h 136"/>
                <a:gd name="T20" fmla="*/ 71 w 83"/>
                <a:gd name="T21" fmla="*/ 0 h 136"/>
                <a:gd name="T22" fmla="*/ 67 w 83"/>
                <a:gd name="T23" fmla="*/ 10 h 136"/>
                <a:gd name="T24" fmla="*/ 69 w 83"/>
                <a:gd name="T25" fmla="*/ 12 h 136"/>
                <a:gd name="T26" fmla="*/ 71 w 83"/>
                <a:gd name="T27" fmla="*/ 14 h 136"/>
                <a:gd name="T28" fmla="*/ 71 w 83"/>
                <a:gd name="T29" fmla="*/ 18 h 136"/>
                <a:gd name="T30" fmla="*/ 71 w 83"/>
                <a:gd name="T31" fmla="*/ 21 h 136"/>
                <a:gd name="T32" fmla="*/ 67 w 83"/>
                <a:gd name="T33" fmla="*/ 33 h 136"/>
                <a:gd name="T34" fmla="*/ 58 w 83"/>
                <a:gd name="T35" fmla="*/ 48 h 136"/>
                <a:gd name="T36" fmla="*/ 44 w 83"/>
                <a:gd name="T37" fmla="*/ 65 h 136"/>
                <a:gd name="T38" fmla="*/ 31 w 83"/>
                <a:gd name="T39" fmla="*/ 85 h 136"/>
                <a:gd name="T40" fmla="*/ 15 w 83"/>
                <a:gd name="T41" fmla="*/ 108 h 136"/>
                <a:gd name="T42" fmla="*/ 0 w 83"/>
                <a:gd name="T43" fmla="*/ 131 h 136"/>
                <a:gd name="T44" fmla="*/ 10 w 83"/>
                <a:gd name="T45" fmla="*/ 136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3"/>
                <a:gd name="T70" fmla="*/ 0 h 136"/>
                <a:gd name="T71" fmla="*/ 83 w 83"/>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3" h="136">
                  <a:moveTo>
                    <a:pt x="10" y="136"/>
                  </a:moveTo>
                  <a:lnTo>
                    <a:pt x="25" y="113"/>
                  </a:lnTo>
                  <a:lnTo>
                    <a:pt x="40" y="92"/>
                  </a:lnTo>
                  <a:lnTo>
                    <a:pt x="54" y="73"/>
                  </a:lnTo>
                  <a:lnTo>
                    <a:pt x="67" y="54"/>
                  </a:lnTo>
                  <a:lnTo>
                    <a:pt x="77" y="39"/>
                  </a:lnTo>
                  <a:lnTo>
                    <a:pt x="83" y="23"/>
                  </a:lnTo>
                  <a:lnTo>
                    <a:pt x="83" y="18"/>
                  </a:lnTo>
                  <a:lnTo>
                    <a:pt x="81" y="10"/>
                  </a:lnTo>
                  <a:lnTo>
                    <a:pt x="77" y="4"/>
                  </a:lnTo>
                  <a:lnTo>
                    <a:pt x="71" y="0"/>
                  </a:lnTo>
                  <a:lnTo>
                    <a:pt x="67" y="10"/>
                  </a:lnTo>
                  <a:lnTo>
                    <a:pt x="69" y="12"/>
                  </a:lnTo>
                  <a:lnTo>
                    <a:pt x="71" y="14"/>
                  </a:lnTo>
                  <a:lnTo>
                    <a:pt x="71" y="18"/>
                  </a:lnTo>
                  <a:lnTo>
                    <a:pt x="71" y="21"/>
                  </a:lnTo>
                  <a:lnTo>
                    <a:pt x="67" y="33"/>
                  </a:lnTo>
                  <a:lnTo>
                    <a:pt x="58" y="48"/>
                  </a:lnTo>
                  <a:lnTo>
                    <a:pt x="44" y="65"/>
                  </a:lnTo>
                  <a:lnTo>
                    <a:pt x="31" y="85"/>
                  </a:lnTo>
                  <a:lnTo>
                    <a:pt x="15" y="108"/>
                  </a:lnTo>
                  <a:lnTo>
                    <a:pt x="0" y="131"/>
                  </a:lnTo>
                  <a:lnTo>
                    <a:pt x="10"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6" name="Freeform 358"/>
            <p:cNvSpPr>
              <a:spLocks/>
            </p:cNvSpPr>
            <p:nvPr/>
          </p:nvSpPr>
          <p:spPr bwMode="auto">
            <a:xfrm>
              <a:off x="5171" y="2135"/>
              <a:ext cx="95" cy="150"/>
            </a:xfrm>
            <a:custGeom>
              <a:avLst/>
              <a:gdLst>
                <a:gd name="T0" fmla="*/ 6 w 95"/>
                <a:gd name="T1" fmla="*/ 0 h 150"/>
                <a:gd name="T2" fmla="*/ 12 w 95"/>
                <a:gd name="T3" fmla="*/ 0 h 150"/>
                <a:gd name="T4" fmla="*/ 20 w 95"/>
                <a:gd name="T5" fmla="*/ 2 h 150"/>
                <a:gd name="T6" fmla="*/ 27 w 95"/>
                <a:gd name="T7" fmla="*/ 6 h 150"/>
                <a:gd name="T8" fmla="*/ 35 w 95"/>
                <a:gd name="T9" fmla="*/ 13 h 150"/>
                <a:gd name="T10" fmla="*/ 45 w 95"/>
                <a:gd name="T11" fmla="*/ 23 h 150"/>
                <a:gd name="T12" fmla="*/ 52 w 95"/>
                <a:gd name="T13" fmla="*/ 34 h 150"/>
                <a:gd name="T14" fmla="*/ 62 w 95"/>
                <a:gd name="T15" fmla="*/ 46 h 150"/>
                <a:gd name="T16" fmla="*/ 72 w 95"/>
                <a:gd name="T17" fmla="*/ 61 h 150"/>
                <a:gd name="T18" fmla="*/ 79 w 95"/>
                <a:gd name="T19" fmla="*/ 77 h 150"/>
                <a:gd name="T20" fmla="*/ 85 w 95"/>
                <a:gd name="T21" fmla="*/ 90 h 150"/>
                <a:gd name="T22" fmla="*/ 91 w 95"/>
                <a:gd name="T23" fmla="*/ 105 h 150"/>
                <a:gd name="T24" fmla="*/ 93 w 95"/>
                <a:gd name="T25" fmla="*/ 117 h 150"/>
                <a:gd name="T26" fmla="*/ 95 w 95"/>
                <a:gd name="T27" fmla="*/ 128 h 150"/>
                <a:gd name="T28" fmla="*/ 95 w 95"/>
                <a:gd name="T29" fmla="*/ 136 h 150"/>
                <a:gd name="T30" fmla="*/ 93 w 95"/>
                <a:gd name="T31" fmla="*/ 144 h 150"/>
                <a:gd name="T32" fmla="*/ 89 w 95"/>
                <a:gd name="T33" fmla="*/ 148 h 150"/>
                <a:gd name="T34" fmla="*/ 83 w 95"/>
                <a:gd name="T35" fmla="*/ 150 h 150"/>
                <a:gd name="T36" fmla="*/ 77 w 95"/>
                <a:gd name="T37" fmla="*/ 148 h 150"/>
                <a:gd name="T38" fmla="*/ 70 w 95"/>
                <a:gd name="T39" fmla="*/ 142 h 150"/>
                <a:gd name="T40" fmla="*/ 62 w 95"/>
                <a:gd name="T41" fmla="*/ 134 h 150"/>
                <a:gd name="T42" fmla="*/ 52 w 95"/>
                <a:gd name="T43" fmla="*/ 127 h 150"/>
                <a:gd name="T44" fmla="*/ 43 w 95"/>
                <a:gd name="T45" fmla="*/ 115 h 150"/>
                <a:gd name="T46" fmla="*/ 35 w 95"/>
                <a:gd name="T47" fmla="*/ 102 h 150"/>
                <a:gd name="T48" fmla="*/ 25 w 95"/>
                <a:gd name="T49" fmla="*/ 86 h 150"/>
                <a:gd name="T50" fmla="*/ 18 w 95"/>
                <a:gd name="T51" fmla="*/ 71 h 150"/>
                <a:gd name="T52" fmla="*/ 12 w 95"/>
                <a:gd name="T53" fmla="*/ 57 h 150"/>
                <a:gd name="T54" fmla="*/ 6 w 95"/>
                <a:gd name="T55" fmla="*/ 44 h 150"/>
                <a:gd name="T56" fmla="*/ 2 w 95"/>
                <a:gd name="T57" fmla="*/ 31 h 150"/>
                <a:gd name="T58" fmla="*/ 0 w 95"/>
                <a:gd name="T59" fmla="*/ 19 h 150"/>
                <a:gd name="T60" fmla="*/ 2 w 95"/>
                <a:gd name="T61" fmla="*/ 11 h 150"/>
                <a:gd name="T62" fmla="*/ 4 w 95"/>
                <a:gd name="T63" fmla="*/ 4 h 150"/>
                <a:gd name="T64" fmla="*/ 6 w 95"/>
                <a:gd name="T65" fmla="*/ 0 h 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5"/>
                <a:gd name="T100" fmla="*/ 0 h 150"/>
                <a:gd name="T101" fmla="*/ 95 w 95"/>
                <a:gd name="T102" fmla="*/ 150 h 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5" h="150">
                  <a:moveTo>
                    <a:pt x="6" y="0"/>
                  </a:moveTo>
                  <a:lnTo>
                    <a:pt x="12" y="0"/>
                  </a:lnTo>
                  <a:lnTo>
                    <a:pt x="20" y="2"/>
                  </a:lnTo>
                  <a:lnTo>
                    <a:pt x="27" y="6"/>
                  </a:lnTo>
                  <a:lnTo>
                    <a:pt x="35" y="13"/>
                  </a:lnTo>
                  <a:lnTo>
                    <a:pt x="45" y="23"/>
                  </a:lnTo>
                  <a:lnTo>
                    <a:pt x="52" y="34"/>
                  </a:lnTo>
                  <a:lnTo>
                    <a:pt x="62" y="46"/>
                  </a:lnTo>
                  <a:lnTo>
                    <a:pt x="72" y="61"/>
                  </a:lnTo>
                  <a:lnTo>
                    <a:pt x="79" y="77"/>
                  </a:lnTo>
                  <a:lnTo>
                    <a:pt x="85" y="90"/>
                  </a:lnTo>
                  <a:lnTo>
                    <a:pt x="91" y="105"/>
                  </a:lnTo>
                  <a:lnTo>
                    <a:pt x="93" y="117"/>
                  </a:lnTo>
                  <a:lnTo>
                    <a:pt x="95" y="128"/>
                  </a:lnTo>
                  <a:lnTo>
                    <a:pt x="95" y="136"/>
                  </a:lnTo>
                  <a:lnTo>
                    <a:pt x="93" y="144"/>
                  </a:lnTo>
                  <a:lnTo>
                    <a:pt x="89" y="148"/>
                  </a:lnTo>
                  <a:lnTo>
                    <a:pt x="83" y="150"/>
                  </a:lnTo>
                  <a:lnTo>
                    <a:pt x="77" y="148"/>
                  </a:lnTo>
                  <a:lnTo>
                    <a:pt x="70" y="142"/>
                  </a:lnTo>
                  <a:lnTo>
                    <a:pt x="62" y="134"/>
                  </a:lnTo>
                  <a:lnTo>
                    <a:pt x="52" y="127"/>
                  </a:lnTo>
                  <a:lnTo>
                    <a:pt x="43" y="115"/>
                  </a:lnTo>
                  <a:lnTo>
                    <a:pt x="35" y="102"/>
                  </a:lnTo>
                  <a:lnTo>
                    <a:pt x="25" y="86"/>
                  </a:lnTo>
                  <a:lnTo>
                    <a:pt x="18" y="71"/>
                  </a:lnTo>
                  <a:lnTo>
                    <a:pt x="12" y="57"/>
                  </a:lnTo>
                  <a:lnTo>
                    <a:pt x="6" y="44"/>
                  </a:lnTo>
                  <a:lnTo>
                    <a:pt x="2" y="31"/>
                  </a:lnTo>
                  <a:lnTo>
                    <a:pt x="0" y="19"/>
                  </a:lnTo>
                  <a:lnTo>
                    <a:pt x="2" y="11"/>
                  </a:lnTo>
                  <a:lnTo>
                    <a:pt x="4" y="4"/>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7" name="Freeform 359"/>
            <p:cNvSpPr>
              <a:spLocks/>
            </p:cNvSpPr>
            <p:nvPr/>
          </p:nvSpPr>
          <p:spPr bwMode="auto">
            <a:xfrm>
              <a:off x="5175" y="2129"/>
              <a:ext cx="71" cy="69"/>
            </a:xfrm>
            <a:custGeom>
              <a:avLst/>
              <a:gdLst>
                <a:gd name="T0" fmla="*/ 71 w 71"/>
                <a:gd name="T1" fmla="*/ 65 h 69"/>
                <a:gd name="T2" fmla="*/ 64 w 71"/>
                <a:gd name="T3" fmla="*/ 50 h 69"/>
                <a:gd name="T4" fmla="*/ 54 w 71"/>
                <a:gd name="T5" fmla="*/ 37 h 69"/>
                <a:gd name="T6" fmla="*/ 44 w 71"/>
                <a:gd name="T7" fmla="*/ 25 h 69"/>
                <a:gd name="T8" fmla="*/ 35 w 71"/>
                <a:gd name="T9" fmla="*/ 15 h 69"/>
                <a:gd name="T10" fmla="*/ 25 w 71"/>
                <a:gd name="T11" fmla="*/ 8 h 69"/>
                <a:gd name="T12" fmla="*/ 18 w 71"/>
                <a:gd name="T13" fmla="*/ 2 h 69"/>
                <a:gd name="T14" fmla="*/ 8 w 71"/>
                <a:gd name="T15" fmla="*/ 0 h 69"/>
                <a:gd name="T16" fmla="*/ 0 w 71"/>
                <a:gd name="T17" fmla="*/ 2 h 69"/>
                <a:gd name="T18" fmla="*/ 6 w 71"/>
                <a:gd name="T19" fmla="*/ 12 h 69"/>
                <a:gd name="T20" fmla="*/ 8 w 71"/>
                <a:gd name="T21" fmla="*/ 12 h 69"/>
                <a:gd name="T22" fmla="*/ 14 w 71"/>
                <a:gd name="T23" fmla="*/ 12 h 69"/>
                <a:gd name="T24" fmla="*/ 20 w 71"/>
                <a:gd name="T25" fmla="*/ 15 h 69"/>
                <a:gd name="T26" fmla="*/ 27 w 71"/>
                <a:gd name="T27" fmla="*/ 23 h 69"/>
                <a:gd name="T28" fmla="*/ 35 w 71"/>
                <a:gd name="T29" fmla="*/ 33 h 69"/>
                <a:gd name="T30" fmla="*/ 44 w 71"/>
                <a:gd name="T31" fmla="*/ 42 h 69"/>
                <a:gd name="T32" fmla="*/ 54 w 71"/>
                <a:gd name="T33" fmla="*/ 56 h 69"/>
                <a:gd name="T34" fmla="*/ 62 w 71"/>
                <a:gd name="T35" fmla="*/ 69 h 69"/>
                <a:gd name="T36" fmla="*/ 71 w 71"/>
                <a:gd name="T37" fmla="*/ 65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
                <a:gd name="T58" fmla="*/ 0 h 69"/>
                <a:gd name="T59" fmla="*/ 71 w 71"/>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 h="69">
                  <a:moveTo>
                    <a:pt x="71" y="65"/>
                  </a:moveTo>
                  <a:lnTo>
                    <a:pt x="64" y="50"/>
                  </a:lnTo>
                  <a:lnTo>
                    <a:pt x="54" y="37"/>
                  </a:lnTo>
                  <a:lnTo>
                    <a:pt x="44" y="25"/>
                  </a:lnTo>
                  <a:lnTo>
                    <a:pt x="35" y="15"/>
                  </a:lnTo>
                  <a:lnTo>
                    <a:pt x="25" y="8"/>
                  </a:lnTo>
                  <a:lnTo>
                    <a:pt x="18" y="2"/>
                  </a:lnTo>
                  <a:lnTo>
                    <a:pt x="8" y="0"/>
                  </a:lnTo>
                  <a:lnTo>
                    <a:pt x="0" y="2"/>
                  </a:lnTo>
                  <a:lnTo>
                    <a:pt x="6" y="12"/>
                  </a:lnTo>
                  <a:lnTo>
                    <a:pt x="8" y="12"/>
                  </a:lnTo>
                  <a:lnTo>
                    <a:pt x="14" y="12"/>
                  </a:lnTo>
                  <a:lnTo>
                    <a:pt x="20" y="15"/>
                  </a:lnTo>
                  <a:lnTo>
                    <a:pt x="27" y="23"/>
                  </a:lnTo>
                  <a:lnTo>
                    <a:pt x="35" y="33"/>
                  </a:lnTo>
                  <a:lnTo>
                    <a:pt x="44" y="42"/>
                  </a:lnTo>
                  <a:lnTo>
                    <a:pt x="54" y="56"/>
                  </a:lnTo>
                  <a:lnTo>
                    <a:pt x="62" y="69"/>
                  </a:lnTo>
                  <a:lnTo>
                    <a:pt x="71"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8" name="Freeform 360"/>
            <p:cNvSpPr>
              <a:spLocks/>
            </p:cNvSpPr>
            <p:nvPr/>
          </p:nvSpPr>
          <p:spPr bwMode="auto">
            <a:xfrm>
              <a:off x="5237" y="2194"/>
              <a:ext cx="34" cy="94"/>
            </a:xfrm>
            <a:custGeom>
              <a:avLst/>
              <a:gdLst>
                <a:gd name="T0" fmla="*/ 27 w 34"/>
                <a:gd name="T1" fmla="*/ 94 h 94"/>
                <a:gd name="T2" fmla="*/ 32 w 34"/>
                <a:gd name="T3" fmla="*/ 87 h 94"/>
                <a:gd name="T4" fmla="*/ 34 w 34"/>
                <a:gd name="T5" fmla="*/ 79 h 94"/>
                <a:gd name="T6" fmla="*/ 34 w 34"/>
                <a:gd name="T7" fmla="*/ 69 h 94"/>
                <a:gd name="T8" fmla="*/ 32 w 34"/>
                <a:gd name="T9" fmla="*/ 58 h 94"/>
                <a:gd name="T10" fmla="*/ 29 w 34"/>
                <a:gd name="T11" fmla="*/ 45 h 94"/>
                <a:gd name="T12" fmla="*/ 25 w 34"/>
                <a:gd name="T13" fmla="*/ 29 h 94"/>
                <a:gd name="T14" fmla="*/ 17 w 34"/>
                <a:gd name="T15" fmla="*/ 16 h 94"/>
                <a:gd name="T16" fmla="*/ 9 w 34"/>
                <a:gd name="T17" fmla="*/ 0 h 94"/>
                <a:gd name="T18" fmla="*/ 0 w 34"/>
                <a:gd name="T19" fmla="*/ 4 h 94"/>
                <a:gd name="T20" fmla="*/ 7 w 34"/>
                <a:gd name="T21" fmla="*/ 20 h 94"/>
                <a:gd name="T22" fmla="*/ 13 w 34"/>
                <a:gd name="T23" fmla="*/ 35 h 94"/>
                <a:gd name="T24" fmla="*/ 19 w 34"/>
                <a:gd name="T25" fmla="*/ 48 h 94"/>
                <a:gd name="T26" fmla="*/ 21 w 34"/>
                <a:gd name="T27" fmla="*/ 60 h 94"/>
                <a:gd name="T28" fmla="*/ 23 w 34"/>
                <a:gd name="T29" fmla="*/ 69 h 94"/>
                <a:gd name="T30" fmla="*/ 23 w 34"/>
                <a:gd name="T31" fmla="*/ 77 h 94"/>
                <a:gd name="T32" fmla="*/ 23 w 34"/>
                <a:gd name="T33" fmla="*/ 83 h 94"/>
                <a:gd name="T34" fmla="*/ 21 w 34"/>
                <a:gd name="T35" fmla="*/ 85 h 94"/>
                <a:gd name="T36" fmla="*/ 27 w 34"/>
                <a:gd name="T37" fmla="*/ 94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94"/>
                <a:gd name="T59" fmla="*/ 34 w 34"/>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94">
                  <a:moveTo>
                    <a:pt x="27" y="94"/>
                  </a:moveTo>
                  <a:lnTo>
                    <a:pt x="32" y="87"/>
                  </a:lnTo>
                  <a:lnTo>
                    <a:pt x="34" y="79"/>
                  </a:lnTo>
                  <a:lnTo>
                    <a:pt x="34" y="69"/>
                  </a:lnTo>
                  <a:lnTo>
                    <a:pt x="32" y="58"/>
                  </a:lnTo>
                  <a:lnTo>
                    <a:pt x="29" y="45"/>
                  </a:lnTo>
                  <a:lnTo>
                    <a:pt x="25" y="29"/>
                  </a:lnTo>
                  <a:lnTo>
                    <a:pt x="17" y="16"/>
                  </a:lnTo>
                  <a:lnTo>
                    <a:pt x="9" y="0"/>
                  </a:lnTo>
                  <a:lnTo>
                    <a:pt x="0" y="4"/>
                  </a:lnTo>
                  <a:lnTo>
                    <a:pt x="7" y="20"/>
                  </a:lnTo>
                  <a:lnTo>
                    <a:pt x="13" y="35"/>
                  </a:lnTo>
                  <a:lnTo>
                    <a:pt x="19" y="48"/>
                  </a:lnTo>
                  <a:lnTo>
                    <a:pt x="21" y="60"/>
                  </a:lnTo>
                  <a:lnTo>
                    <a:pt x="23" y="69"/>
                  </a:lnTo>
                  <a:lnTo>
                    <a:pt x="23" y="77"/>
                  </a:lnTo>
                  <a:lnTo>
                    <a:pt x="23" y="83"/>
                  </a:lnTo>
                  <a:lnTo>
                    <a:pt x="21" y="85"/>
                  </a:lnTo>
                  <a:lnTo>
                    <a:pt x="2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09" name="Freeform 361"/>
            <p:cNvSpPr>
              <a:spLocks/>
            </p:cNvSpPr>
            <p:nvPr/>
          </p:nvSpPr>
          <p:spPr bwMode="auto">
            <a:xfrm>
              <a:off x="5191" y="2219"/>
              <a:ext cx="73" cy="71"/>
            </a:xfrm>
            <a:custGeom>
              <a:avLst/>
              <a:gdLst>
                <a:gd name="T0" fmla="*/ 0 w 73"/>
                <a:gd name="T1" fmla="*/ 6 h 71"/>
                <a:gd name="T2" fmla="*/ 9 w 73"/>
                <a:gd name="T3" fmla="*/ 20 h 71"/>
                <a:gd name="T4" fmla="*/ 19 w 73"/>
                <a:gd name="T5" fmla="*/ 33 h 71"/>
                <a:gd name="T6" fmla="*/ 28 w 73"/>
                <a:gd name="T7" fmla="*/ 44 h 71"/>
                <a:gd name="T8" fmla="*/ 38 w 73"/>
                <a:gd name="T9" fmla="*/ 56 h 71"/>
                <a:gd name="T10" fmla="*/ 46 w 73"/>
                <a:gd name="T11" fmla="*/ 64 h 71"/>
                <a:gd name="T12" fmla="*/ 55 w 73"/>
                <a:gd name="T13" fmla="*/ 67 h 71"/>
                <a:gd name="T14" fmla="*/ 63 w 73"/>
                <a:gd name="T15" fmla="*/ 71 h 71"/>
                <a:gd name="T16" fmla="*/ 73 w 73"/>
                <a:gd name="T17" fmla="*/ 69 h 71"/>
                <a:gd name="T18" fmla="*/ 67 w 73"/>
                <a:gd name="T19" fmla="*/ 60 h 71"/>
                <a:gd name="T20" fmla="*/ 65 w 73"/>
                <a:gd name="T21" fmla="*/ 60 h 71"/>
                <a:gd name="T22" fmla="*/ 59 w 73"/>
                <a:gd name="T23" fmla="*/ 58 h 71"/>
                <a:gd name="T24" fmla="*/ 53 w 73"/>
                <a:gd name="T25" fmla="*/ 54 h 71"/>
                <a:gd name="T26" fmla="*/ 46 w 73"/>
                <a:gd name="T27" fmla="*/ 46 h 71"/>
                <a:gd name="T28" fmla="*/ 36 w 73"/>
                <a:gd name="T29" fmla="*/ 39 h 71"/>
                <a:gd name="T30" fmla="*/ 28 w 73"/>
                <a:gd name="T31" fmla="*/ 27 h 71"/>
                <a:gd name="T32" fmla="*/ 19 w 73"/>
                <a:gd name="T33" fmla="*/ 14 h 71"/>
                <a:gd name="T34" fmla="*/ 11 w 73"/>
                <a:gd name="T35" fmla="*/ 0 h 71"/>
                <a:gd name="T36" fmla="*/ 0 w 73"/>
                <a:gd name="T37" fmla="*/ 6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3"/>
                <a:gd name="T58" fmla="*/ 0 h 71"/>
                <a:gd name="T59" fmla="*/ 73 w 73"/>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3" h="71">
                  <a:moveTo>
                    <a:pt x="0" y="6"/>
                  </a:moveTo>
                  <a:lnTo>
                    <a:pt x="9" y="20"/>
                  </a:lnTo>
                  <a:lnTo>
                    <a:pt x="19" y="33"/>
                  </a:lnTo>
                  <a:lnTo>
                    <a:pt x="28" y="44"/>
                  </a:lnTo>
                  <a:lnTo>
                    <a:pt x="38" y="56"/>
                  </a:lnTo>
                  <a:lnTo>
                    <a:pt x="46" y="64"/>
                  </a:lnTo>
                  <a:lnTo>
                    <a:pt x="55" y="67"/>
                  </a:lnTo>
                  <a:lnTo>
                    <a:pt x="63" y="71"/>
                  </a:lnTo>
                  <a:lnTo>
                    <a:pt x="73" y="69"/>
                  </a:lnTo>
                  <a:lnTo>
                    <a:pt x="67" y="60"/>
                  </a:lnTo>
                  <a:lnTo>
                    <a:pt x="65" y="60"/>
                  </a:lnTo>
                  <a:lnTo>
                    <a:pt x="59" y="58"/>
                  </a:lnTo>
                  <a:lnTo>
                    <a:pt x="53" y="54"/>
                  </a:lnTo>
                  <a:lnTo>
                    <a:pt x="46" y="46"/>
                  </a:lnTo>
                  <a:lnTo>
                    <a:pt x="36" y="39"/>
                  </a:lnTo>
                  <a:lnTo>
                    <a:pt x="28" y="27"/>
                  </a:lnTo>
                  <a:lnTo>
                    <a:pt x="19" y="14"/>
                  </a:lnTo>
                  <a:lnTo>
                    <a:pt x="11"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0" name="Freeform 362"/>
            <p:cNvSpPr>
              <a:spLocks/>
            </p:cNvSpPr>
            <p:nvPr/>
          </p:nvSpPr>
          <p:spPr bwMode="auto">
            <a:xfrm>
              <a:off x="5168" y="2131"/>
              <a:ext cx="34" cy="94"/>
            </a:xfrm>
            <a:custGeom>
              <a:avLst/>
              <a:gdLst>
                <a:gd name="T0" fmla="*/ 7 w 34"/>
                <a:gd name="T1" fmla="*/ 0 h 94"/>
                <a:gd name="T2" fmla="*/ 2 w 34"/>
                <a:gd name="T3" fmla="*/ 6 h 94"/>
                <a:gd name="T4" fmla="*/ 0 w 34"/>
                <a:gd name="T5" fmla="*/ 13 h 94"/>
                <a:gd name="T6" fmla="*/ 0 w 34"/>
                <a:gd name="T7" fmla="*/ 25 h 94"/>
                <a:gd name="T8" fmla="*/ 0 w 34"/>
                <a:gd name="T9" fmla="*/ 37 h 94"/>
                <a:gd name="T10" fmla="*/ 3 w 34"/>
                <a:gd name="T11" fmla="*/ 48 h 94"/>
                <a:gd name="T12" fmla="*/ 9 w 34"/>
                <a:gd name="T13" fmla="*/ 63 h 94"/>
                <a:gd name="T14" fmla="*/ 15 w 34"/>
                <a:gd name="T15" fmla="*/ 79 h 94"/>
                <a:gd name="T16" fmla="*/ 23 w 34"/>
                <a:gd name="T17" fmla="*/ 94 h 94"/>
                <a:gd name="T18" fmla="*/ 34 w 34"/>
                <a:gd name="T19" fmla="*/ 88 h 94"/>
                <a:gd name="T20" fmla="*/ 27 w 34"/>
                <a:gd name="T21" fmla="*/ 73 h 94"/>
                <a:gd name="T22" fmla="*/ 19 w 34"/>
                <a:gd name="T23" fmla="*/ 60 h 94"/>
                <a:gd name="T24" fmla="*/ 15 w 34"/>
                <a:gd name="T25" fmla="*/ 46 h 94"/>
                <a:gd name="T26" fmla="*/ 11 w 34"/>
                <a:gd name="T27" fmla="*/ 33 h 94"/>
                <a:gd name="T28" fmla="*/ 9 w 34"/>
                <a:gd name="T29" fmla="*/ 23 h 94"/>
                <a:gd name="T30" fmla="*/ 9 w 34"/>
                <a:gd name="T31" fmla="*/ 15 h 94"/>
                <a:gd name="T32" fmla="*/ 11 w 34"/>
                <a:gd name="T33" fmla="*/ 12 h 94"/>
                <a:gd name="T34" fmla="*/ 13 w 34"/>
                <a:gd name="T35" fmla="*/ 10 h 94"/>
                <a:gd name="T36" fmla="*/ 7 w 34"/>
                <a:gd name="T37" fmla="*/ 0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94"/>
                <a:gd name="T59" fmla="*/ 34 w 34"/>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94">
                  <a:moveTo>
                    <a:pt x="7" y="0"/>
                  </a:moveTo>
                  <a:lnTo>
                    <a:pt x="2" y="6"/>
                  </a:lnTo>
                  <a:lnTo>
                    <a:pt x="0" y="13"/>
                  </a:lnTo>
                  <a:lnTo>
                    <a:pt x="0" y="25"/>
                  </a:lnTo>
                  <a:lnTo>
                    <a:pt x="0" y="37"/>
                  </a:lnTo>
                  <a:lnTo>
                    <a:pt x="3" y="48"/>
                  </a:lnTo>
                  <a:lnTo>
                    <a:pt x="9" y="63"/>
                  </a:lnTo>
                  <a:lnTo>
                    <a:pt x="15" y="79"/>
                  </a:lnTo>
                  <a:lnTo>
                    <a:pt x="23" y="94"/>
                  </a:lnTo>
                  <a:lnTo>
                    <a:pt x="34" y="88"/>
                  </a:lnTo>
                  <a:lnTo>
                    <a:pt x="27" y="73"/>
                  </a:lnTo>
                  <a:lnTo>
                    <a:pt x="19" y="60"/>
                  </a:lnTo>
                  <a:lnTo>
                    <a:pt x="15" y="46"/>
                  </a:lnTo>
                  <a:lnTo>
                    <a:pt x="11" y="33"/>
                  </a:lnTo>
                  <a:lnTo>
                    <a:pt x="9" y="23"/>
                  </a:lnTo>
                  <a:lnTo>
                    <a:pt x="9" y="15"/>
                  </a:lnTo>
                  <a:lnTo>
                    <a:pt x="11" y="12"/>
                  </a:lnTo>
                  <a:lnTo>
                    <a:pt x="13" y="1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1" name="Freeform 363"/>
            <p:cNvSpPr>
              <a:spLocks/>
            </p:cNvSpPr>
            <p:nvPr/>
          </p:nvSpPr>
          <p:spPr bwMode="auto">
            <a:xfrm>
              <a:off x="5171" y="2047"/>
              <a:ext cx="164" cy="94"/>
            </a:xfrm>
            <a:custGeom>
              <a:avLst/>
              <a:gdLst>
                <a:gd name="T0" fmla="*/ 156 w 164"/>
                <a:gd name="T1" fmla="*/ 0 h 94"/>
                <a:gd name="T2" fmla="*/ 145 w 164"/>
                <a:gd name="T3" fmla="*/ 9 h 94"/>
                <a:gd name="T4" fmla="*/ 127 w 164"/>
                <a:gd name="T5" fmla="*/ 17 h 94"/>
                <a:gd name="T6" fmla="*/ 108 w 164"/>
                <a:gd name="T7" fmla="*/ 26 h 94"/>
                <a:gd name="T8" fmla="*/ 87 w 164"/>
                <a:gd name="T9" fmla="*/ 36 h 94"/>
                <a:gd name="T10" fmla="*/ 64 w 164"/>
                <a:gd name="T11" fmla="*/ 46 h 94"/>
                <a:gd name="T12" fmla="*/ 43 w 164"/>
                <a:gd name="T13" fmla="*/ 57 h 94"/>
                <a:gd name="T14" fmla="*/ 22 w 164"/>
                <a:gd name="T15" fmla="*/ 71 h 94"/>
                <a:gd name="T16" fmla="*/ 0 w 164"/>
                <a:gd name="T17" fmla="*/ 86 h 94"/>
                <a:gd name="T18" fmla="*/ 8 w 164"/>
                <a:gd name="T19" fmla="*/ 94 h 94"/>
                <a:gd name="T20" fmla="*/ 27 w 164"/>
                <a:gd name="T21" fmla="*/ 80 h 94"/>
                <a:gd name="T22" fmla="*/ 48 w 164"/>
                <a:gd name="T23" fmla="*/ 67 h 94"/>
                <a:gd name="T24" fmla="*/ 70 w 164"/>
                <a:gd name="T25" fmla="*/ 57 h 94"/>
                <a:gd name="T26" fmla="*/ 93 w 164"/>
                <a:gd name="T27" fmla="*/ 46 h 94"/>
                <a:gd name="T28" fmla="*/ 114 w 164"/>
                <a:gd name="T29" fmla="*/ 36 h 94"/>
                <a:gd name="T30" fmla="*/ 133 w 164"/>
                <a:gd name="T31" fmla="*/ 28 h 94"/>
                <a:gd name="T32" fmla="*/ 150 w 164"/>
                <a:gd name="T33" fmla="*/ 19 h 94"/>
                <a:gd name="T34" fmla="*/ 164 w 164"/>
                <a:gd name="T35" fmla="*/ 9 h 94"/>
                <a:gd name="T36" fmla="*/ 156 w 164"/>
                <a:gd name="T37" fmla="*/ 0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4"/>
                <a:gd name="T58" fmla="*/ 0 h 94"/>
                <a:gd name="T59" fmla="*/ 164 w 164"/>
                <a:gd name="T60" fmla="*/ 94 h 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4" h="94">
                  <a:moveTo>
                    <a:pt x="156" y="0"/>
                  </a:moveTo>
                  <a:lnTo>
                    <a:pt x="145" y="9"/>
                  </a:lnTo>
                  <a:lnTo>
                    <a:pt x="127" y="17"/>
                  </a:lnTo>
                  <a:lnTo>
                    <a:pt x="108" y="26"/>
                  </a:lnTo>
                  <a:lnTo>
                    <a:pt x="87" y="36"/>
                  </a:lnTo>
                  <a:lnTo>
                    <a:pt x="64" y="46"/>
                  </a:lnTo>
                  <a:lnTo>
                    <a:pt x="43" y="57"/>
                  </a:lnTo>
                  <a:lnTo>
                    <a:pt x="22" y="71"/>
                  </a:lnTo>
                  <a:lnTo>
                    <a:pt x="0" y="86"/>
                  </a:lnTo>
                  <a:lnTo>
                    <a:pt x="8" y="94"/>
                  </a:lnTo>
                  <a:lnTo>
                    <a:pt x="27" y="80"/>
                  </a:lnTo>
                  <a:lnTo>
                    <a:pt x="48" y="67"/>
                  </a:lnTo>
                  <a:lnTo>
                    <a:pt x="70" y="57"/>
                  </a:lnTo>
                  <a:lnTo>
                    <a:pt x="93" y="46"/>
                  </a:lnTo>
                  <a:lnTo>
                    <a:pt x="114" y="36"/>
                  </a:lnTo>
                  <a:lnTo>
                    <a:pt x="133" y="28"/>
                  </a:lnTo>
                  <a:lnTo>
                    <a:pt x="150" y="19"/>
                  </a:lnTo>
                  <a:lnTo>
                    <a:pt x="164" y="9"/>
                  </a:lnTo>
                  <a:lnTo>
                    <a:pt x="1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2" name="Freeform 364"/>
            <p:cNvSpPr>
              <a:spLocks/>
            </p:cNvSpPr>
            <p:nvPr/>
          </p:nvSpPr>
          <p:spPr bwMode="auto">
            <a:xfrm>
              <a:off x="5327" y="1882"/>
              <a:ext cx="86" cy="174"/>
            </a:xfrm>
            <a:custGeom>
              <a:avLst/>
              <a:gdLst>
                <a:gd name="T0" fmla="*/ 86 w 86"/>
                <a:gd name="T1" fmla="*/ 7 h 174"/>
                <a:gd name="T2" fmla="*/ 79 w 86"/>
                <a:gd name="T3" fmla="*/ 2 h 174"/>
                <a:gd name="T4" fmla="*/ 71 w 86"/>
                <a:gd name="T5" fmla="*/ 0 h 174"/>
                <a:gd name="T6" fmla="*/ 63 w 86"/>
                <a:gd name="T7" fmla="*/ 3 h 174"/>
                <a:gd name="T8" fmla="*/ 58 w 86"/>
                <a:gd name="T9" fmla="*/ 11 h 174"/>
                <a:gd name="T10" fmla="*/ 50 w 86"/>
                <a:gd name="T11" fmla="*/ 30 h 174"/>
                <a:gd name="T12" fmla="*/ 44 w 86"/>
                <a:gd name="T13" fmla="*/ 57 h 174"/>
                <a:gd name="T14" fmla="*/ 37 w 86"/>
                <a:gd name="T15" fmla="*/ 88 h 174"/>
                <a:gd name="T16" fmla="*/ 27 w 86"/>
                <a:gd name="T17" fmla="*/ 119 h 174"/>
                <a:gd name="T18" fmla="*/ 21 w 86"/>
                <a:gd name="T19" fmla="*/ 132 h 174"/>
                <a:gd name="T20" fmla="*/ 15 w 86"/>
                <a:gd name="T21" fmla="*/ 145 h 174"/>
                <a:gd name="T22" fmla="*/ 8 w 86"/>
                <a:gd name="T23" fmla="*/ 157 h 174"/>
                <a:gd name="T24" fmla="*/ 0 w 86"/>
                <a:gd name="T25" fmla="*/ 165 h 174"/>
                <a:gd name="T26" fmla="*/ 8 w 86"/>
                <a:gd name="T27" fmla="*/ 174 h 174"/>
                <a:gd name="T28" fmla="*/ 17 w 86"/>
                <a:gd name="T29" fmla="*/ 163 h 174"/>
                <a:gd name="T30" fmla="*/ 25 w 86"/>
                <a:gd name="T31" fmla="*/ 151 h 174"/>
                <a:gd name="T32" fmla="*/ 33 w 86"/>
                <a:gd name="T33" fmla="*/ 136 h 174"/>
                <a:gd name="T34" fmla="*/ 38 w 86"/>
                <a:gd name="T35" fmla="*/ 120 h 174"/>
                <a:gd name="T36" fmla="*/ 48 w 86"/>
                <a:gd name="T37" fmla="*/ 90 h 174"/>
                <a:gd name="T38" fmla="*/ 56 w 86"/>
                <a:gd name="T39" fmla="*/ 59 h 174"/>
                <a:gd name="T40" fmla="*/ 61 w 86"/>
                <a:gd name="T41" fmla="*/ 32 h 174"/>
                <a:gd name="T42" fmla="*/ 67 w 86"/>
                <a:gd name="T43" fmla="*/ 15 h 174"/>
                <a:gd name="T44" fmla="*/ 71 w 86"/>
                <a:gd name="T45" fmla="*/ 11 h 174"/>
                <a:gd name="T46" fmla="*/ 73 w 86"/>
                <a:gd name="T47" fmla="*/ 11 h 174"/>
                <a:gd name="T48" fmla="*/ 79 w 86"/>
                <a:gd name="T49" fmla="*/ 15 h 174"/>
                <a:gd name="T50" fmla="*/ 86 w 86"/>
                <a:gd name="T51" fmla="*/ 7 h 1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74"/>
                <a:gd name="T80" fmla="*/ 86 w 86"/>
                <a:gd name="T81" fmla="*/ 174 h 1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74">
                  <a:moveTo>
                    <a:pt x="86" y="7"/>
                  </a:moveTo>
                  <a:lnTo>
                    <a:pt x="79" y="2"/>
                  </a:lnTo>
                  <a:lnTo>
                    <a:pt x="71" y="0"/>
                  </a:lnTo>
                  <a:lnTo>
                    <a:pt x="63" y="3"/>
                  </a:lnTo>
                  <a:lnTo>
                    <a:pt x="58" y="11"/>
                  </a:lnTo>
                  <a:lnTo>
                    <a:pt x="50" y="30"/>
                  </a:lnTo>
                  <a:lnTo>
                    <a:pt x="44" y="57"/>
                  </a:lnTo>
                  <a:lnTo>
                    <a:pt x="37" y="88"/>
                  </a:lnTo>
                  <a:lnTo>
                    <a:pt x="27" y="119"/>
                  </a:lnTo>
                  <a:lnTo>
                    <a:pt x="21" y="132"/>
                  </a:lnTo>
                  <a:lnTo>
                    <a:pt x="15" y="145"/>
                  </a:lnTo>
                  <a:lnTo>
                    <a:pt x="8" y="157"/>
                  </a:lnTo>
                  <a:lnTo>
                    <a:pt x="0" y="165"/>
                  </a:lnTo>
                  <a:lnTo>
                    <a:pt x="8" y="174"/>
                  </a:lnTo>
                  <a:lnTo>
                    <a:pt x="17" y="163"/>
                  </a:lnTo>
                  <a:lnTo>
                    <a:pt x="25" y="151"/>
                  </a:lnTo>
                  <a:lnTo>
                    <a:pt x="33" y="136"/>
                  </a:lnTo>
                  <a:lnTo>
                    <a:pt x="38" y="120"/>
                  </a:lnTo>
                  <a:lnTo>
                    <a:pt x="48" y="90"/>
                  </a:lnTo>
                  <a:lnTo>
                    <a:pt x="56" y="59"/>
                  </a:lnTo>
                  <a:lnTo>
                    <a:pt x="61" y="32"/>
                  </a:lnTo>
                  <a:lnTo>
                    <a:pt x="67" y="15"/>
                  </a:lnTo>
                  <a:lnTo>
                    <a:pt x="71" y="11"/>
                  </a:lnTo>
                  <a:lnTo>
                    <a:pt x="73" y="11"/>
                  </a:lnTo>
                  <a:lnTo>
                    <a:pt x="79" y="15"/>
                  </a:lnTo>
                  <a:lnTo>
                    <a:pt x="8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3" name="Freeform 365"/>
            <p:cNvSpPr>
              <a:spLocks/>
            </p:cNvSpPr>
            <p:nvPr/>
          </p:nvSpPr>
          <p:spPr bwMode="auto">
            <a:xfrm>
              <a:off x="5402" y="1889"/>
              <a:ext cx="27" cy="160"/>
            </a:xfrm>
            <a:custGeom>
              <a:avLst/>
              <a:gdLst>
                <a:gd name="T0" fmla="*/ 15 w 27"/>
                <a:gd name="T1" fmla="*/ 156 h 160"/>
                <a:gd name="T2" fmla="*/ 13 w 27"/>
                <a:gd name="T3" fmla="*/ 148 h 160"/>
                <a:gd name="T4" fmla="*/ 11 w 27"/>
                <a:gd name="T5" fmla="*/ 138 h 160"/>
                <a:gd name="T6" fmla="*/ 11 w 27"/>
                <a:gd name="T7" fmla="*/ 131 h 160"/>
                <a:gd name="T8" fmla="*/ 11 w 27"/>
                <a:gd name="T9" fmla="*/ 121 h 160"/>
                <a:gd name="T10" fmla="*/ 15 w 27"/>
                <a:gd name="T11" fmla="*/ 102 h 160"/>
                <a:gd name="T12" fmla="*/ 21 w 27"/>
                <a:gd name="T13" fmla="*/ 81 h 160"/>
                <a:gd name="T14" fmla="*/ 25 w 27"/>
                <a:gd name="T15" fmla="*/ 60 h 160"/>
                <a:gd name="T16" fmla="*/ 27 w 27"/>
                <a:gd name="T17" fmla="*/ 41 h 160"/>
                <a:gd name="T18" fmla="*/ 25 w 27"/>
                <a:gd name="T19" fmla="*/ 29 h 160"/>
                <a:gd name="T20" fmla="*/ 23 w 27"/>
                <a:gd name="T21" fmla="*/ 19 h 160"/>
                <a:gd name="T22" fmla="*/ 19 w 27"/>
                <a:gd name="T23" fmla="*/ 10 h 160"/>
                <a:gd name="T24" fmla="*/ 11 w 27"/>
                <a:gd name="T25" fmla="*/ 0 h 160"/>
                <a:gd name="T26" fmla="*/ 4 w 27"/>
                <a:gd name="T27" fmla="*/ 8 h 160"/>
                <a:gd name="T28" fmla="*/ 10 w 27"/>
                <a:gd name="T29" fmla="*/ 16 h 160"/>
                <a:gd name="T30" fmla="*/ 11 w 27"/>
                <a:gd name="T31" fmla="*/ 23 h 160"/>
                <a:gd name="T32" fmla="*/ 13 w 27"/>
                <a:gd name="T33" fmla="*/ 31 h 160"/>
                <a:gd name="T34" fmla="*/ 15 w 27"/>
                <a:gd name="T35" fmla="*/ 41 h 160"/>
                <a:gd name="T36" fmla="*/ 13 w 27"/>
                <a:gd name="T37" fmla="*/ 58 h 160"/>
                <a:gd name="T38" fmla="*/ 10 w 27"/>
                <a:gd name="T39" fmla="*/ 79 h 160"/>
                <a:gd name="T40" fmla="*/ 4 w 27"/>
                <a:gd name="T41" fmla="*/ 100 h 160"/>
                <a:gd name="T42" fmla="*/ 0 w 27"/>
                <a:gd name="T43" fmla="*/ 119 h 160"/>
                <a:gd name="T44" fmla="*/ 0 w 27"/>
                <a:gd name="T45" fmla="*/ 131 h 160"/>
                <a:gd name="T46" fmla="*/ 0 w 27"/>
                <a:gd name="T47" fmla="*/ 140 h 160"/>
                <a:gd name="T48" fmla="*/ 2 w 27"/>
                <a:gd name="T49" fmla="*/ 150 h 160"/>
                <a:gd name="T50" fmla="*/ 6 w 27"/>
                <a:gd name="T51" fmla="*/ 160 h 160"/>
                <a:gd name="T52" fmla="*/ 15 w 27"/>
                <a:gd name="T53" fmla="*/ 156 h 1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
                <a:gd name="T82" fmla="*/ 0 h 160"/>
                <a:gd name="T83" fmla="*/ 27 w 27"/>
                <a:gd name="T84" fmla="*/ 160 h 1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 h="160">
                  <a:moveTo>
                    <a:pt x="15" y="156"/>
                  </a:moveTo>
                  <a:lnTo>
                    <a:pt x="13" y="148"/>
                  </a:lnTo>
                  <a:lnTo>
                    <a:pt x="11" y="138"/>
                  </a:lnTo>
                  <a:lnTo>
                    <a:pt x="11" y="131"/>
                  </a:lnTo>
                  <a:lnTo>
                    <a:pt x="11" y="121"/>
                  </a:lnTo>
                  <a:lnTo>
                    <a:pt x="15" y="102"/>
                  </a:lnTo>
                  <a:lnTo>
                    <a:pt x="21" y="81"/>
                  </a:lnTo>
                  <a:lnTo>
                    <a:pt x="25" y="60"/>
                  </a:lnTo>
                  <a:lnTo>
                    <a:pt x="27" y="41"/>
                  </a:lnTo>
                  <a:lnTo>
                    <a:pt x="25" y="29"/>
                  </a:lnTo>
                  <a:lnTo>
                    <a:pt x="23" y="19"/>
                  </a:lnTo>
                  <a:lnTo>
                    <a:pt x="19" y="10"/>
                  </a:lnTo>
                  <a:lnTo>
                    <a:pt x="11" y="0"/>
                  </a:lnTo>
                  <a:lnTo>
                    <a:pt x="4" y="8"/>
                  </a:lnTo>
                  <a:lnTo>
                    <a:pt x="10" y="16"/>
                  </a:lnTo>
                  <a:lnTo>
                    <a:pt x="11" y="23"/>
                  </a:lnTo>
                  <a:lnTo>
                    <a:pt x="13" y="31"/>
                  </a:lnTo>
                  <a:lnTo>
                    <a:pt x="15" y="41"/>
                  </a:lnTo>
                  <a:lnTo>
                    <a:pt x="13" y="58"/>
                  </a:lnTo>
                  <a:lnTo>
                    <a:pt x="10" y="79"/>
                  </a:lnTo>
                  <a:lnTo>
                    <a:pt x="4" y="100"/>
                  </a:lnTo>
                  <a:lnTo>
                    <a:pt x="0" y="119"/>
                  </a:lnTo>
                  <a:lnTo>
                    <a:pt x="0" y="131"/>
                  </a:lnTo>
                  <a:lnTo>
                    <a:pt x="0" y="140"/>
                  </a:lnTo>
                  <a:lnTo>
                    <a:pt x="2" y="150"/>
                  </a:lnTo>
                  <a:lnTo>
                    <a:pt x="6" y="160"/>
                  </a:lnTo>
                  <a:lnTo>
                    <a:pt x="15"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sp>
          <p:nvSpPr>
            <p:cNvPr id="614" name="Freeform 366"/>
            <p:cNvSpPr>
              <a:spLocks/>
            </p:cNvSpPr>
            <p:nvPr/>
          </p:nvSpPr>
          <p:spPr bwMode="auto">
            <a:xfrm>
              <a:off x="5316" y="1680"/>
              <a:ext cx="124" cy="123"/>
            </a:xfrm>
            <a:custGeom>
              <a:avLst/>
              <a:gdLst>
                <a:gd name="T0" fmla="*/ 0 w 124"/>
                <a:gd name="T1" fmla="*/ 44 h 123"/>
                <a:gd name="T2" fmla="*/ 44 w 124"/>
                <a:gd name="T3" fmla="*/ 44 h 123"/>
                <a:gd name="T4" fmla="*/ 44 w 124"/>
                <a:gd name="T5" fmla="*/ 0 h 123"/>
                <a:gd name="T6" fmla="*/ 80 w 124"/>
                <a:gd name="T7" fmla="*/ 0 h 123"/>
                <a:gd name="T8" fmla="*/ 80 w 124"/>
                <a:gd name="T9" fmla="*/ 44 h 123"/>
                <a:gd name="T10" fmla="*/ 124 w 124"/>
                <a:gd name="T11" fmla="*/ 44 h 123"/>
                <a:gd name="T12" fmla="*/ 124 w 124"/>
                <a:gd name="T13" fmla="*/ 81 h 123"/>
                <a:gd name="T14" fmla="*/ 80 w 124"/>
                <a:gd name="T15" fmla="*/ 81 h 123"/>
                <a:gd name="T16" fmla="*/ 80 w 124"/>
                <a:gd name="T17" fmla="*/ 123 h 123"/>
                <a:gd name="T18" fmla="*/ 44 w 124"/>
                <a:gd name="T19" fmla="*/ 123 h 123"/>
                <a:gd name="T20" fmla="*/ 44 w 124"/>
                <a:gd name="T21" fmla="*/ 81 h 123"/>
                <a:gd name="T22" fmla="*/ 0 w 124"/>
                <a:gd name="T23" fmla="*/ 81 h 123"/>
                <a:gd name="T24" fmla="*/ 0 w 124"/>
                <a:gd name="T25" fmla="*/ 44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4"/>
                <a:gd name="T40" fmla="*/ 0 h 123"/>
                <a:gd name="T41" fmla="*/ 124 w 124"/>
                <a:gd name="T42" fmla="*/ 123 h 1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4" h="123">
                  <a:moveTo>
                    <a:pt x="0" y="44"/>
                  </a:moveTo>
                  <a:lnTo>
                    <a:pt x="44" y="44"/>
                  </a:lnTo>
                  <a:lnTo>
                    <a:pt x="44" y="0"/>
                  </a:lnTo>
                  <a:lnTo>
                    <a:pt x="80" y="0"/>
                  </a:lnTo>
                  <a:lnTo>
                    <a:pt x="80" y="44"/>
                  </a:lnTo>
                  <a:lnTo>
                    <a:pt x="124" y="44"/>
                  </a:lnTo>
                  <a:lnTo>
                    <a:pt x="124" y="81"/>
                  </a:lnTo>
                  <a:lnTo>
                    <a:pt x="80" y="81"/>
                  </a:lnTo>
                  <a:lnTo>
                    <a:pt x="80" y="123"/>
                  </a:lnTo>
                  <a:lnTo>
                    <a:pt x="44" y="123"/>
                  </a:lnTo>
                  <a:lnTo>
                    <a:pt x="44" y="81"/>
                  </a:lnTo>
                  <a:lnTo>
                    <a:pt x="0" y="81"/>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it-IT" sz="1350">
                <a:solidFill>
                  <a:prstClr val="black"/>
                </a:solidFill>
                <a:latin typeface="Calibri" panose="020F0502020204030204"/>
              </a:endParaRPr>
            </a:p>
          </p:txBody>
        </p:sp>
      </p:grpSp>
      <p:sp>
        <p:nvSpPr>
          <p:cNvPr id="4" name="CasellaDiTesto 3">
            <a:extLst>
              <a:ext uri="{FF2B5EF4-FFF2-40B4-BE49-F238E27FC236}">
                <a16:creationId xmlns:a16="http://schemas.microsoft.com/office/drawing/2014/main" id="{01BD944F-DC04-E813-577D-CD7F3B953DB2}"/>
              </a:ext>
            </a:extLst>
          </p:cNvPr>
          <p:cNvSpPr txBox="1"/>
          <p:nvPr/>
        </p:nvSpPr>
        <p:spPr>
          <a:xfrm>
            <a:off x="2979376" y="1074161"/>
            <a:ext cx="2903837" cy="461665"/>
          </a:xfrm>
          <a:prstGeom prst="rect">
            <a:avLst/>
          </a:prstGeom>
          <a:noFill/>
        </p:spPr>
        <p:txBody>
          <a:bodyPr wrap="square" rtlCol="0">
            <a:spAutoFit/>
          </a:bodyPr>
          <a:lstStyle/>
          <a:p>
            <a:pPr defTabSz="685800">
              <a:defRPr/>
            </a:pPr>
            <a:r>
              <a:rPr lang="it-IT" sz="2400" b="1" dirty="0">
                <a:solidFill>
                  <a:prstClr val="black"/>
                </a:solidFill>
                <a:latin typeface="Arial" panose="020B0604020202020204" pitchFamily="34" charset="0"/>
                <a:cs typeface="Arial" panose="020B0604020202020204" pitchFamily="34" charset="0"/>
              </a:rPr>
              <a:t>NORMA CEI 11-27</a:t>
            </a:r>
          </a:p>
        </p:txBody>
      </p:sp>
    </p:spTree>
    <p:extLst>
      <p:ext uri="{BB962C8B-B14F-4D97-AF65-F5344CB8AC3E}">
        <p14:creationId xmlns:p14="http://schemas.microsoft.com/office/powerpoint/2010/main" val="38046791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4D9D3500-7561-EE66-25C6-92B12111DBC1}"/>
              </a:ext>
            </a:extLst>
          </p:cNvPr>
          <p:cNvSpPr>
            <a:spLocks noGrp="1"/>
          </p:cNvSpPr>
          <p:nvPr>
            <p:ph type="sldNum" sz="quarter" idx="12"/>
          </p:nvPr>
        </p:nvSpPr>
        <p:spPr/>
        <p:txBody>
          <a:bodyPr/>
          <a:lstStyle/>
          <a:p>
            <a:fld id="{AB0F8D9A-AFD8-4A88-8415-4E6756A0FCA9}" type="slidenum">
              <a:rPr lang="it-IT" smtClean="0"/>
              <a:t>79</a:t>
            </a:fld>
            <a:endParaRPr lang="it-IT"/>
          </a:p>
        </p:txBody>
      </p:sp>
      <p:pic>
        <p:nvPicPr>
          <p:cNvPr id="4" name="Immagine 3">
            <a:extLst>
              <a:ext uri="{FF2B5EF4-FFF2-40B4-BE49-F238E27FC236}">
                <a16:creationId xmlns:a16="http://schemas.microsoft.com/office/drawing/2014/main" id="{47DFE0F1-33AE-D847-1B1B-B20327C163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18" y="0"/>
            <a:ext cx="5361405" cy="5683895"/>
          </a:xfrm>
          <a:prstGeom prst="rect">
            <a:avLst/>
          </a:prstGeom>
        </p:spPr>
      </p:pic>
      <p:pic>
        <p:nvPicPr>
          <p:cNvPr id="6" name="Immagine 5">
            <a:extLst>
              <a:ext uri="{FF2B5EF4-FFF2-40B4-BE49-F238E27FC236}">
                <a16:creationId xmlns:a16="http://schemas.microsoft.com/office/drawing/2014/main" id="{6CD2BD6D-4D96-A6A5-7A94-1DB77B60E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4273" y="3787608"/>
            <a:ext cx="2297825" cy="1495160"/>
          </a:xfrm>
          <a:prstGeom prst="rect">
            <a:avLst/>
          </a:prstGeom>
        </p:spPr>
      </p:pic>
      <p:sp>
        <p:nvSpPr>
          <p:cNvPr id="7" name="CasellaDiTesto 6">
            <a:extLst>
              <a:ext uri="{FF2B5EF4-FFF2-40B4-BE49-F238E27FC236}">
                <a16:creationId xmlns:a16="http://schemas.microsoft.com/office/drawing/2014/main" id="{43BDBDAE-7F35-49F7-C643-D3E7754BCE95}"/>
              </a:ext>
            </a:extLst>
          </p:cNvPr>
          <p:cNvSpPr txBox="1"/>
          <p:nvPr/>
        </p:nvSpPr>
        <p:spPr>
          <a:xfrm>
            <a:off x="782261" y="5813249"/>
            <a:ext cx="4252822" cy="461665"/>
          </a:xfrm>
          <a:prstGeom prst="rect">
            <a:avLst/>
          </a:prstGeom>
          <a:noFill/>
        </p:spPr>
        <p:txBody>
          <a:bodyPr wrap="square" rtlCol="0">
            <a:spAutoFit/>
          </a:bodyPr>
          <a:lstStyle/>
          <a:p>
            <a:r>
              <a:rPr lang="it-IT" sz="2400" dirty="0"/>
              <a:t>Grazie dell’attenzione</a:t>
            </a:r>
          </a:p>
        </p:txBody>
      </p:sp>
      <p:sp>
        <p:nvSpPr>
          <p:cNvPr id="8" name="CasellaDiTesto 7">
            <a:extLst>
              <a:ext uri="{FF2B5EF4-FFF2-40B4-BE49-F238E27FC236}">
                <a16:creationId xmlns:a16="http://schemas.microsoft.com/office/drawing/2014/main" id="{BB3CBA27-8D6B-6A3B-BE4D-565299CC3BB5}"/>
              </a:ext>
            </a:extLst>
          </p:cNvPr>
          <p:cNvSpPr txBox="1"/>
          <p:nvPr/>
        </p:nvSpPr>
        <p:spPr>
          <a:xfrm>
            <a:off x="6955723" y="6090248"/>
            <a:ext cx="1847530" cy="369332"/>
          </a:xfrm>
          <a:prstGeom prst="rect">
            <a:avLst/>
          </a:prstGeom>
          <a:noFill/>
        </p:spPr>
        <p:txBody>
          <a:bodyPr wrap="square" rtlCol="0">
            <a:spAutoFit/>
          </a:bodyPr>
          <a:lstStyle/>
          <a:p>
            <a:r>
              <a:rPr lang="it-IT" dirty="0"/>
              <a:t>Antonio Porro</a:t>
            </a:r>
          </a:p>
        </p:txBody>
      </p:sp>
    </p:spTree>
    <p:extLst>
      <p:ext uri="{BB962C8B-B14F-4D97-AF65-F5344CB8AC3E}">
        <p14:creationId xmlns:p14="http://schemas.microsoft.com/office/powerpoint/2010/main" val="2516698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CA9041AB-4C63-3ABA-6842-A0CEBD81A4ED}"/>
              </a:ext>
            </a:extLst>
          </p:cNvPr>
          <p:cNvSpPr>
            <a:spLocks noGrp="1"/>
          </p:cNvSpPr>
          <p:nvPr>
            <p:ph type="sldNum" sz="quarter" idx="12"/>
          </p:nvPr>
        </p:nvSpPr>
        <p:spPr/>
        <p:txBody>
          <a:bodyPr/>
          <a:lstStyle/>
          <a:p>
            <a:fld id="{9D03C89F-716A-4E8C-88DC-CE43C5565EB4}" type="slidenum">
              <a:rPr lang="it-IT" smtClean="0"/>
              <a:t>8</a:t>
            </a:fld>
            <a:endParaRPr lang="it-IT"/>
          </a:p>
        </p:txBody>
      </p:sp>
      <p:sp>
        <p:nvSpPr>
          <p:cNvPr id="5" name="Rectangle 2">
            <a:extLst>
              <a:ext uri="{FF2B5EF4-FFF2-40B4-BE49-F238E27FC236}">
                <a16:creationId xmlns:a16="http://schemas.microsoft.com/office/drawing/2014/main" id="{A69CA414-CCCB-10EC-2D85-70BA07B153D4}"/>
              </a:ext>
            </a:extLst>
          </p:cNvPr>
          <p:cNvSpPr txBox="1">
            <a:spLocks noChangeArrowheads="1"/>
          </p:cNvSpPr>
          <p:nvPr/>
        </p:nvSpPr>
        <p:spPr>
          <a:xfrm>
            <a:off x="1079500" y="351001"/>
            <a:ext cx="8064500" cy="792162"/>
          </a:xfrm>
          <a:prstGeom prst="rect">
            <a:avLst/>
          </a:prstGeom>
          <a:noFill/>
          <a:ln/>
        </p:spPr>
        <p:txBody>
          <a:bodyPr tIns="46038" bIns="46038" anchor="ctr"/>
          <a:lstStyle>
            <a:lvl1pPr algn="l" rtl="0" eaLnBrk="0" fontAlgn="base" hangingPunct="0">
              <a:lnSpc>
                <a:spcPct val="70000"/>
              </a:lnSpc>
              <a:spcBef>
                <a:spcPct val="0"/>
              </a:spcBef>
              <a:spcAft>
                <a:spcPct val="0"/>
              </a:spcAft>
              <a:defRPr kumimoji="1" sz="4400" b="1">
                <a:solidFill>
                  <a:schemeClr val="tx2"/>
                </a:solidFill>
                <a:latin typeface="+mj-lt"/>
                <a:ea typeface="+mj-ea"/>
                <a:cs typeface="+mj-cs"/>
              </a:defRPr>
            </a:lvl1pPr>
            <a:lvl2pPr algn="l" rtl="0" eaLnBrk="0" fontAlgn="base" hangingPunct="0">
              <a:lnSpc>
                <a:spcPct val="70000"/>
              </a:lnSpc>
              <a:spcBef>
                <a:spcPct val="0"/>
              </a:spcBef>
              <a:spcAft>
                <a:spcPct val="0"/>
              </a:spcAft>
              <a:defRPr kumimoji="1" sz="4400" b="1">
                <a:solidFill>
                  <a:schemeClr val="tx2"/>
                </a:solidFill>
                <a:latin typeface="Arial Narrow" pitchFamily="34" charset="0"/>
              </a:defRPr>
            </a:lvl2pPr>
            <a:lvl3pPr algn="l" rtl="0" eaLnBrk="0" fontAlgn="base" hangingPunct="0">
              <a:lnSpc>
                <a:spcPct val="70000"/>
              </a:lnSpc>
              <a:spcBef>
                <a:spcPct val="0"/>
              </a:spcBef>
              <a:spcAft>
                <a:spcPct val="0"/>
              </a:spcAft>
              <a:defRPr kumimoji="1" sz="4400" b="1">
                <a:solidFill>
                  <a:schemeClr val="tx2"/>
                </a:solidFill>
                <a:latin typeface="Arial Narrow" pitchFamily="34" charset="0"/>
              </a:defRPr>
            </a:lvl3pPr>
            <a:lvl4pPr algn="l" rtl="0" eaLnBrk="0" fontAlgn="base" hangingPunct="0">
              <a:lnSpc>
                <a:spcPct val="70000"/>
              </a:lnSpc>
              <a:spcBef>
                <a:spcPct val="0"/>
              </a:spcBef>
              <a:spcAft>
                <a:spcPct val="0"/>
              </a:spcAft>
              <a:defRPr kumimoji="1" sz="4400" b="1">
                <a:solidFill>
                  <a:schemeClr val="tx2"/>
                </a:solidFill>
                <a:latin typeface="Arial Narrow" pitchFamily="34" charset="0"/>
              </a:defRPr>
            </a:lvl4pPr>
            <a:lvl5pPr algn="l" rtl="0" eaLnBrk="0" fontAlgn="base" hangingPunct="0">
              <a:lnSpc>
                <a:spcPct val="70000"/>
              </a:lnSpc>
              <a:spcBef>
                <a:spcPct val="0"/>
              </a:spcBef>
              <a:spcAft>
                <a:spcPct val="0"/>
              </a:spcAft>
              <a:defRPr kumimoji="1" sz="4400" b="1">
                <a:solidFill>
                  <a:schemeClr val="tx2"/>
                </a:solidFill>
                <a:latin typeface="Arial Narrow" pitchFamily="34" charset="0"/>
              </a:defRPr>
            </a:lvl5pPr>
            <a:lvl6pPr marL="457200" algn="l" rtl="0" eaLnBrk="0" fontAlgn="base" hangingPunct="0">
              <a:lnSpc>
                <a:spcPct val="70000"/>
              </a:lnSpc>
              <a:spcBef>
                <a:spcPct val="0"/>
              </a:spcBef>
              <a:spcAft>
                <a:spcPct val="0"/>
              </a:spcAft>
              <a:defRPr kumimoji="1" sz="4400" b="1">
                <a:solidFill>
                  <a:schemeClr val="tx2"/>
                </a:solidFill>
                <a:latin typeface="Arial Narrow" pitchFamily="34" charset="0"/>
              </a:defRPr>
            </a:lvl6pPr>
            <a:lvl7pPr marL="914400" algn="l" rtl="0" eaLnBrk="0" fontAlgn="base" hangingPunct="0">
              <a:lnSpc>
                <a:spcPct val="70000"/>
              </a:lnSpc>
              <a:spcBef>
                <a:spcPct val="0"/>
              </a:spcBef>
              <a:spcAft>
                <a:spcPct val="0"/>
              </a:spcAft>
              <a:defRPr kumimoji="1" sz="4400" b="1">
                <a:solidFill>
                  <a:schemeClr val="tx2"/>
                </a:solidFill>
                <a:latin typeface="Arial Narrow" pitchFamily="34" charset="0"/>
              </a:defRPr>
            </a:lvl7pPr>
            <a:lvl8pPr marL="1371600" algn="l" rtl="0" eaLnBrk="0" fontAlgn="base" hangingPunct="0">
              <a:lnSpc>
                <a:spcPct val="70000"/>
              </a:lnSpc>
              <a:spcBef>
                <a:spcPct val="0"/>
              </a:spcBef>
              <a:spcAft>
                <a:spcPct val="0"/>
              </a:spcAft>
              <a:defRPr kumimoji="1" sz="4400" b="1">
                <a:solidFill>
                  <a:schemeClr val="tx2"/>
                </a:solidFill>
                <a:latin typeface="Arial Narrow" pitchFamily="34" charset="0"/>
              </a:defRPr>
            </a:lvl8pPr>
            <a:lvl9pPr marL="1828800" algn="l" rtl="0" eaLnBrk="0" fontAlgn="base" hangingPunct="0">
              <a:lnSpc>
                <a:spcPct val="70000"/>
              </a:lnSpc>
              <a:spcBef>
                <a:spcPct val="0"/>
              </a:spcBef>
              <a:spcAft>
                <a:spcPct val="0"/>
              </a:spcAft>
              <a:defRPr kumimoji="1" sz="4400" b="1">
                <a:solidFill>
                  <a:schemeClr val="tx2"/>
                </a:solidFill>
                <a:latin typeface="Arial Narrow" pitchFamily="34" charset="0"/>
              </a:defRPr>
            </a:lvl9pPr>
          </a:lstStyle>
          <a:p>
            <a:pPr marL="0" marR="0" lvl="0" indent="0" algn="l" defTabSz="914400" rtl="0" eaLnBrk="0" fontAlgn="base" latinLnBrk="0" hangingPunct="0">
              <a:lnSpc>
                <a:spcPct val="70000"/>
              </a:lnSpc>
              <a:spcBef>
                <a:spcPct val="0"/>
              </a:spcBef>
              <a:spcAft>
                <a:spcPct val="0"/>
              </a:spcAft>
              <a:buClr>
                <a:srgbClr val="FF9966"/>
              </a:buClr>
              <a:buSzPct val="50000"/>
              <a:buFont typeface="Monotype Sorts" pitchFamily="2" charset="2"/>
              <a:buNone/>
              <a:tabLst/>
              <a:defRPr/>
            </a:pPr>
            <a:r>
              <a:rPr kumimoji="1" lang="it-IT" sz="2200" i="0" u="none" strike="noStrike" kern="0" cap="none" spc="0" normalizeH="0" baseline="0" noProof="0" dirty="0">
                <a:ln>
                  <a:noFill/>
                </a:ln>
                <a:solidFill>
                  <a:srgbClr val="111111"/>
                </a:solidFill>
                <a:effectLst/>
                <a:uLnTx/>
                <a:uFillTx/>
                <a:latin typeface="Arial" panose="020B0604020202020204" pitchFamily="34" charset="0"/>
                <a:cs typeface="Arial" panose="020B0604020202020204" pitchFamily="34" charset="0"/>
              </a:rPr>
              <a:t>PROTEZIONE CONTRO I CONTATTI ACCIDENTALI</a:t>
            </a:r>
          </a:p>
        </p:txBody>
      </p:sp>
      <p:pic>
        <p:nvPicPr>
          <p:cNvPr id="6" name="Immagine 5">
            <a:extLst>
              <a:ext uri="{FF2B5EF4-FFF2-40B4-BE49-F238E27FC236}">
                <a16:creationId xmlns:a16="http://schemas.microsoft.com/office/drawing/2014/main" id="{01EA1F5B-D6A3-99C1-2356-28D8A56842C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43406" y="1143163"/>
            <a:ext cx="6402565" cy="5396447"/>
          </a:xfrm>
          <a:prstGeom prst="rect">
            <a:avLst/>
          </a:prstGeom>
        </p:spPr>
      </p:pic>
      <p:sp>
        <p:nvSpPr>
          <p:cNvPr id="7" name="CasellaDiTesto 6">
            <a:extLst>
              <a:ext uri="{FF2B5EF4-FFF2-40B4-BE49-F238E27FC236}">
                <a16:creationId xmlns:a16="http://schemas.microsoft.com/office/drawing/2014/main" id="{28DFE1F6-B37A-149B-E1C8-E5A2C0569F39}"/>
              </a:ext>
            </a:extLst>
          </p:cNvPr>
          <p:cNvSpPr txBox="1"/>
          <p:nvPr/>
        </p:nvSpPr>
        <p:spPr>
          <a:xfrm>
            <a:off x="1475656" y="5445224"/>
            <a:ext cx="13978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Interruzione dell’alimentazione</a:t>
            </a:r>
          </a:p>
        </p:txBody>
      </p:sp>
    </p:spTree>
    <p:extLst>
      <p:ext uri="{BB962C8B-B14F-4D97-AF65-F5344CB8AC3E}">
        <p14:creationId xmlns:p14="http://schemas.microsoft.com/office/powerpoint/2010/main" val="1027767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C2FFAE2-5306-EB30-CB6D-FA8E98F3377E}"/>
              </a:ext>
            </a:extLst>
          </p:cNvPr>
          <p:cNvSpPr>
            <a:spLocks noGrp="1"/>
          </p:cNvSpPr>
          <p:nvPr>
            <p:ph type="sldNum" sz="quarter" idx="12"/>
          </p:nvPr>
        </p:nvSpPr>
        <p:spPr/>
        <p:txBody>
          <a:bodyPr/>
          <a:lstStyle/>
          <a:p>
            <a:pPr defTabSz="685800"/>
            <a:fld id="{9D03C89F-716A-4E8C-88DC-CE43C5565EB4}" type="slidenum">
              <a:rPr lang="it-IT">
                <a:solidFill>
                  <a:prstClr val="black">
                    <a:tint val="75000"/>
                  </a:prstClr>
                </a:solidFill>
                <a:latin typeface="Calibri" panose="020F0502020204030204"/>
              </a:rPr>
              <a:pPr defTabSz="685800"/>
              <a:t>9</a:t>
            </a:fld>
            <a:endParaRPr lang="it-IT">
              <a:solidFill>
                <a:prstClr val="black">
                  <a:tint val="75000"/>
                </a:prstClr>
              </a:solidFill>
              <a:latin typeface="Calibri" panose="020F0502020204030204"/>
            </a:endParaRPr>
          </a:p>
        </p:txBody>
      </p:sp>
      <p:cxnSp>
        <p:nvCxnSpPr>
          <p:cNvPr id="23" name="Connettore 1 20">
            <a:extLst>
              <a:ext uri="{FF2B5EF4-FFF2-40B4-BE49-F238E27FC236}">
                <a16:creationId xmlns:a16="http://schemas.microsoft.com/office/drawing/2014/main" id="{57714251-D3AD-DA96-0331-0155BC262765}"/>
              </a:ext>
            </a:extLst>
          </p:cNvPr>
          <p:cNvCxnSpPr>
            <a:cxnSpLocks noChangeShapeType="1"/>
          </p:cNvCxnSpPr>
          <p:nvPr/>
        </p:nvCxnSpPr>
        <p:spPr bwMode="auto">
          <a:xfrm>
            <a:off x="1585918" y="3221221"/>
            <a:ext cx="529828" cy="0"/>
          </a:xfrm>
          <a:prstGeom prst="line">
            <a:avLst/>
          </a:prstGeom>
          <a:noFill/>
          <a:ln w="28575" algn="ctr">
            <a:solidFill>
              <a:sysClr val="windowText" lastClr="000000"/>
            </a:solidFill>
            <a:round/>
            <a:headEnd/>
            <a:tailEnd/>
          </a:ln>
        </p:spPr>
      </p:cxnSp>
      <p:sp>
        <p:nvSpPr>
          <p:cNvPr id="24" name="Text Box 5">
            <a:extLst>
              <a:ext uri="{FF2B5EF4-FFF2-40B4-BE49-F238E27FC236}">
                <a16:creationId xmlns:a16="http://schemas.microsoft.com/office/drawing/2014/main" id="{F880DF40-8EFE-C017-CE40-1D425DDD7EF4}"/>
              </a:ext>
            </a:extLst>
          </p:cNvPr>
          <p:cNvSpPr txBox="1">
            <a:spLocks noChangeArrowheads="1"/>
          </p:cNvSpPr>
          <p:nvPr/>
        </p:nvSpPr>
        <p:spPr bwMode="auto">
          <a:xfrm>
            <a:off x="1171586" y="1099492"/>
            <a:ext cx="6708589"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defTabSz="1042988">
              <a:defRPr kumimoji="1" sz="2800">
                <a:solidFill>
                  <a:schemeClr val="tx1"/>
                </a:solidFill>
                <a:latin typeface="Arial" panose="020B0604020202020204" pitchFamily="34" charset="0"/>
              </a:defRPr>
            </a:lvl1pPr>
            <a:lvl2pPr marL="742950" indent="-285750" defTabSz="1042988">
              <a:defRPr kumimoji="1" sz="2800">
                <a:solidFill>
                  <a:schemeClr val="tx1"/>
                </a:solidFill>
                <a:latin typeface="Arial" panose="020B0604020202020204" pitchFamily="34" charset="0"/>
              </a:defRPr>
            </a:lvl2pPr>
            <a:lvl3pPr marL="1143000" indent="-228600" defTabSz="1042988">
              <a:defRPr kumimoji="1" sz="2800">
                <a:solidFill>
                  <a:schemeClr val="tx1"/>
                </a:solidFill>
                <a:latin typeface="Arial" panose="020B0604020202020204" pitchFamily="34" charset="0"/>
              </a:defRPr>
            </a:lvl3pPr>
            <a:lvl4pPr marL="1600200" indent="-228600" defTabSz="1042988">
              <a:defRPr kumimoji="1" sz="2800">
                <a:solidFill>
                  <a:schemeClr val="tx1"/>
                </a:solidFill>
                <a:latin typeface="Arial" panose="020B0604020202020204" pitchFamily="34" charset="0"/>
              </a:defRPr>
            </a:lvl4pPr>
            <a:lvl5pPr marL="2057400" indent="-228600" defTabSz="1042988">
              <a:defRPr kumimoji="1" sz="2800">
                <a:solidFill>
                  <a:schemeClr val="tx1"/>
                </a:solidFill>
                <a:latin typeface="Arial" panose="020B0604020202020204" pitchFamily="34" charset="0"/>
              </a:defRPr>
            </a:lvl5pPr>
            <a:lvl6pPr marL="2514600" indent="-228600" defTabSz="1042988"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defTabSz="1042988"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defTabSz="1042988"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defTabSz="1042988" eaLnBrk="0" fontAlgn="base" hangingPunct="0">
              <a:spcBef>
                <a:spcPct val="0"/>
              </a:spcBef>
              <a:spcAft>
                <a:spcPct val="0"/>
              </a:spcAft>
              <a:defRPr kumimoji="1" sz="2800">
                <a:solidFill>
                  <a:schemeClr val="tx1"/>
                </a:solidFill>
                <a:latin typeface="Arial" panose="020B0604020202020204" pitchFamily="34" charset="0"/>
              </a:defRPr>
            </a:lvl9pPr>
          </a:lstStyle>
          <a:p>
            <a:pPr defTabSz="782241" eaLnBrk="0" fontAlgn="base" hangingPunct="0">
              <a:spcBef>
                <a:spcPct val="50000"/>
              </a:spcBef>
              <a:spcAft>
                <a:spcPct val="0"/>
              </a:spcAft>
              <a:buClr>
                <a:srgbClr val="FF9966"/>
              </a:buClr>
              <a:buSzPct val="50000"/>
              <a:defRPr/>
            </a:pPr>
            <a:r>
              <a:rPr lang="it-IT" altLang="it-IT" sz="2000" b="1" cap="all" dirty="0">
                <a:solidFill>
                  <a:prstClr val="black"/>
                </a:solidFill>
                <a:cs typeface="Arial" panose="020B0604020202020204" pitchFamily="34" charset="0"/>
              </a:rPr>
              <a:t>Protezione contro i contatti diretti</a:t>
            </a:r>
          </a:p>
          <a:p>
            <a:pPr defTabSz="782241" eaLnBrk="0" fontAlgn="base" hangingPunct="0">
              <a:spcBef>
                <a:spcPct val="50000"/>
              </a:spcBef>
              <a:spcAft>
                <a:spcPct val="0"/>
              </a:spcAft>
              <a:buClr>
                <a:srgbClr val="FF9966"/>
              </a:buClr>
              <a:buSzPct val="50000"/>
              <a:defRPr/>
            </a:pPr>
            <a:r>
              <a:rPr lang="it-IT" altLang="it-IT" sz="2000" dirty="0">
                <a:solidFill>
                  <a:prstClr val="black"/>
                </a:solidFill>
                <a:cs typeface="Arial" panose="020B0604020202020204" pitchFamily="34" charset="0"/>
              </a:rPr>
              <a:t>Gradi di protezione degli involucri secondo CEI EN 60529</a:t>
            </a:r>
          </a:p>
          <a:p>
            <a:pPr defTabSz="782241" eaLnBrk="0" fontAlgn="base" hangingPunct="0">
              <a:spcBef>
                <a:spcPct val="50000"/>
              </a:spcBef>
              <a:spcAft>
                <a:spcPct val="0"/>
              </a:spcAft>
              <a:buClr>
                <a:srgbClr val="FF9966"/>
              </a:buClr>
              <a:buSzPct val="50000"/>
              <a:defRPr/>
            </a:pPr>
            <a:r>
              <a:rPr lang="it-IT" altLang="it-IT" sz="2000" dirty="0">
                <a:solidFill>
                  <a:prstClr val="black"/>
                </a:solidFill>
                <a:cs typeface="Arial" panose="020B0604020202020204" pitchFamily="34" charset="0"/>
              </a:rPr>
              <a:t>Esempio:</a:t>
            </a:r>
          </a:p>
        </p:txBody>
      </p:sp>
      <p:sp>
        <p:nvSpPr>
          <p:cNvPr id="25" name="CasellaDiTesto 24">
            <a:extLst>
              <a:ext uri="{FF2B5EF4-FFF2-40B4-BE49-F238E27FC236}">
                <a16:creationId xmlns:a16="http://schemas.microsoft.com/office/drawing/2014/main" id="{9804EBC1-EFF4-0058-72C3-36CC066E640C}"/>
              </a:ext>
            </a:extLst>
          </p:cNvPr>
          <p:cNvSpPr txBox="1"/>
          <p:nvPr/>
        </p:nvSpPr>
        <p:spPr>
          <a:xfrm>
            <a:off x="1166818" y="3902700"/>
            <a:ext cx="2316956" cy="902555"/>
          </a:xfrm>
          <a:prstGeom prst="rect">
            <a:avLst/>
          </a:prstGeom>
          <a:solidFill>
            <a:srgbClr val="E7E6E6">
              <a:lumMod val="25000"/>
              <a:lumOff val="75000"/>
              <a:alpha val="30000"/>
            </a:srgbClr>
          </a:solidFill>
          <a:ln>
            <a:solidFill>
              <a:sysClr val="windowText" lastClr="000000"/>
            </a:solidFill>
          </a:ln>
        </p:spPr>
        <p:txBody>
          <a:bodyPr>
            <a:spAutoFit/>
          </a:bodyPr>
          <a:lstStyle/>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1° CIFRA</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CARATTERISTICA</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Protezione contro la penetrazione di corpi solidi estranei e contro l’accesso a parti pericolose</a:t>
            </a:r>
          </a:p>
        </p:txBody>
      </p:sp>
      <p:sp>
        <p:nvSpPr>
          <p:cNvPr id="26" name="CasellaDiTesto 25">
            <a:extLst>
              <a:ext uri="{FF2B5EF4-FFF2-40B4-BE49-F238E27FC236}">
                <a16:creationId xmlns:a16="http://schemas.microsoft.com/office/drawing/2014/main" id="{32F5F399-B040-6328-B7EE-D604A54A0CFF}"/>
              </a:ext>
            </a:extLst>
          </p:cNvPr>
          <p:cNvSpPr txBox="1"/>
          <p:nvPr/>
        </p:nvSpPr>
        <p:spPr>
          <a:xfrm>
            <a:off x="3617124" y="3902700"/>
            <a:ext cx="1283494" cy="902555"/>
          </a:xfrm>
          <a:prstGeom prst="rect">
            <a:avLst/>
          </a:prstGeom>
          <a:solidFill>
            <a:srgbClr val="E7E6E6">
              <a:lumMod val="25000"/>
              <a:lumOff val="75000"/>
              <a:alpha val="30000"/>
            </a:srgbClr>
          </a:solidFill>
          <a:ln>
            <a:solidFill>
              <a:sysClr val="windowText" lastClr="000000"/>
            </a:solidFill>
          </a:ln>
        </p:spPr>
        <p:txBody>
          <a:bodyPr>
            <a:spAutoFit/>
          </a:bodyPr>
          <a:lstStyle/>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2° CIFRA</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CARATTERISTICA</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Protezione contro la penetrazione di acqua</a:t>
            </a:r>
          </a:p>
        </p:txBody>
      </p:sp>
      <p:sp>
        <p:nvSpPr>
          <p:cNvPr id="27" name="CasellaDiTesto 26">
            <a:extLst>
              <a:ext uri="{FF2B5EF4-FFF2-40B4-BE49-F238E27FC236}">
                <a16:creationId xmlns:a16="http://schemas.microsoft.com/office/drawing/2014/main" id="{92BE51A2-C670-F10E-2E83-D6EFC741A62A}"/>
              </a:ext>
            </a:extLst>
          </p:cNvPr>
          <p:cNvSpPr txBox="1"/>
          <p:nvPr/>
        </p:nvSpPr>
        <p:spPr>
          <a:xfrm>
            <a:off x="5033968" y="3902701"/>
            <a:ext cx="1282303" cy="932563"/>
          </a:xfrm>
          <a:prstGeom prst="rect">
            <a:avLst/>
          </a:prstGeom>
          <a:solidFill>
            <a:srgbClr val="E7E6E6">
              <a:lumMod val="25000"/>
              <a:lumOff val="75000"/>
              <a:alpha val="30000"/>
            </a:srgbClr>
          </a:solidFill>
          <a:ln>
            <a:solidFill>
              <a:sysClr val="windowText" lastClr="000000"/>
            </a:solidFill>
          </a:ln>
        </p:spPr>
        <p:txBody>
          <a:bodyPr>
            <a:spAutoFit/>
          </a:bodyPr>
          <a:lstStyle/>
          <a:p>
            <a:pPr algn="ctr" defTabSz="685800" eaLnBrk="0" fontAlgn="base" hangingPunct="0">
              <a:spcBef>
                <a:spcPct val="20000"/>
              </a:spcBef>
              <a:spcAft>
                <a:spcPct val="0"/>
              </a:spcAft>
              <a:buClr>
                <a:srgbClr val="FF9966"/>
              </a:buClr>
              <a:buSzPct val="50000"/>
              <a:defRPr/>
            </a:pPr>
            <a:endParaRPr kumimoji="1" lang="it-IT" sz="975" kern="0" dirty="0">
              <a:solidFill>
                <a:srgbClr val="009999"/>
              </a:solidFill>
              <a:latin typeface="Arial" panose="020B0604020202020204" pitchFamily="34" charset="0"/>
            </a:endParaRP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LETTERA ADDIZIONALE (*)</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(Opzionale)</a:t>
            </a:r>
          </a:p>
          <a:p>
            <a:pPr algn="ctr" defTabSz="685800" eaLnBrk="0" fontAlgn="base" hangingPunct="0">
              <a:spcBef>
                <a:spcPct val="20000"/>
              </a:spcBef>
              <a:spcAft>
                <a:spcPct val="0"/>
              </a:spcAft>
              <a:buClr>
                <a:srgbClr val="FF9966"/>
              </a:buClr>
              <a:buSzPct val="50000"/>
              <a:defRPr/>
            </a:pPr>
            <a:endParaRPr kumimoji="1" lang="it-IT" sz="975" kern="0" dirty="0">
              <a:solidFill>
                <a:srgbClr val="009999"/>
              </a:solidFill>
              <a:latin typeface="Arial" panose="020B0604020202020204" pitchFamily="34" charset="0"/>
            </a:endParaRPr>
          </a:p>
        </p:txBody>
      </p:sp>
      <p:sp>
        <p:nvSpPr>
          <p:cNvPr id="28" name="CasellaDiTesto 27">
            <a:extLst>
              <a:ext uri="{FF2B5EF4-FFF2-40B4-BE49-F238E27FC236}">
                <a16:creationId xmlns:a16="http://schemas.microsoft.com/office/drawing/2014/main" id="{E436FD29-8AF2-1D24-1778-14D20E2E3181}"/>
              </a:ext>
            </a:extLst>
          </p:cNvPr>
          <p:cNvSpPr txBox="1"/>
          <p:nvPr/>
        </p:nvSpPr>
        <p:spPr>
          <a:xfrm>
            <a:off x="6449620" y="3902701"/>
            <a:ext cx="1282304" cy="932563"/>
          </a:xfrm>
          <a:prstGeom prst="rect">
            <a:avLst/>
          </a:prstGeom>
          <a:solidFill>
            <a:srgbClr val="E7E6E6">
              <a:lumMod val="25000"/>
              <a:lumOff val="75000"/>
              <a:alpha val="30000"/>
            </a:srgbClr>
          </a:solidFill>
          <a:ln>
            <a:solidFill>
              <a:sysClr val="windowText" lastClr="000000"/>
            </a:solidFill>
          </a:ln>
        </p:spPr>
        <p:txBody>
          <a:bodyPr>
            <a:spAutoFit/>
          </a:bodyPr>
          <a:lstStyle/>
          <a:p>
            <a:pPr algn="ctr" defTabSz="685800" eaLnBrk="0" fontAlgn="base" hangingPunct="0">
              <a:spcBef>
                <a:spcPct val="20000"/>
              </a:spcBef>
              <a:spcAft>
                <a:spcPct val="0"/>
              </a:spcAft>
              <a:buClr>
                <a:srgbClr val="FF9966"/>
              </a:buClr>
              <a:buSzPct val="50000"/>
              <a:defRPr/>
            </a:pPr>
            <a:endParaRPr kumimoji="1" lang="it-IT" sz="975" kern="0" dirty="0">
              <a:solidFill>
                <a:srgbClr val="009999"/>
              </a:solidFill>
              <a:latin typeface="Arial" panose="020B0604020202020204" pitchFamily="34" charset="0"/>
            </a:endParaRP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LETTERA SUPPLEMENTARE</a:t>
            </a:r>
          </a:p>
          <a:p>
            <a:pPr algn="ctr" defTabSz="685800" eaLnBrk="0" fontAlgn="base" hangingPunct="0">
              <a:spcBef>
                <a:spcPct val="20000"/>
              </a:spcBef>
              <a:spcAft>
                <a:spcPct val="0"/>
              </a:spcAft>
              <a:buClr>
                <a:srgbClr val="FF9966"/>
              </a:buClr>
              <a:buSzPct val="50000"/>
              <a:defRPr/>
            </a:pPr>
            <a:r>
              <a:rPr kumimoji="1" lang="it-IT" sz="975" kern="0" dirty="0">
                <a:solidFill>
                  <a:srgbClr val="009999"/>
                </a:solidFill>
                <a:latin typeface="Arial" panose="020B0604020202020204" pitchFamily="34" charset="0"/>
              </a:rPr>
              <a:t>(Opzionale)</a:t>
            </a:r>
          </a:p>
          <a:p>
            <a:pPr algn="ctr" defTabSz="685800" eaLnBrk="0" fontAlgn="base" hangingPunct="0">
              <a:spcBef>
                <a:spcPct val="20000"/>
              </a:spcBef>
              <a:spcAft>
                <a:spcPct val="0"/>
              </a:spcAft>
              <a:buClr>
                <a:srgbClr val="FF9966"/>
              </a:buClr>
              <a:buSzPct val="50000"/>
              <a:defRPr/>
            </a:pPr>
            <a:endParaRPr kumimoji="1" lang="it-IT" sz="975" kern="0" dirty="0">
              <a:solidFill>
                <a:srgbClr val="009999"/>
              </a:solidFill>
              <a:latin typeface="Arial" panose="020B0604020202020204" pitchFamily="34" charset="0"/>
            </a:endParaRPr>
          </a:p>
        </p:txBody>
      </p:sp>
      <p:sp>
        <p:nvSpPr>
          <p:cNvPr id="29" name="CasellaDiTesto 9">
            <a:extLst>
              <a:ext uri="{FF2B5EF4-FFF2-40B4-BE49-F238E27FC236}">
                <a16:creationId xmlns:a16="http://schemas.microsoft.com/office/drawing/2014/main" id="{C8D182E4-4697-BF9B-2F1E-5EB354FE1F73}"/>
              </a:ext>
            </a:extLst>
          </p:cNvPr>
          <p:cNvSpPr txBox="1">
            <a:spLocks noChangeArrowheads="1"/>
          </p:cNvSpPr>
          <p:nvPr/>
        </p:nvSpPr>
        <p:spPr bwMode="auto">
          <a:xfrm>
            <a:off x="1136980" y="3024768"/>
            <a:ext cx="440532" cy="415498"/>
          </a:xfrm>
          <a:prstGeom prst="rect">
            <a:avLst/>
          </a:prstGeom>
          <a:solidFill>
            <a:sysClr val="windowText" lastClr="000000">
              <a:alpha val="41176"/>
            </a:sysClr>
          </a:solidFill>
          <a:ln w="9525">
            <a:solidFill>
              <a:sysClr val="windowText" lastClr="000000"/>
            </a:solidFill>
            <a:miter lim="800000"/>
            <a:headEnd/>
            <a:tailEnd/>
          </a:ln>
        </p:spPr>
        <p:txBody>
          <a:bodyPr wrap="square">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2100" kern="0" dirty="0">
                <a:solidFill>
                  <a:srgbClr val="009999"/>
                </a:solidFill>
              </a:rPr>
              <a:t>IP</a:t>
            </a:r>
          </a:p>
        </p:txBody>
      </p:sp>
      <p:sp>
        <p:nvSpPr>
          <p:cNvPr id="30" name="CasellaDiTesto 10">
            <a:extLst>
              <a:ext uri="{FF2B5EF4-FFF2-40B4-BE49-F238E27FC236}">
                <a16:creationId xmlns:a16="http://schemas.microsoft.com/office/drawing/2014/main" id="{886EB379-7087-23B3-76B4-6690751D3393}"/>
              </a:ext>
            </a:extLst>
          </p:cNvPr>
          <p:cNvSpPr txBox="1">
            <a:spLocks noChangeArrowheads="1"/>
          </p:cNvSpPr>
          <p:nvPr/>
        </p:nvSpPr>
        <p:spPr bwMode="auto">
          <a:xfrm>
            <a:off x="2115746" y="3024768"/>
            <a:ext cx="419100" cy="415498"/>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2100" kern="0">
                <a:solidFill>
                  <a:srgbClr val="009999"/>
                </a:solidFill>
              </a:rPr>
              <a:t>4</a:t>
            </a:r>
          </a:p>
        </p:txBody>
      </p:sp>
      <p:sp>
        <p:nvSpPr>
          <p:cNvPr id="31" name="CasellaDiTesto 11">
            <a:extLst>
              <a:ext uri="{FF2B5EF4-FFF2-40B4-BE49-F238E27FC236}">
                <a16:creationId xmlns:a16="http://schemas.microsoft.com/office/drawing/2014/main" id="{F94A4AD1-00ED-BAA4-818B-6DD35D18AB56}"/>
              </a:ext>
            </a:extLst>
          </p:cNvPr>
          <p:cNvSpPr txBox="1">
            <a:spLocks noChangeArrowheads="1"/>
          </p:cNvSpPr>
          <p:nvPr/>
        </p:nvSpPr>
        <p:spPr bwMode="auto">
          <a:xfrm>
            <a:off x="4049321" y="3024768"/>
            <a:ext cx="419100" cy="415498"/>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2100" kern="0">
                <a:solidFill>
                  <a:srgbClr val="009999"/>
                </a:solidFill>
              </a:rPr>
              <a:t>3</a:t>
            </a:r>
          </a:p>
        </p:txBody>
      </p:sp>
      <p:sp>
        <p:nvSpPr>
          <p:cNvPr id="32" name="CasellaDiTesto 12">
            <a:extLst>
              <a:ext uri="{FF2B5EF4-FFF2-40B4-BE49-F238E27FC236}">
                <a16:creationId xmlns:a16="http://schemas.microsoft.com/office/drawing/2014/main" id="{3223B32B-9AFF-EE3C-15A6-0BFA9AAEB498}"/>
              </a:ext>
            </a:extLst>
          </p:cNvPr>
          <p:cNvSpPr txBox="1">
            <a:spLocks noChangeArrowheads="1"/>
          </p:cNvSpPr>
          <p:nvPr/>
        </p:nvSpPr>
        <p:spPr bwMode="auto">
          <a:xfrm>
            <a:off x="5464974" y="3024768"/>
            <a:ext cx="419100" cy="415498"/>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2100" kern="0">
                <a:solidFill>
                  <a:srgbClr val="009999"/>
                </a:solidFill>
              </a:rPr>
              <a:t>C</a:t>
            </a:r>
          </a:p>
        </p:txBody>
      </p:sp>
      <p:sp>
        <p:nvSpPr>
          <p:cNvPr id="33" name="CasellaDiTesto 13">
            <a:extLst>
              <a:ext uri="{FF2B5EF4-FFF2-40B4-BE49-F238E27FC236}">
                <a16:creationId xmlns:a16="http://schemas.microsoft.com/office/drawing/2014/main" id="{B7D19B96-53DA-B8CA-DD5C-A09C29D43AEB}"/>
              </a:ext>
            </a:extLst>
          </p:cNvPr>
          <p:cNvSpPr txBox="1">
            <a:spLocks noChangeArrowheads="1"/>
          </p:cNvSpPr>
          <p:nvPr/>
        </p:nvSpPr>
        <p:spPr bwMode="auto">
          <a:xfrm>
            <a:off x="6879437" y="3024768"/>
            <a:ext cx="419100" cy="415498"/>
          </a:xfrm>
          <a:prstGeom prst="rect">
            <a:avLst/>
          </a:prstGeom>
          <a:solidFill>
            <a:sysClr val="windowText" lastClr="000000">
              <a:alpha val="41176"/>
            </a:sysClr>
          </a:solidFill>
          <a:ln w="9525">
            <a:solidFill>
              <a:sysClr val="windowText" lastClr="000000"/>
            </a:solidFill>
            <a:miter lim="800000"/>
            <a:headEnd/>
            <a:tailEnd/>
          </a:ln>
        </p:spPr>
        <p:txBody>
          <a:bodyPr>
            <a:spAutoFit/>
          </a:bodyPr>
          <a:lstStyle>
            <a:lvl1pPr>
              <a:defRPr kumimoji="1" sz="2800">
                <a:solidFill>
                  <a:schemeClr val="tx1"/>
                </a:solidFill>
                <a:latin typeface="Arial" panose="020B0604020202020204" pitchFamily="34" charset="0"/>
              </a:defRPr>
            </a:lvl1pPr>
            <a:lvl2pPr marL="742950" indent="-285750">
              <a:defRPr kumimoji="1" sz="2800">
                <a:solidFill>
                  <a:schemeClr val="tx1"/>
                </a:solidFill>
                <a:latin typeface="Arial" panose="020B0604020202020204" pitchFamily="34" charset="0"/>
              </a:defRPr>
            </a:lvl2pPr>
            <a:lvl3pPr marL="1143000" indent="-228600">
              <a:defRPr kumimoji="1" sz="2800">
                <a:solidFill>
                  <a:schemeClr val="tx1"/>
                </a:solidFill>
                <a:latin typeface="Arial" panose="020B0604020202020204" pitchFamily="34" charset="0"/>
              </a:defRPr>
            </a:lvl3pPr>
            <a:lvl4pPr marL="1600200" indent="-228600">
              <a:defRPr kumimoji="1" sz="2800">
                <a:solidFill>
                  <a:schemeClr val="tx1"/>
                </a:solidFill>
                <a:latin typeface="Arial" panose="020B0604020202020204" pitchFamily="34" charset="0"/>
              </a:defRPr>
            </a:lvl4pPr>
            <a:lvl5pPr marL="2057400" indent="-228600">
              <a:defRPr kumimoji="1" sz="2800">
                <a:solidFill>
                  <a:schemeClr val="tx1"/>
                </a:solidFill>
                <a:latin typeface="Arial" panose="020B0604020202020204" pitchFamily="34" charset="0"/>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defRPr>
            </a:lvl9pPr>
          </a:lstStyle>
          <a:p>
            <a:pPr algn="ctr" defTabSz="685800" eaLnBrk="0" fontAlgn="base" hangingPunct="0">
              <a:spcBef>
                <a:spcPct val="20000"/>
              </a:spcBef>
              <a:spcAft>
                <a:spcPct val="0"/>
              </a:spcAft>
              <a:buClr>
                <a:srgbClr val="FF9966"/>
              </a:buClr>
              <a:buSzPct val="50000"/>
              <a:defRPr/>
            </a:pPr>
            <a:r>
              <a:rPr lang="it-IT" altLang="it-IT" sz="2100" kern="0">
                <a:solidFill>
                  <a:srgbClr val="009999"/>
                </a:solidFill>
              </a:rPr>
              <a:t>S</a:t>
            </a:r>
          </a:p>
        </p:txBody>
      </p:sp>
      <p:cxnSp>
        <p:nvCxnSpPr>
          <p:cNvPr id="34" name="Connettore 2 15">
            <a:extLst>
              <a:ext uri="{FF2B5EF4-FFF2-40B4-BE49-F238E27FC236}">
                <a16:creationId xmlns:a16="http://schemas.microsoft.com/office/drawing/2014/main" id="{613DB3A5-87D8-95AD-2B22-C50B1D2CBFFF}"/>
              </a:ext>
            </a:extLst>
          </p:cNvPr>
          <p:cNvCxnSpPr>
            <a:cxnSpLocks noChangeShapeType="1"/>
            <a:stCxn id="30" idx="2"/>
            <a:endCxn id="25" idx="0"/>
          </p:cNvCxnSpPr>
          <p:nvPr/>
        </p:nvCxnSpPr>
        <p:spPr bwMode="auto">
          <a:xfrm>
            <a:off x="2325296" y="3440266"/>
            <a:ext cx="0" cy="462434"/>
          </a:xfrm>
          <a:prstGeom prst="straightConnector1">
            <a:avLst/>
          </a:prstGeom>
          <a:noFill/>
          <a:ln w="57150" algn="ctr">
            <a:solidFill>
              <a:sysClr val="windowText" lastClr="000000"/>
            </a:solidFill>
            <a:round/>
            <a:headEnd/>
            <a:tailEnd type="triangle" w="med" len="med"/>
          </a:ln>
        </p:spPr>
      </p:cxnSp>
      <p:cxnSp>
        <p:nvCxnSpPr>
          <p:cNvPr id="35" name="Connettore 2 16">
            <a:extLst>
              <a:ext uri="{FF2B5EF4-FFF2-40B4-BE49-F238E27FC236}">
                <a16:creationId xmlns:a16="http://schemas.microsoft.com/office/drawing/2014/main" id="{881A51FA-AD17-5DB3-F6F9-C8B793F86B41}"/>
              </a:ext>
            </a:extLst>
          </p:cNvPr>
          <p:cNvCxnSpPr>
            <a:cxnSpLocks noChangeShapeType="1"/>
            <a:stCxn id="31" idx="2"/>
            <a:endCxn id="26" idx="0"/>
          </p:cNvCxnSpPr>
          <p:nvPr/>
        </p:nvCxnSpPr>
        <p:spPr bwMode="auto">
          <a:xfrm>
            <a:off x="4258871" y="3440266"/>
            <a:ext cx="0" cy="462434"/>
          </a:xfrm>
          <a:prstGeom prst="straightConnector1">
            <a:avLst/>
          </a:prstGeom>
          <a:noFill/>
          <a:ln w="57150" algn="ctr">
            <a:solidFill>
              <a:sysClr val="windowText" lastClr="000000"/>
            </a:solidFill>
            <a:round/>
            <a:headEnd/>
            <a:tailEnd type="triangle" w="med" len="med"/>
          </a:ln>
        </p:spPr>
      </p:cxnSp>
      <p:cxnSp>
        <p:nvCxnSpPr>
          <p:cNvPr id="36" name="Connettore 2 17">
            <a:extLst>
              <a:ext uri="{FF2B5EF4-FFF2-40B4-BE49-F238E27FC236}">
                <a16:creationId xmlns:a16="http://schemas.microsoft.com/office/drawing/2014/main" id="{C8F776FB-F7F6-41FE-3F5D-B1D8B73D8E9B}"/>
              </a:ext>
            </a:extLst>
          </p:cNvPr>
          <p:cNvCxnSpPr>
            <a:cxnSpLocks noChangeShapeType="1"/>
            <a:stCxn id="32" idx="2"/>
            <a:endCxn id="27" idx="0"/>
          </p:cNvCxnSpPr>
          <p:nvPr/>
        </p:nvCxnSpPr>
        <p:spPr bwMode="auto">
          <a:xfrm>
            <a:off x="5674524" y="3440266"/>
            <a:ext cx="596" cy="462435"/>
          </a:xfrm>
          <a:prstGeom prst="straightConnector1">
            <a:avLst/>
          </a:prstGeom>
          <a:noFill/>
          <a:ln w="57150" algn="ctr">
            <a:solidFill>
              <a:sysClr val="windowText" lastClr="000000"/>
            </a:solidFill>
            <a:round/>
            <a:headEnd/>
            <a:tailEnd type="triangle" w="med" len="med"/>
          </a:ln>
        </p:spPr>
      </p:cxnSp>
      <p:cxnSp>
        <p:nvCxnSpPr>
          <p:cNvPr id="37" name="Connettore 2 18">
            <a:extLst>
              <a:ext uri="{FF2B5EF4-FFF2-40B4-BE49-F238E27FC236}">
                <a16:creationId xmlns:a16="http://schemas.microsoft.com/office/drawing/2014/main" id="{69A0FAFA-0096-67C6-F414-5458920FBEDC}"/>
              </a:ext>
            </a:extLst>
          </p:cNvPr>
          <p:cNvCxnSpPr>
            <a:cxnSpLocks noChangeShapeType="1"/>
            <a:stCxn id="33" idx="2"/>
            <a:endCxn id="28" idx="0"/>
          </p:cNvCxnSpPr>
          <p:nvPr/>
        </p:nvCxnSpPr>
        <p:spPr bwMode="auto">
          <a:xfrm>
            <a:off x="7088987" y="3440266"/>
            <a:ext cx="1785" cy="462435"/>
          </a:xfrm>
          <a:prstGeom prst="straightConnector1">
            <a:avLst/>
          </a:prstGeom>
          <a:noFill/>
          <a:ln w="57150" algn="ctr">
            <a:solidFill>
              <a:sysClr val="windowText" lastClr="000000"/>
            </a:solidFill>
            <a:round/>
            <a:headEnd/>
            <a:tailEnd type="triangle" w="med" len="med"/>
          </a:ln>
        </p:spPr>
      </p:cxnSp>
      <p:cxnSp>
        <p:nvCxnSpPr>
          <p:cNvPr id="38" name="Connettore 1 32">
            <a:extLst>
              <a:ext uri="{FF2B5EF4-FFF2-40B4-BE49-F238E27FC236}">
                <a16:creationId xmlns:a16="http://schemas.microsoft.com/office/drawing/2014/main" id="{2369956F-06BA-E402-DD9B-7C9476A8FF97}"/>
              </a:ext>
            </a:extLst>
          </p:cNvPr>
          <p:cNvCxnSpPr>
            <a:cxnSpLocks noChangeShapeType="1"/>
            <a:stCxn id="32" idx="3"/>
            <a:endCxn id="33" idx="1"/>
          </p:cNvCxnSpPr>
          <p:nvPr/>
        </p:nvCxnSpPr>
        <p:spPr bwMode="auto">
          <a:xfrm>
            <a:off x="5884074" y="3232517"/>
            <a:ext cx="995363" cy="0"/>
          </a:xfrm>
          <a:prstGeom prst="line">
            <a:avLst/>
          </a:prstGeom>
          <a:noFill/>
          <a:ln w="28575" algn="ctr">
            <a:solidFill>
              <a:sysClr val="windowText" lastClr="000000"/>
            </a:solidFill>
            <a:round/>
            <a:headEnd/>
            <a:tailEnd/>
          </a:ln>
        </p:spPr>
      </p:cxnSp>
      <p:cxnSp>
        <p:nvCxnSpPr>
          <p:cNvPr id="39" name="Connettore 1 33">
            <a:extLst>
              <a:ext uri="{FF2B5EF4-FFF2-40B4-BE49-F238E27FC236}">
                <a16:creationId xmlns:a16="http://schemas.microsoft.com/office/drawing/2014/main" id="{E5D6401A-071D-F638-BE48-B44AA857E91F}"/>
              </a:ext>
            </a:extLst>
          </p:cNvPr>
          <p:cNvCxnSpPr>
            <a:cxnSpLocks noChangeShapeType="1"/>
            <a:stCxn id="31" idx="3"/>
            <a:endCxn id="32" idx="1"/>
          </p:cNvCxnSpPr>
          <p:nvPr/>
        </p:nvCxnSpPr>
        <p:spPr bwMode="auto">
          <a:xfrm>
            <a:off x="4468421" y="3232517"/>
            <a:ext cx="996553" cy="0"/>
          </a:xfrm>
          <a:prstGeom prst="line">
            <a:avLst/>
          </a:prstGeom>
          <a:noFill/>
          <a:ln w="28575" algn="ctr">
            <a:solidFill>
              <a:sysClr val="windowText" lastClr="000000"/>
            </a:solidFill>
            <a:round/>
            <a:headEnd/>
            <a:tailEnd/>
          </a:ln>
        </p:spPr>
      </p:cxnSp>
      <p:cxnSp>
        <p:nvCxnSpPr>
          <p:cNvPr id="40" name="Connettore 1 34">
            <a:extLst>
              <a:ext uri="{FF2B5EF4-FFF2-40B4-BE49-F238E27FC236}">
                <a16:creationId xmlns:a16="http://schemas.microsoft.com/office/drawing/2014/main" id="{5400AC74-F7A4-2B57-EAFD-CECFE56BF225}"/>
              </a:ext>
            </a:extLst>
          </p:cNvPr>
          <p:cNvCxnSpPr>
            <a:cxnSpLocks noChangeShapeType="1"/>
            <a:stCxn id="30" idx="3"/>
            <a:endCxn id="31" idx="1"/>
          </p:cNvCxnSpPr>
          <p:nvPr/>
        </p:nvCxnSpPr>
        <p:spPr bwMode="auto">
          <a:xfrm>
            <a:off x="2534846" y="3232517"/>
            <a:ext cx="1514475" cy="0"/>
          </a:xfrm>
          <a:prstGeom prst="line">
            <a:avLst/>
          </a:prstGeom>
          <a:noFill/>
          <a:ln w="28575" algn="ctr">
            <a:solidFill>
              <a:sysClr val="windowText" lastClr="000000"/>
            </a:solidFill>
            <a:round/>
            <a:headEnd/>
            <a:tailEnd/>
          </a:ln>
        </p:spPr>
      </p:cxnSp>
    </p:spTree>
    <p:extLst>
      <p:ext uri="{BB962C8B-B14F-4D97-AF65-F5344CB8AC3E}">
        <p14:creationId xmlns:p14="http://schemas.microsoft.com/office/powerpoint/2010/main" val="2273402158"/>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2438</TotalTime>
  <Words>5473</Words>
  <Application>Microsoft Office PowerPoint</Application>
  <PresentationFormat>Presentazione su schermo (4:3)</PresentationFormat>
  <Paragraphs>602</Paragraphs>
  <Slides>79</Slides>
  <Notes>4</Notes>
  <HiddenSlides>0</HiddenSlides>
  <MMClips>0</MMClips>
  <ScaleCrop>false</ScaleCrop>
  <HeadingPairs>
    <vt:vector size="6" baseType="variant">
      <vt:variant>
        <vt:lpstr>Caratteri utilizzati</vt:lpstr>
      </vt:variant>
      <vt:variant>
        <vt:i4>6</vt:i4>
      </vt:variant>
      <vt:variant>
        <vt:lpstr>Tema</vt:lpstr>
      </vt:variant>
      <vt:variant>
        <vt:i4>6</vt:i4>
      </vt:variant>
      <vt:variant>
        <vt:lpstr>Titoli diapositive</vt:lpstr>
      </vt:variant>
      <vt:variant>
        <vt:i4>79</vt:i4>
      </vt:variant>
    </vt:vector>
  </HeadingPairs>
  <TitlesOfParts>
    <vt:vector size="91" baseType="lpstr">
      <vt:lpstr>Arial</vt:lpstr>
      <vt:lpstr>Calibri</vt:lpstr>
      <vt:lpstr>Calibri Light</vt:lpstr>
      <vt:lpstr>Cambria Math</vt:lpstr>
      <vt:lpstr>CommonBullets</vt:lpstr>
      <vt:lpstr>Monotype Sorts</vt:lpstr>
      <vt:lpstr>Tema di Office</vt:lpstr>
      <vt:lpstr>1_Tema di Office</vt:lpstr>
      <vt:lpstr>2_Tema di Office</vt:lpstr>
      <vt:lpstr>3_Tema di Office</vt:lpstr>
      <vt:lpstr>4_Tema di Office</vt:lpstr>
      <vt:lpstr>9_Tema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Segreteria</dc:creator>
  <cp:lastModifiedBy>Francesco</cp:lastModifiedBy>
  <cp:revision>622</cp:revision>
  <cp:lastPrinted>2022-09-16T15:54:49Z</cp:lastPrinted>
  <dcterms:created xsi:type="dcterms:W3CDTF">2022-03-03T13:00:45Z</dcterms:created>
  <dcterms:modified xsi:type="dcterms:W3CDTF">2026-04-24T10:51:04Z</dcterms:modified>
</cp:coreProperties>
</file>